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41"/>
  </p:notesMasterIdLst>
  <p:sldIdLst>
    <p:sldId id="278" r:id="rId4"/>
    <p:sldId id="282" r:id="rId5"/>
    <p:sldId id="378" r:id="rId6"/>
    <p:sldId id="549" r:id="rId7"/>
    <p:sldId id="553" r:id="rId8"/>
    <p:sldId id="554" r:id="rId9"/>
    <p:sldId id="298" r:id="rId10"/>
    <p:sldId id="460" r:id="rId11"/>
    <p:sldId id="259" r:id="rId12"/>
    <p:sldId id="552" r:id="rId13"/>
    <p:sldId id="270" r:id="rId14"/>
    <p:sldId id="287" r:id="rId15"/>
    <p:sldId id="288" r:id="rId16"/>
    <p:sldId id="260" r:id="rId17"/>
    <p:sldId id="286" r:id="rId18"/>
    <p:sldId id="289" r:id="rId19"/>
    <p:sldId id="285" r:id="rId20"/>
    <p:sldId id="290" r:id="rId21"/>
    <p:sldId id="291" r:id="rId22"/>
    <p:sldId id="284" r:id="rId23"/>
    <p:sldId id="292" r:id="rId24"/>
    <p:sldId id="293" r:id="rId25"/>
    <p:sldId id="283" r:id="rId26"/>
    <p:sldId id="294" r:id="rId27"/>
    <p:sldId id="295" r:id="rId28"/>
    <p:sldId id="567" r:id="rId29"/>
    <p:sldId id="569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70" r:id="rId39"/>
    <p:sldId id="273" r:id="rId4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BCDDF"/>
    <a:srgbClr val="C15403"/>
    <a:srgbClr val="CB6B1B"/>
    <a:srgbClr val="CCFFFF"/>
    <a:srgbClr val="4C7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9180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gtss\cernbox\Documents\Section\Top%2030%20contracts\Top%20100%20contracts_to%20complete_04.09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gtss\cernbox\Documents\Section\Top%2030%20contracts\Top%20100%20contracts_to%20complete_04.09.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gtss\cernbox\Documents\Section\Top%2030%20contracts\Top%20100%20contracts_to%20complete_04.09.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Kraljic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322142857142858E-2"/>
                  <c:y val="2.353031746031746E-2"/>
                </c:manualLayout>
              </c:layout>
              <c:tx>
                <c:rich>
                  <a:bodyPr/>
                  <a:lstStyle/>
                  <a:p>
                    <a:fld id="{A9CD096D-DE2D-4043-9D77-BCF6301A481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FC3-4E90-BB5E-3060DB261B24}"/>
                </c:ext>
              </c:extLst>
            </c:dLbl>
            <c:dLbl>
              <c:idx val="1"/>
              <c:layout>
                <c:manualLayout>
                  <c:x val="6.6695238095237988E-2"/>
                  <c:y val="1.3577301587301588E-2"/>
                </c:manualLayout>
              </c:layout>
              <c:tx>
                <c:rich>
                  <a:bodyPr/>
                  <a:lstStyle/>
                  <a:p>
                    <a:fld id="{C277F4FA-D6EA-42E5-98B6-3E731888880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FC3-4E90-BB5E-3060DB261B24}"/>
                </c:ext>
              </c:extLst>
            </c:dLbl>
            <c:dLbl>
              <c:idx val="2"/>
              <c:layout>
                <c:manualLayout>
                  <c:x val="-2.8849255551176341E-2"/>
                  <c:y val="4.5150162906065668E-2"/>
                </c:manualLayout>
              </c:layout>
              <c:tx>
                <c:rich>
                  <a:bodyPr/>
                  <a:lstStyle/>
                  <a:p>
                    <a:fld id="{D0A1AB77-DAF6-4176-BCEC-9CB4D2503B9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FC3-4E90-BB5E-3060DB261B24}"/>
                </c:ext>
              </c:extLst>
            </c:dLbl>
            <c:dLbl>
              <c:idx val="3"/>
              <c:layout>
                <c:manualLayout>
                  <c:x val="-9.1694501384913904E-2"/>
                  <c:y val="1.5314019535716358E-2"/>
                </c:manualLayout>
              </c:layout>
              <c:tx>
                <c:rich>
                  <a:bodyPr/>
                  <a:lstStyle/>
                  <a:p>
                    <a:fld id="{929544CE-6519-4E7B-9F90-404D02A740A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FC3-4E90-BB5E-3060DB261B24}"/>
                </c:ext>
              </c:extLst>
            </c:dLbl>
            <c:dLbl>
              <c:idx val="4"/>
              <c:layout>
                <c:manualLayout>
                  <c:x val="-7.1034372646744351E-2"/>
                  <c:y val="8.4166658082676302E-2"/>
                </c:manualLayout>
              </c:layout>
              <c:tx>
                <c:rich>
                  <a:bodyPr/>
                  <a:lstStyle/>
                  <a:p>
                    <a:fld id="{75C7CC0B-BE4A-467C-8FC4-32147DC0354A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FC3-4E90-BB5E-3060DB261B24}"/>
                </c:ext>
              </c:extLst>
            </c:dLbl>
            <c:dLbl>
              <c:idx val="5"/>
              <c:layout>
                <c:manualLayout>
                  <c:x val="-4.520175720607926E-2"/>
                  <c:y val="5.4330514712326992E-2"/>
                </c:manualLayout>
              </c:layout>
              <c:tx>
                <c:rich>
                  <a:bodyPr/>
                  <a:lstStyle/>
                  <a:p>
                    <a:fld id="{C83B3922-C8EA-4609-B581-01F2E6EF32B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FC3-4E90-BB5E-3060DB261B24}"/>
                </c:ext>
              </c:extLst>
            </c:dLbl>
            <c:dLbl>
              <c:idx val="6"/>
              <c:layout>
                <c:manualLayout>
                  <c:x val="-8.5652738095238101E-2"/>
                  <c:y val="2.353031746031746E-2"/>
                </c:manualLayout>
              </c:layout>
              <c:tx>
                <c:rich>
                  <a:bodyPr/>
                  <a:lstStyle/>
                  <a:p>
                    <a:fld id="{EE6D68F6-3FAD-4FAF-82CB-3A46DD7DA8E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FC3-4E90-BB5E-3060DB261B2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902728E-940F-4778-B036-68693933557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FC3-4E90-BB5E-3060DB261B24}"/>
                </c:ext>
              </c:extLst>
            </c:dLbl>
            <c:dLbl>
              <c:idx val="8"/>
              <c:layout>
                <c:manualLayout>
                  <c:x val="-1.6369714814539724E-2"/>
                  <c:y val="2.9084547245108346E-2"/>
                </c:manualLayout>
              </c:layout>
              <c:tx>
                <c:rich>
                  <a:bodyPr/>
                  <a:lstStyle/>
                  <a:p>
                    <a:fld id="{1A42A5C3-D067-433D-B795-2CB68C313C2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FC3-4E90-BB5E-3060DB261B2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68FFE51-2CFC-4759-9962-D349B9EA808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FC3-4E90-BB5E-3060DB261B24}"/>
                </c:ext>
              </c:extLst>
            </c:dLbl>
            <c:dLbl>
              <c:idx val="10"/>
              <c:layout>
                <c:manualLayout>
                  <c:x val="-4.1354761904763013E-3"/>
                  <c:y val="-2.7160793650793724E-2"/>
                </c:manualLayout>
              </c:layout>
              <c:tx>
                <c:rich>
                  <a:bodyPr/>
                  <a:lstStyle/>
                  <a:p>
                    <a:fld id="{5A39910E-D87A-4D02-8E70-8FE7E6B8D11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2FC3-4E90-BB5E-3060DB261B24}"/>
                </c:ext>
              </c:extLst>
            </c:dLbl>
            <c:dLbl>
              <c:idx val="11"/>
              <c:layout>
                <c:manualLayout>
                  <c:x val="-4.951792310081924E-2"/>
                  <c:y val="3.4030371422938181E-2"/>
                </c:manualLayout>
              </c:layout>
              <c:tx>
                <c:rich>
                  <a:bodyPr/>
                  <a:lstStyle/>
                  <a:p>
                    <a:fld id="{B996EAAC-31D8-4890-9400-AA443C1D6DE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FC3-4E90-BB5E-3060DB261B24}"/>
                </c:ext>
              </c:extLst>
            </c:dLbl>
            <c:dLbl>
              <c:idx val="12"/>
              <c:layout>
                <c:manualLayout>
                  <c:x val="-9.512425732670686E-2"/>
                  <c:y val="3.1379635196673673E-2"/>
                </c:manualLayout>
              </c:layout>
              <c:tx>
                <c:rich>
                  <a:bodyPr/>
                  <a:lstStyle/>
                  <a:p>
                    <a:fld id="{DB19634F-230D-49C1-B689-7ADA94EBE43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FC3-4E90-BB5E-3060DB261B24}"/>
                </c:ext>
              </c:extLst>
            </c:dLbl>
            <c:dLbl>
              <c:idx val="13"/>
              <c:layout>
                <c:manualLayout>
                  <c:x val="-4.6075291173471242E-2"/>
                  <c:y val="-4.8592794833413742E-2"/>
                </c:manualLayout>
              </c:layout>
              <c:tx>
                <c:rich>
                  <a:bodyPr/>
                  <a:lstStyle/>
                  <a:p>
                    <a:fld id="{C7D588AF-9D41-4E40-9CFD-55F831F4945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FC3-4E90-BB5E-3060DB261B2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20AE693-9AA7-4951-8E88-1F55DEB7F3A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FC3-4E90-BB5E-3060DB261B24}"/>
                </c:ext>
              </c:extLst>
            </c:dLbl>
            <c:dLbl>
              <c:idx val="15"/>
              <c:layout>
                <c:manualLayout>
                  <c:x val="-8.7804327307010668E-2"/>
                  <c:y val="-4.9861237536724511E-3"/>
                </c:manualLayout>
              </c:layout>
              <c:tx>
                <c:rich>
                  <a:bodyPr/>
                  <a:lstStyle/>
                  <a:p>
                    <a:fld id="{F868C170-58B1-4227-A079-DA73139757C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FC3-4E90-BB5E-3060DB261B2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E873514-5B70-4B93-B0F3-9F0505C2EF5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FC3-4E90-BB5E-3060DB261B2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2500359-3DAF-4284-A30C-B1A24B5E92A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FC3-4E90-BB5E-3060DB261B2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8C8E477-1A31-4F95-B145-E0ADB289DEC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FC3-4E90-BB5E-3060DB261B24}"/>
                </c:ext>
              </c:extLst>
            </c:dLbl>
            <c:dLbl>
              <c:idx val="19"/>
              <c:layout>
                <c:manualLayout>
                  <c:x val="-5.1811610506587351E-3"/>
                  <c:y val="-1.4166475559933691E-2"/>
                </c:manualLayout>
              </c:layout>
              <c:tx>
                <c:rich>
                  <a:bodyPr/>
                  <a:lstStyle/>
                  <a:p>
                    <a:fld id="{EA0FD1BA-200A-496C-BD25-58C0B943951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FC3-4E90-BB5E-3060DB261B24}"/>
                </c:ext>
              </c:extLst>
            </c:dLbl>
            <c:dLbl>
              <c:idx val="20"/>
              <c:layout>
                <c:manualLayout>
                  <c:x val="-5.5099323997204692E-2"/>
                  <c:y val="-3.0232091220891096E-2"/>
                </c:manualLayout>
              </c:layout>
              <c:tx>
                <c:rich>
                  <a:bodyPr/>
                  <a:lstStyle/>
                  <a:p>
                    <a:fld id="{EB00F26D-4763-4D3E-A5FA-05351521E86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2FC3-4E90-BB5E-3060DB261B2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938D7EF-D556-40B2-9EC4-344360ED440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FC3-4E90-BB5E-3060DB261B24}"/>
                </c:ext>
              </c:extLst>
            </c:dLbl>
            <c:dLbl>
              <c:idx val="22"/>
              <c:layout>
                <c:manualLayout>
                  <c:x val="-1.5091603827339269E-2"/>
                  <c:y val="-2.7937003269325678E-2"/>
                </c:manualLayout>
              </c:layout>
              <c:tx>
                <c:rich>
                  <a:bodyPr/>
                  <a:lstStyle/>
                  <a:p>
                    <a:fld id="{2888897E-77FE-4A81-8D44-8886D85DAD8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2FC3-4E90-BB5E-3060DB261B2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4F80ACF-068D-4B31-B4BF-16F79167A43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FC3-4E90-BB5E-3060DB261B24}"/>
                </c:ext>
              </c:extLst>
            </c:dLbl>
            <c:dLbl>
              <c:idx val="24"/>
              <c:layout>
                <c:manualLayout>
                  <c:x val="-4.1763462452812899E-2"/>
                  <c:y val="2.0259843713546194E-2"/>
                </c:manualLayout>
              </c:layout>
              <c:tx>
                <c:rich>
                  <a:bodyPr/>
                  <a:lstStyle/>
                  <a:p>
                    <a:fld id="{1E3C1BB4-E613-4A3D-A8AF-6D6CE9F06B5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2FC3-4E90-BB5E-3060DB261B2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DD4C8063-B9DF-4258-B1DA-528F038EA7A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FC3-4E90-BB5E-3060DB261B24}"/>
                </c:ext>
              </c:extLst>
            </c:dLbl>
            <c:dLbl>
              <c:idx val="26"/>
              <c:layout>
                <c:manualLayout>
                  <c:x val="-5.7689972290879146E-2"/>
                  <c:y val="-5.3182970736544405E-2"/>
                </c:manualLayout>
              </c:layout>
              <c:tx>
                <c:rich>
                  <a:bodyPr/>
                  <a:lstStyle/>
                  <a:p>
                    <a:fld id="{C86E7ABB-97CD-42EA-92CD-E8C3BC4B9EC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2FC3-4E90-BB5E-3060DB261B24}"/>
                </c:ext>
              </c:extLst>
            </c:dLbl>
            <c:dLbl>
              <c:idx val="27"/>
              <c:layout>
                <c:manualLayout>
                  <c:x val="-7.2308146459862985E-2"/>
                  <c:y val="-4.9861237536724511E-3"/>
                </c:manualLayout>
              </c:layout>
              <c:tx>
                <c:rich>
                  <a:bodyPr/>
                  <a:lstStyle/>
                  <a:p>
                    <a:fld id="{5F5B7AE6-1766-4A8E-965D-25241AD4D26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2FC3-4E90-BB5E-3060DB261B24}"/>
                </c:ext>
              </c:extLst>
            </c:dLbl>
            <c:dLbl>
              <c:idx val="28"/>
              <c:layout>
                <c:manualLayout>
                  <c:x val="-3.6164848396790711E-2"/>
                  <c:y val="2.0259843713546277E-2"/>
                </c:manualLayout>
              </c:layout>
              <c:tx>
                <c:rich>
                  <a:bodyPr/>
                  <a:lstStyle/>
                  <a:p>
                    <a:fld id="{23EBD1D5-4651-42BF-875A-404469ABD40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2FC3-4E90-BB5E-3060DB261B24}"/>
                </c:ext>
              </c:extLst>
            </c:dLbl>
            <c:dLbl>
              <c:idx val="29"/>
              <c:layout>
                <c:manualLayout>
                  <c:x val="-6.9730509688433737E-2"/>
                  <c:y val="-3.2527179172456344E-2"/>
                </c:manualLayout>
              </c:layout>
              <c:tx>
                <c:rich>
                  <a:bodyPr/>
                  <a:lstStyle/>
                  <a:p>
                    <a:fld id="{B3CB47AD-424B-4D22-A805-F64ABC2A53B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2FC3-4E90-BB5E-3060DB261B2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C8046C9F-1A84-4D3A-83E6-274D96A163A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2FC3-4E90-BB5E-3060DB261B2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25C02335-67DB-47D5-950C-D34C6864DF9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FC3-4E90-BB5E-3060DB261B24}"/>
                </c:ext>
              </c:extLst>
            </c:dLbl>
            <c:dLbl>
              <c:idx val="32"/>
              <c:layout>
                <c:manualLayout>
                  <c:x val="-4.6066752361997899E-2"/>
                  <c:y val="2.0259843713546277E-2"/>
                </c:manualLayout>
              </c:layout>
              <c:tx>
                <c:rich>
                  <a:bodyPr/>
                  <a:lstStyle/>
                  <a:p>
                    <a:fld id="{0FD0E75A-77B1-4B6F-AC0B-7544FB608B1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2FC3-4E90-BB5E-3060DB261B24}"/>
                </c:ext>
              </c:extLst>
            </c:dLbl>
            <c:dLbl>
              <c:idx val="33"/>
              <c:layout>
                <c:manualLayout>
                  <c:x val="-3.0574908688931913E-2"/>
                  <c:y val="-4.6297706881848415E-2"/>
                </c:manualLayout>
              </c:layout>
              <c:tx>
                <c:rich>
                  <a:bodyPr/>
                  <a:lstStyle/>
                  <a:p>
                    <a:fld id="{63E3EFB2-8B96-4958-A206-DE5FC91CF18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2FC3-4E90-BB5E-3060DB261B24}"/>
                </c:ext>
              </c:extLst>
            </c:dLbl>
            <c:dLbl>
              <c:idx val="34"/>
              <c:layout>
                <c:manualLayout>
                  <c:x val="-0.10287017916323987"/>
                  <c:y val="-1.1871387608368445E-2"/>
                </c:manualLayout>
              </c:layout>
              <c:tx>
                <c:rich>
                  <a:bodyPr/>
                  <a:lstStyle/>
                  <a:p>
                    <a:fld id="{31EA93A1-1593-42EE-A602-0046D685D18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2FC3-4E90-BB5E-3060DB261B24}"/>
                </c:ext>
              </c:extLst>
            </c:dLbl>
            <c:dLbl>
              <c:idx val="35"/>
              <c:layout>
                <c:manualLayout>
                  <c:x val="-9.9862213400892047E-2"/>
                  <c:y val="6.4893160041542058E-3"/>
                </c:manualLayout>
              </c:layout>
              <c:tx>
                <c:rich>
                  <a:bodyPr/>
                  <a:lstStyle/>
                  <a:p>
                    <a:fld id="{F52F5427-8416-4281-A5B2-E9AE9D7965E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2FC3-4E90-BB5E-3060DB261B24}"/>
                </c:ext>
              </c:extLst>
            </c:dLbl>
            <c:dLbl>
              <c:idx val="36"/>
              <c:layout>
                <c:manualLayout>
                  <c:x val="-1.6804380979539988E-2"/>
                  <c:y val="-3.0232091220891096E-2"/>
                </c:manualLayout>
              </c:layout>
              <c:tx>
                <c:rich>
                  <a:bodyPr/>
                  <a:lstStyle/>
                  <a:p>
                    <a:fld id="{89D8E78E-804F-4341-A471-6BD93AC4CFE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2FC3-4E90-BB5E-3060DB261B24}"/>
                </c:ext>
              </c:extLst>
            </c:dLbl>
            <c:dLbl>
              <c:idx val="37"/>
              <c:layout>
                <c:manualLayout>
                  <c:x val="-6.7152872917004447E-2"/>
                  <c:y val="-3.711735507558709E-2"/>
                </c:manualLayout>
              </c:layout>
              <c:tx>
                <c:rich>
                  <a:bodyPr/>
                  <a:lstStyle/>
                  <a:p>
                    <a:fld id="{DBCB34E2-8147-48C0-BA6F-D2DD5EECC7F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2FC3-4E90-BB5E-3060DB261B24}"/>
                </c:ext>
              </c:extLst>
            </c:dLbl>
            <c:dLbl>
              <c:idx val="38"/>
              <c:layout>
                <c:manualLayout>
                  <c:x val="-2.5836952614746719E-2"/>
                  <c:y val="2.485001961667694E-2"/>
                </c:manualLayout>
              </c:layout>
              <c:tx>
                <c:rich>
                  <a:bodyPr/>
                  <a:lstStyle/>
                  <a:p>
                    <a:fld id="{CD114C05-1429-44D9-A47B-A3DEB7DCCD2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2FC3-4E90-BB5E-3060DB261B24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1B67477A-B0A7-4837-9AD7-932BB0A7848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2FC3-4E90-BB5E-3060DB261B24}"/>
                </c:ext>
              </c:extLst>
            </c:dLbl>
            <c:dLbl>
              <c:idx val="40"/>
              <c:layout>
                <c:manualLayout>
                  <c:x val="-5.4681870991841297E-2"/>
                  <c:y val="2.2554931665111608E-2"/>
                </c:manualLayout>
              </c:layout>
              <c:tx>
                <c:rich>
                  <a:bodyPr/>
                  <a:lstStyle/>
                  <a:p>
                    <a:fld id="{12FD3F43-F6E2-4874-B387-414F24E82FF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2FC3-4E90-BB5E-3060DB261B24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BF81828E-E620-4301-9FC2-C149A83F357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2FC3-4E90-BB5E-3060DB261B24}"/>
                </c:ext>
              </c:extLst>
            </c:dLbl>
            <c:dLbl>
              <c:idx val="42"/>
              <c:layout>
                <c:manualLayout>
                  <c:x val="-7.8780294483277211E-2"/>
                  <c:y val="-4.1707530978717586E-2"/>
                </c:manualLayout>
              </c:layout>
              <c:tx>
                <c:rich>
                  <a:bodyPr/>
                  <a:lstStyle/>
                  <a:p>
                    <a:fld id="{2CB527DF-FA6F-4B89-94AF-BC0AB01CAAB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2FC3-4E90-BB5E-3060DB261B24}"/>
                </c:ext>
              </c:extLst>
            </c:dLbl>
            <c:dLbl>
              <c:idx val="43"/>
              <c:layout>
                <c:manualLayout>
                  <c:x val="1.203199858608125E-2"/>
                  <c:y val="1.5669667810415532E-2"/>
                </c:manualLayout>
              </c:layout>
              <c:tx>
                <c:rich>
                  <a:bodyPr/>
                  <a:lstStyle/>
                  <a:p>
                    <a:fld id="{AAA0B731-96DB-4CB0-8C7C-5151BF52610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2FC3-4E90-BB5E-3060DB261B24}"/>
                </c:ext>
              </c:extLst>
            </c:dLbl>
            <c:dLbl>
              <c:idx val="44"/>
              <c:layout>
                <c:manualLayout>
                  <c:x val="-4.8214060142508758E-2"/>
                  <c:y val="2.0259843713546277E-2"/>
                </c:manualLayout>
              </c:layout>
              <c:tx>
                <c:rich>
                  <a:bodyPr/>
                  <a:lstStyle/>
                  <a:p>
                    <a:fld id="{5EFDC966-ED81-47F9-A8EB-E61864B608E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2FC3-4E90-BB5E-3060DB261B24}"/>
                </c:ext>
              </c:extLst>
            </c:dLbl>
            <c:dLbl>
              <c:idx val="45"/>
              <c:layout>
                <c:manualLayout>
                  <c:x val="-6.1984587851900717E-2"/>
                  <c:y val="-3.4822267124021672E-2"/>
                </c:manualLayout>
              </c:layout>
              <c:tx>
                <c:rich>
                  <a:bodyPr/>
                  <a:lstStyle/>
                  <a:p>
                    <a:fld id="{D2E935E9-717A-42BA-9588-DCAB871F9C4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2FC3-4E90-BB5E-3060DB261B24}"/>
                </c:ext>
              </c:extLst>
            </c:dLbl>
            <c:dLbl>
              <c:idx val="46"/>
              <c:layout>
                <c:manualLayout>
                  <c:x val="-1.206642490535473E-2"/>
                  <c:y val="-3.711735507558709E-2"/>
                </c:manualLayout>
              </c:layout>
              <c:tx>
                <c:rich>
                  <a:bodyPr/>
                  <a:lstStyle/>
                  <a:p>
                    <a:fld id="{56361524-4040-49A8-AF75-E602EAF9849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2FC3-4E90-BB5E-3060DB261B24}"/>
                </c:ext>
              </c:extLst>
            </c:dLbl>
            <c:dLbl>
              <c:idx val="47"/>
              <c:layout>
                <c:manualLayout>
                  <c:x val="-8.6948006499255395E-2"/>
                  <c:y val="-1.875665146306444E-2"/>
                </c:manualLayout>
              </c:layout>
              <c:tx>
                <c:rich>
                  <a:bodyPr/>
                  <a:lstStyle/>
                  <a:p>
                    <a:fld id="{2F96682A-C549-47E7-A348-61FFD178544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2FC3-4E90-BB5E-3060DB261B24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D94C3B8C-6C82-4387-A9BE-67357069E36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2FC3-4E90-BB5E-3060DB261B24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D6745208-2DB2-428E-BC41-FE999BABFC3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2FC3-4E90-BB5E-3060DB261B24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9B274D19-8FEF-4D8A-B091-4C357DDA887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2FC3-4E90-BB5E-3060DB261B24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742518FC-646C-4386-8682-32AC170B25F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2FC3-4E90-BB5E-3060DB261B24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34B377F3-C39A-40B9-B976-C7E4BA43A74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2FC3-4E90-BB5E-3060DB261B24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FD48EE96-6380-4E68-ADA7-F0336C8D55C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2FC3-4E90-BB5E-3060DB261B24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70A626E9-6434-49D9-A3F1-00CF05C4190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2FC3-4E90-BB5E-3060DB261B24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5DF3BF18-1E16-47C5-97F4-0F93733DE17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2FC3-4E90-BB5E-3060DB261B24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08F3BC1D-D080-4799-B99F-E4FBDAB7CF1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2FC3-4E90-BB5E-3060DB261B24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81A92DBC-07A2-4442-97A3-8212400BB6F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2FC3-4E90-BB5E-3060DB261B24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32FE9535-AAC0-4EA6-9C4E-5994A517E67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2FC3-4E90-BB5E-3060DB261B24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508EF86E-513B-4571-B98E-FCC097581A4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2FC3-4E90-BB5E-3060DB261B24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57EDDC44-B064-4D4F-B78C-647A3E5C5B3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2FC3-4E90-BB5E-3060DB261B24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74561E26-ACEA-4E25-9FDA-8F7E9ECE34E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2FC3-4E90-BB5E-3060DB261B24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13CC5ACF-C521-4D89-9F9F-A315D22E3B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2FC3-4E90-BB5E-3060DB261B24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E8D0D80C-F13E-45D6-8421-03A63035D86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2FC3-4E90-BB5E-3060DB261B24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10C0962F-0BA3-4AE8-A2F1-59AFF4822AD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2FC3-4E90-BB5E-3060DB261B24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52B9042E-CFBE-474D-8915-CADA64AFFDE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2FC3-4E90-BB5E-3060DB261B24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0FA8A230-A6C0-4BFE-A97F-25E5D07AA85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2FC3-4E90-BB5E-3060DB261B24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F500C575-12ED-402C-A9D1-D0A3F6FA5B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2FC3-4E90-BB5E-3060DB261B24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77A21089-CDF0-46A4-A067-3DDBA6DF898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2FC3-4E90-BB5E-3060DB261B24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328E2118-8519-4550-8E01-8A08D8E382B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2FC3-4E90-BB5E-3060DB261B24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84BDAED3-D4FC-4BAF-83A5-2740ECA4F0E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2FC3-4E90-BB5E-3060DB261B24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F5B671FB-86C2-4A0E-ABB9-91D2AE6CADA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2FC3-4E90-BB5E-3060DB261B24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1E6951CE-685D-48C7-9D24-A89D5C81D57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2FC3-4E90-BB5E-3060DB261B24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6D38708B-3952-4A41-893F-AEB845F320E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2FC3-4E90-BB5E-3060DB261B24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94F2FA6F-811D-4384-8FD1-F8D67BDE3C2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2FC3-4E90-BB5E-3060DB261B24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B722306C-81C7-4D17-85B2-9CF4C188CC8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2FC3-4E90-BB5E-3060DB261B24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CBDE8276-F98B-4B29-AB85-B42465751AF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2FC3-4E90-BB5E-3060DB261B24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6F4D2C16-B381-4A9B-BEA5-E858EFA9D76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D-2FC3-4E90-BB5E-3060DB261B24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fld id="{989D59F0-49B4-497A-BCBD-B5B67961B46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2FC3-4E90-BB5E-3060DB261B24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74B5BDA2-8100-492D-BF7E-4DC9F33D50A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F-2FC3-4E90-BB5E-3060DB261B24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8727FA63-483A-4666-8814-AA53636FAAE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0-2FC3-4E90-BB5E-3060DB261B24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FB010875-7F98-48F0-94B3-BCE1D194F1D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1-2FC3-4E90-BB5E-3060DB261B24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171CC82B-C77E-46FE-86DA-C1376696F95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2-2FC3-4E90-BB5E-3060DB261B24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D53B75AD-1342-4D6C-9917-FC72F529DA3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2FC3-4E90-BB5E-3060DB261B24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67CA066E-127E-448E-AD44-A5A6039E1FE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4-2FC3-4E90-BB5E-3060DB261B24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7DEF765A-32A7-41F5-970C-9207DF9EFD3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5-2FC3-4E90-BB5E-3060DB261B24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D3D37B3A-66AD-4F86-B83A-F44031F5547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2FC3-4E90-BB5E-3060DB261B24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B13232D4-129D-4843-A647-01AC3FE6BA5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7-2FC3-4E90-BB5E-3060DB261B24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623CEE61-C8BE-4157-A225-7A539960DB3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8-2FC3-4E90-BB5E-3060DB261B24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D8FF65B8-D5A5-47E9-A51A-ADA0E7776FC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9-2FC3-4E90-BB5E-3060DB261B24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A68F37D2-9830-487E-B110-3CA97651B10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A-2FC3-4E90-BB5E-3060DB261B24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B3177141-6782-4B4C-BBA1-DC6BF4B51F7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B-2FC3-4E90-BB5E-3060DB261B24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3A326566-CCD8-49F7-B0C2-452AFA5050B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C-2FC3-4E90-BB5E-3060DB261B24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ED7C98EE-E31D-4B3B-AD0C-2E012D92A99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2FC3-4E90-BB5E-3060DB261B24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8EA81474-FC7C-4F93-8883-D3C608AFF85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2FC3-4E90-BB5E-3060DB261B24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1A640C94-409B-4659-9CC7-7E35D3E4F13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2FC3-4E90-BB5E-3060DB261B24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63B977D8-B6DE-466B-9520-8049FFD1838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2FC3-4E90-BB5E-3060DB261B24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7DF3721C-B117-4F2B-ACD9-7272433FDDC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2FC3-4E90-BB5E-3060DB261B24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3D893977-5BB1-46A6-8690-4831B3D29C5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2FC3-4E90-BB5E-3060DB261B24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562AD788-0293-4736-9BF6-9FF94C7B720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2FC3-4E90-BB5E-3060DB261B24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BDD35C0C-C87B-49C6-8939-B16C12FC9B1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2FC3-4E90-BB5E-3060DB261B24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fld id="{1E0F4136-3D59-438C-965B-F52672353D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2FC3-4E90-BB5E-3060DB261B24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8E0884A3-EB1C-4F10-9F62-398F550DA49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2FC3-4E90-BB5E-3060DB261B24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3E8CB711-92C7-4728-AE00-9CCE142A30E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2FC3-4E90-BB5E-3060DB261B24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FBDC8984-4D94-4ECD-8BF6-0C4586C8B6A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2FC3-4E90-BB5E-3060DB261B24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9C645FBA-5FAC-461C-BE2C-B051E29C540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2FC3-4E90-BB5E-3060DB261B24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F627871D-9936-4687-9B69-1CDBF73CED7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2FC3-4E90-BB5E-3060DB261B24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2018BCB1-3048-4438-8AC4-3DF218C072E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2FC3-4E90-BB5E-3060DB261B24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B10C6F93-1791-4A9A-BABC-928592043CA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2FC3-4E90-BB5E-3060DB261B24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A10E233B-2172-4412-8CCF-9DC2EC43F48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2FC3-4E90-BB5E-3060DB261B24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EE28F7E4-DFFE-4911-A187-406FD19BCF5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2FC3-4E90-BB5E-3060DB261B24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72B3C08D-59C7-4D95-B7DA-0286582D929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2FC3-4E90-BB5E-3060DB261B24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fld id="{6CEC402F-10E2-409D-8981-2C4619DDE8A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2FC3-4E90-BB5E-3060DB261B24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fld id="{B45C1D9D-5448-4F3E-9678-4D00051CEE8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2FC3-4E90-BB5E-3060DB261B24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C5D7EB0D-8455-4CCE-BB87-7BC489B5FDE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2FC3-4E90-BB5E-3060DB261B24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E11CB401-15CA-437F-89A4-3A017C2F701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2FC3-4E90-BB5E-3060DB261B24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D0EB9E48-3386-48F6-A7AA-7D3CA338D51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2FC3-4E90-BB5E-3060DB261B24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fld id="{29039723-760D-415E-B2B1-3FFDD681188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2FC3-4E90-BB5E-3060DB261B2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'Contract list'!$L$4:$L$121</c:f>
              <c:numCache>
                <c:formatCode>General</c:formatCode>
                <c:ptCount val="50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6.666666666666667</c:v>
                </c:pt>
                <c:pt idx="4">
                  <c:v>6.666666666666667</c:v>
                </c:pt>
                <c:pt idx="5">
                  <c:v>5.666666666666667</c:v>
                </c:pt>
                <c:pt idx="6">
                  <c:v>5.666666666666667</c:v>
                </c:pt>
                <c:pt idx="7">
                  <c:v>8.3333333333333339</c:v>
                </c:pt>
                <c:pt idx="8">
                  <c:v>4</c:v>
                </c:pt>
                <c:pt idx="9">
                  <c:v>5.666666666666667</c:v>
                </c:pt>
                <c:pt idx="10">
                  <c:v>7.333333333333333</c:v>
                </c:pt>
                <c:pt idx="11">
                  <c:v>7</c:v>
                </c:pt>
                <c:pt idx="12">
                  <c:v>3.3333333333333335</c:v>
                </c:pt>
                <c:pt idx="13">
                  <c:v>6.666666666666667</c:v>
                </c:pt>
                <c:pt idx="14">
                  <c:v>3.6666666666666665</c:v>
                </c:pt>
                <c:pt idx="15">
                  <c:v>6.333333333333333</c:v>
                </c:pt>
                <c:pt idx="16">
                  <c:v>7.666666666666667</c:v>
                </c:pt>
                <c:pt idx="17">
                  <c:v>4.333333333333333</c:v>
                </c:pt>
                <c:pt idx="18">
                  <c:v>3.6666666666666665</c:v>
                </c:pt>
                <c:pt idx="19">
                  <c:v>6</c:v>
                </c:pt>
                <c:pt idx="20">
                  <c:v>6</c:v>
                </c:pt>
                <c:pt idx="21">
                  <c:v>4.333333333333333</c:v>
                </c:pt>
                <c:pt idx="22">
                  <c:v>6.333333333333333</c:v>
                </c:pt>
                <c:pt idx="23">
                  <c:v>4.666666666666667</c:v>
                </c:pt>
                <c:pt idx="24">
                  <c:v>4.666666666666667</c:v>
                </c:pt>
                <c:pt idx="25">
                  <c:v>3.6666666666666665</c:v>
                </c:pt>
                <c:pt idx="26">
                  <c:v>6</c:v>
                </c:pt>
                <c:pt idx="27">
                  <c:v>5.666666666666667</c:v>
                </c:pt>
                <c:pt idx="28">
                  <c:v>3.3333333333333335</c:v>
                </c:pt>
                <c:pt idx="29">
                  <c:v>4</c:v>
                </c:pt>
                <c:pt idx="30">
                  <c:v>8</c:v>
                </c:pt>
                <c:pt idx="31">
                  <c:v>7</c:v>
                </c:pt>
                <c:pt idx="32">
                  <c:v>2.6666666666666665</c:v>
                </c:pt>
                <c:pt idx="33">
                  <c:v>2.6666666666666665</c:v>
                </c:pt>
                <c:pt idx="34">
                  <c:v>2.6666666666666665</c:v>
                </c:pt>
                <c:pt idx="35">
                  <c:v>4.333333333333333</c:v>
                </c:pt>
                <c:pt idx="36">
                  <c:v>4.333333333333333</c:v>
                </c:pt>
                <c:pt idx="37">
                  <c:v>4.333333333333333</c:v>
                </c:pt>
                <c:pt idx="38">
                  <c:v>4.333333333333333</c:v>
                </c:pt>
                <c:pt idx="39">
                  <c:v>6</c:v>
                </c:pt>
                <c:pt idx="40">
                  <c:v>6</c:v>
                </c:pt>
                <c:pt idx="41">
                  <c:v>2.6666666666666665</c:v>
                </c:pt>
                <c:pt idx="42">
                  <c:v>5.333333333333333</c:v>
                </c:pt>
                <c:pt idx="43">
                  <c:v>2.6666666666666665</c:v>
                </c:pt>
                <c:pt idx="44">
                  <c:v>5</c:v>
                </c:pt>
                <c:pt idx="45">
                  <c:v>2.3333333333333335</c:v>
                </c:pt>
                <c:pt idx="46">
                  <c:v>3</c:v>
                </c:pt>
                <c:pt idx="47">
                  <c:v>3</c:v>
                </c:pt>
                <c:pt idx="48">
                  <c:v>4.333333333333333</c:v>
                </c:pt>
                <c:pt idx="49">
                  <c:v>8.6666666666666661</c:v>
                </c:pt>
              </c:numCache>
            </c:numRef>
          </c:xVal>
          <c:yVal>
            <c:numRef>
              <c:f>'Contract list'!$I$4:$I$121</c:f>
              <c:numCache>
                <c:formatCode>General</c:formatCode>
                <c:ptCount val="5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10</c:v>
                </c:pt>
                <c:pt idx="9">
                  <c:v>7</c:v>
                </c:pt>
                <c:pt idx="10">
                  <c:v>5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  <c:pt idx="14">
                  <c:v>9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7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3</c:v>
                </c:pt>
                <c:pt idx="27">
                  <c:v>3</c:v>
                </c:pt>
                <c:pt idx="28">
                  <c:v>5</c:v>
                </c:pt>
                <c:pt idx="29">
                  <c:v>4</c:v>
                </c:pt>
                <c:pt idx="30">
                  <c:v>2</c:v>
                </c:pt>
                <c:pt idx="31">
                  <c:v>2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2</c:v>
                </c:pt>
                <c:pt idx="40">
                  <c:v>2</c:v>
                </c:pt>
                <c:pt idx="41">
                  <c:v>4</c:v>
                </c:pt>
                <c:pt idx="42">
                  <c:v>2</c:v>
                </c:pt>
                <c:pt idx="43">
                  <c:v>4</c:v>
                </c:pt>
                <c:pt idx="44">
                  <c:v>2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2</c:v>
                </c:pt>
                <c:pt idx="49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'Contract list'!$A$4:$A$121</c15:f>
                <c15:dlblRangeCache>
                  <c:ptCount val="50"/>
                  <c:pt idx="0">
                    <c:v>U014/EN</c:v>
                  </c:pt>
                  <c:pt idx="1">
                    <c:v>S262</c:v>
                  </c:pt>
                  <c:pt idx="2">
                    <c:v>U009/EN</c:v>
                  </c:pt>
                  <c:pt idx="3">
                    <c:v>F777&amp;778/TE</c:v>
                  </c:pt>
                  <c:pt idx="4">
                    <c:v>F812/RCS/LBNF/DUNE</c:v>
                  </c:pt>
                  <c:pt idx="5">
                    <c:v>F757/EN</c:v>
                  </c:pt>
                  <c:pt idx="6">
                    <c:v>U003/EN</c:v>
                  </c:pt>
                  <c:pt idx="7">
                    <c:v>F779&amp;780/TE</c:v>
                  </c:pt>
                  <c:pt idx="8">
                    <c:v>F776/RCS</c:v>
                  </c:pt>
                  <c:pt idx="9">
                    <c:v>S274</c:v>
                  </c:pt>
                  <c:pt idx="10">
                    <c:v>B1379/EP</c:v>
                  </c:pt>
                  <c:pt idx="11">
                    <c:v>B1593/EP</c:v>
                  </c:pt>
                  <c:pt idx="12">
                    <c:v>T150/SCE</c:v>
                  </c:pt>
                  <c:pt idx="13">
                    <c:v>B1681/EP</c:v>
                  </c:pt>
                  <c:pt idx="14">
                    <c:v>S233</c:v>
                  </c:pt>
                  <c:pt idx="15">
                    <c:v>S176</c:v>
                  </c:pt>
                  <c:pt idx="16">
                    <c:v>F663/TE</c:v>
                  </c:pt>
                  <c:pt idx="17">
                    <c:v>F808/SCE</c:v>
                  </c:pt>
                  <c:pt idx="18">
                    <c:v>S193</c:v>
                  </c:pt>
                  <c:pt idx="19">
                    <c:v>S236</c:v>
                  </c:pt>
                  <c:pt idx="20">
                    <c:v>S310</c:v>
                  </c:pt>
                  <c:pt idx="21">
                    <c:v>S251</c:v>
                  </c:pt>
                  <c:pt idx="22">
                    <c:v>B1793/EP</c:v>
                  </c:pt>
                  <c:pt idx="23">
                    <c:v>S264</c:v>
                  </c:pt>
                  <c:pt idx="24">
                    <c:v>T153/SCE</c:v>
                  </c:pt>
                  <c:pt idx="25">
                    <c:v>T136/IR</c:v>
                  </c:pt>
                  <c:pt idx="26">
                    <c:v>B1687/TE</c:v>
                  </c:pt>
                  <c:pt idx="27">
                    <c:v>T137/IT</c:v>
                  </c:pt>
                  <c:pt idx="28">
                    <c:v>S256</c:v>
                  </c:pt>
                  <c:pt idx="29">
                    <c:v>F789/RCS</c:v>
                  </c:pt>
                  <c:pt idx="30">
                    <c:v>B1716/EP</c:v>
                  </c:pt>
                  <c:pt idx="31">
                    <c:v>X302/IT</c:v>
                  </c:pt>
                  <c:pt idx="32">
                    <c:v>B1736/IT</c:v>
                  </c:pt>
                  <c:pt idx="33">
                    <c:v>B1737/IT</c:v>
                  </c:pt>
                  <c:pt idx="34">
                    <c:v>B1738/IT</c:v>
                  </c:pt>
                  <c:pt idx="35">
                    <c:v>B1798/EN</c:v>
                  </c:pt>
                  <c:pt idx="36">
                    <c:v>U002/SCE</c:v>
                  </c:pt>
                  <c:pt idx="37">
                    <c:v>S146A</c:v>
                  </c:pt>
                  <c:pt idx="38">
                    <c:v>S325</c:v>
                  </c:pt>
                  <c:pt idx="39">
                    <c:v>B1641/BE</c:v>
                  </c:pt>
                  <c:pt idx="40">
                    <c:v>B1727/EP</c:v>
                  </c:pt>
                  <c:pt idx="41">
                    <c:v>S304</c:v>
                  </c:pt>
                  <c:pt idx="42">
                    <c:v>B1553/EP</c:v>
                  </c:pt>
                  <c:pt idx="43">
                    <c:v>S305</c:v>
                  </c:pt>
                  <c:pt idx="44">
                    <c:v>S295</c:v>
                  </c:pt>
                  <c:pt idx="45">
                    <c:v>S258</c:v>
                  </c:pt>
                  <c:pt idx="46">
                    <c:v>S182</c:v>
                  </c:pt>
                  <c:pt idx="47">
                    <c:v>S327/EN</c:v>
                  </c:pt>
                  <c:pt idx="48">
                    <c:v>B1805/SY</c:v>
                  </c:pt>
                  <c:pt idx="49">
                    <c:v>B1702/EP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6-2FC3-4E90-BB5E-3060DB261B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001541727"/>
        <c:axId val="1001535007"/>
      </c:scatterChart>
      <c:valAx>
        <c:axId val="1001541727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Supply risk/complexity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535007"/>
        <c:crosses val="autoZero"/>
        <c:crossBetween val="midCat"/>
      </c:valAx>
      <c:valAx>
        <c:axId val="1001535007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Financial</a:t>
                </a:r>
                <a:r>
                  <a:rPr lang="en-GB" b="1" dirty="0"/>
                  <a:t> </a:t>
                </a:r>
                <a:r>
                  <a:rPr lang="en-GB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impact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541727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86792863864524E-2"/>
          <c:y val="2.4189481734004904E-2"/>
          <c:w val="0.897716224750293"/>
          <c:h val="0.87828659107506535"/>
        </c:manualLayout>
      </c:layout>
      <c:scatterChart>
        <c:scatterStyle val="lineMarker"/>
        <c:varyColors val="0"/>
        <c:ser>
          <c:idx val="0"/>
          <c:order val="0"/>
          <c:tx>
            <c:v>Steele and Court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624234480845729E-3"/>
                  <c:y val="-2.08532696830400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EDF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E336-4007-8A99-9ADCB8288924}"/>
                </c:ext>
              </c:extLst>
            </c:dLbl>
            <c:dLbl>
              <c:idx val="1"/>
              <c:layout>
                <c:manualLayout>
                  <c:x val="-2.97247072218608E-2"/>
                  <c:y val="-4.9387696089062384E-2"/>
                </c:manualLayout>
              </c:layout>
              <c:tx>
                <c:rich>
                  <a:bodyPr/>
                  <a:lstStyle/>
                  <a:p>
                    <a:fld id="{765F49A4-80C2-4BD8-A954-2558DAFAA79B}" type="CELLRANGE">
                      <a:rPr lang="es-E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336-4007-8A99-9ADCB8288924}"/>
                </c:ext>
              </c:extLst>
            </c:dLbl>
            <c:dLbl>
              <c:idx val="2"/>
              <c:layout>
                <c:manualLayout>
                  <c:x val="-2.3437370727035726E-2"/>
                  <c:y val="-6.6868838249348181E-2"/>
                </c:manualLayout>
              </c:layout>
              <c:tx>
                <c:rich>
                  <a:bodyPr/>
                  <a:lstStyle/>
                  <a:p>
                    <a:fld id="{87A65D5B-BF58-4B1C-9AEF-979D3A9541C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336-4007-8A99-9ADCB8288924}"/>
                </c:ext>
              </c:extLst>
            </c:dLbl>
            <c:dLbl>
              <c:idx val="3"/>
              <c:layout>
                <c:manualLayout>
                  <c:x val="1.1074545152609803E-3"/>
                  <c:y val="-4.3793437698354939E-3"/>
                </c:manualLayout>
              </c:layout>
              <c:tx>
                <c:rich>
                  <a:bodyPr/>
                  <a:lstStyle/>
                  <a:p>
                    <a:fld id="{2CE9D0B6-2C21-4179-98A7-23751273989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336-4007-8A99-9ADCB8288924}"/>
                </c:ext>
              </c:extLst>
            </c:dLbl>
            <c:dLbl>
              <c:idx val="4"/>
              <c:layout>
                <c:manualLayout>
                  <c:x val="2.7957780305451742E-2"/>
                  <c:y val="-5.0742517093344895E-2"/>
                </c:manualLayout>
              </c:layout>
              <c:tx>
                <c:rich>
                  <a:bodyPr/>
                  <a:lstStyle/>
                  <a:p>
                    <a:fld id="{B8B01416-F19F-4F09-957E-D3252320E9E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336-4007-8A99-9ADCB82889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9BD46F-8A35-4177-B640-0B13C345D74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336-4007-8A99-9ADCB8288924}"/>
                </c:ext>
              </c:extLst>
            </c:dLbl>
            <c:dLbl>
              <c:idx val="6"/>
              <c:layout>
                <c:manualLayout>
                  <c:x val="1.4736656649220845E-2"/>
                  <c:y val="3.593645912017264E-2"/>
                </c:manualLayout>
              </c:layout>
              <c:tx>
                <c:rich>
                  <a:bodyPr/>
                  <a:lstStyle/>
                  <a:p>
                    <a:fld id="{2C4B1232-D15F-4618-B07B-25747555753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336-4007-8A99-9ADCB8288924}"/>
                </c:ext>
              </c:extLst>
            </c:dLbl>
            <c:dLbl>
              <c:idx val="7"/>
              <c:layout>
                <c:manualLayout>
                  <c:x val="-3.4787499799115391E-2"/>
                  <c:y val="4.1671461443093055E-2"/>
                </c:manualLayout>
              </c:layout>
              <c:tx>
                <c:rich>
                  <a:bodyPr/>
                  <a:lstStyle/>
                  <a:p>
                    <a:fld id="{61FCAA5A-976C-4E4B-8279-29BFA88F91D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336-4007-8A99-9ADCB8288924}"/>
                </c:ext>
              </c:extLst>
            </c:dLbl>
            <c:dLbl>
              <c:idx val="8"/>
              <c:layout>
                <c:manualLayout>
                  <c:x val="1.2781934504445891E-3"/>
                  <c:y val="-4.4797224029494771E-2"/>
                </c:manualLayout>
              </c:layout>
              <c:tx>
                <c:rich>
                  <a:bodyPr/>
                  <a:lstStyle/>
                  <a:p>
                    <a:fld id="{EEDCD1AF-0C9E-45EE-9009-B3FE4FE19BB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336-4007-8A99-9ADCB828892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31F873D-F7D8-45E8-ACE7-8FDC7D802BC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336-4007-8A99-9ADCB8288924}"/>
                </c:ext>
              </c:extLst>
            </c:dLbl>
            <c:dLbl>
              <c:idx val="10"/>
              <c:layout>
                <c:manualLayout>
                  <c:x val="1.7214270223378876E-3"/>
                  <c:y val="-3.0234041784139378E-2"/>
                </c:manualLayout>
              </c:layout>
              <c:tx>
                <c:rich>
                  <a:bodyPr/>
                  <a:lstStyle/>
                  <a:p>
                    <a:fld id="{B16C6B13-403C-4A8E-A6EE-1A4974945A0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336-4007-8A99-9ADCB8288924}"/>
                </c:ext>
              </c:extLst>
            </c:dLbl>
            <c:dLbl>
              <c:idx val="11"/>
              <c:layout>
                <c:manualLayout>
                  <c:x val="-0.11184278740932664"/>
                  <c:y val="-7.67922398110934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HAMAMATSU</a:t>
                    </a:r>
                    <a:r>
                      <a:rPr lang="en-US" baseline="0" dirty="0"/>
                      <a:t> PHOTONICS FR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B-E336-4007-8A99-9ADCB8288924}"/>
                </c:ext>
              </c:extLst>
            </c:dLbl>
            <c:dLbl>
              <c:idx val="12"/>
              <c:layout>
                <c:manualLayout>
                  <c:x val="-9.7729200407840403E-2"/>
                  <c:y val="-3.9151406315200692E-2"/>
                </c:manualLayout>
              </c:layout>
              <c:tx>
                <c:rich>
                  <a:bodyPr/>
                  <a:lstStyle/>
                  <a:p>
                    <a:fld id="{6D579ED6-3492-4D70-A172-526FE671A4E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336-4007-8A99-9ADCB8288924}"/>
                </c:ext>
              </c:extLst>
            </c:dLbl>
            <c:dLbl>
              <c:idx val="13"/>
              <c:layout>
                <c:manualLayout>
                  <c:x val="-4.649678078697958E-2"/>
                  <c:y val="-6.7216443006549415E-2"/>
                </c:manualLayout>
              </c:layout>
              <c:tx>
                <c:rich>
                  <a:bodyPr/>
                  <a:lstStyle/>
                  <a:p>
                    <a:fld id="{95781624-DB5B-4511-9B18-1B479F321B6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336-4007-8A99-9ADCB82889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36-4007-8A99-9ADCB8288924}"/>
                </c:ext>
              </c:extLst>
            </c:dLbl>
            <c:dLbl>
              <c:idx val="15"/>
              <c:layout>
                <c:manualLayout>
                  <c:x val="-0.12814378457075276"/>
                  <c:y val="-8.9737898076888603E-2"/>
                </c:manualLayout>
              </c:layout>
              <c:tx>
                <c:rich>
                  <a:bodyPr/>
                  <a:lstStyle/>
                  <a:p>
                    <a:fld id="{C450FB64-15CD-4DD0-947F-4994B2402F1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336-4007-8A99-9ADCB8288924}"/>
                </c:ext>
              </c:extLst>
            </c:dLbl>
            <c:dLbl>
              <c:idx val="16"/>
              <c:layout>
                <c:manualLayout>
                  <c:x val="-0.1213481112978098"/>
                  <c:y val="-2.6553035359339987E-2"/>
                </c:manualLayout>
              </c:layout>
              <c:tx>
                <c:rich>
                  <a:bodyPr/>
                  <a:lstStyle/>
                  <a:p>
                    <a:fld id="{84E0C944-1B43-46BB-9EAF-92CB6C1A0CC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336-4007-8A99-9ADCB828892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0CE6E0F2-7815-475D-A5B1-AE26E213EC4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336-4007-8A99-9ADCB828892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3932963A-0BE6-41E1-883B-79B3278F5C7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336-4007-8A99-9ADCB8288924}"/>
                </c:ext>
              </c:extLst>
            </c:dLbl>
            <c:dLbl>
              <c:idx val="19"/>
              <c:layout>
                <c:manualLayout>
                  <c:x val="-3.7012036434612883E-3"/>
                  <c:y val="3.3636774380105545E-2"/>
                </c:manualLayout>
              </c:layout>
              <c:tx>
                <c:rich>
                  <a:bodyPr/>
                  <a:lstStyle/>
                  <a:p>
                    <a:fld id="{B5081BBC-EB0B-425C-8292-5F2E0FCDD44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336-4007-8A99-9ADCB8288924}"/>
                </c:ext>
              </c:extLst>
            </c:dLbl>
            <c:dLbl>
              <c:idx val="20"/>
              <c:layout>
                <c:manualLayout>
                  <c:x val="2.1500623509000217E-2"/>
                  <c:y val="-3.4824513843707078E-2"/>
                </c:manualLayout>
              </c:layout>
              <c:tx>
                <c:rich>
                  <a:bodyPr/>
                  <a:lstStyle/>
                  <a:p>
                    <a:fld id="{C647FE4B-8754-4696-B463-DA195932929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E336-4007-8A99-9ADCB828892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FA56C4A-A2EC-4DC9-966C-876B4930BB1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336-4007-8A99-9ADCB828892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36-4007-8A99-9ADCB8288924}"/>
                </c:ext>
              </c:extLst>
            </c:dLbl>
            <c:dLbl>
              <c:idx val="23"/>
              <c:layout>
                <c:manualLayout>
                  <c:x val="-5.5197375822064562E-2"/>
                  <c:y val="-6.6868838249348181E-2"/>
                </c:manualLayout>
              </c:layout>
              <c:tx>
                <c:rich>
                  <a:bodyPr/>
                  <a:lstStyle/>
                  <a:p>
                    <a:fld id="{3E59385F-E52A-40C1-9CC5-895365B2A93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336-4007-8A99-9ADCB8288924}"/>
                </c:ext>
              </c:extLst>
            </c:dLbl>
            <c:dLbl>
              <c:idx val="24"/>
              <c:layout>
                <c:manualLayout>
                  <c:x val="2.68124702021167E-2"/>
                  <c:y val="-2.3635536253350854E-3"/>
                </c:manualLayout>
              </c:layout>
              <c:tx>
                <c:rich>
                  <a:bodyPr/>
                  <a:lstStyle/>
                  <a:p>
                    <a:fld id="{59B5D135-C880-42C8-AF32-B2BEBBC422E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E336-4007-8A99-9ADCB8288924}"/>
                </c:ext>
              </c:extLst>
            </c:dLbl>
            <c:dLbl>
              <c:idx val="25"/>
              <c:layout>
                <c:manualLayout>
                  <c:x val="-0.13902678377792244"/>
                  <c:y val="4.2421745102291623E-2"/>
                </c:manualLayout>
              </c:layout>
              <c:tx>
                <c:rich>
                  <a:bodyPr/>
                  <a:lstStyle/>
                  <a:p>
                    <a:fld id="{CA03EB24-78AD-4B6E-9FAE-2DC4D8C7888A}" type="CELLRANGE">
                      <a:rPr lang="it-IT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336-4007-8A99-9ADCB828892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54602332-AD4D-40CB-A552-73C0DA21623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336-4007-8A99-9ADCB8288924}"/>
                </c:ext>
              </c:extLst>
            </c:dLbl>
            <c:dLbl>
              <c:idx val="27"/>
              <c:layout>
                <c:manualLayout>
                  <c:x val="-1.2517938251345629E-2"/>
                  <c:y val="3.33005357398799E-2"/>
                </c:manualLayout>
              </c:layout>
              <c:tx>
                <c:rich>
                  <a:bodyPr/>
                  <a:lstStyle/>
                  <a:p>
                    <a:fld id="{25143AE4-6D87-4168-AEDA-C7681F3CC52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336-4007-8A99-9ADCB8288924}"/>
                </c:ext>
              </c:extLst>
            </c:dLbl>
            <c:dLbl>
              <c:idx val="28"/>
              <c:layout>
                <c:manualLayout>
                  <c:x val="-3.3176732622291108E-2"/>
                  <c:y val="1.9981718211902009E-2"/>
                </c:manualLayout>
              </c:layout>
              <c:tx>
                <c:rich>
                  <a:bodyPr/>
                  <a:lstStyle/>
                  <a:p>
                    <a:fld id="{59DA256C-2D85-49A7-8E8B-0C8A136DAC7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E336-4007-8A99-9ADCB828892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336-4007-8A99-9ADCB8288924}"/>
                </c:ext>
              </c:extLst>
            </c:dLbl>
            <c:dLbl>
              <c:idx val="30"/>
              <c:layout>
                <c:manualLayout>
                  <c:x val="2.3277972511843152E-2"/>
                  <c:y val="3.0506047449795317E-2"/>
                </c:manualLayout>
              </c:layout>
              <c:tx>
                <c:rich>
                  <a:bodyPr/>
                  <a:lstStyle/>
                  <a:p>
                    <a:fld id="{6371AB7D-18F7-4E24-866F-944C0F72331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336-4007-8A99-9ADCB8288924}"/>
                </c:ext>
              </c:extLst>
            </c:dLbl>
            <c:dLbl>
              <c:idx val="31"/>
              <c:layout>
                <c:manualLayout>
                  <c:x val="-9.6879711488040088E-2"/>
                  <c:y val="-3.2689449751192839E-2"/>
                </c:manualLayout>
              </c:layout>
              <c:tx>
                <c:rich>
                  <a:bodyPr/>
                  <a:lstStyle/>
                  <a:p>
                    <a:fld id="{681787B4-76EB-4BFC-B26B-AD3E5508519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336-4007-8A99-9ADCB8288924}"/>
                </c:ext>
              </c:extLst>
            </c:dLbl>
            <c:dLbl>
              <c:idx val="32"/>
              <c:layout>
                <c:manualLayout>
                  <c:x val="-0.17386571622951205"/>
                  <c:y val="-6.7216443006549415E-2"/>
                </c:manualLayout>
              </c:layout>
              <c:tx>
                <c:rich>
                  <a:bodyPr/>
                  <a:lstStyle/>
                  <a:p>
                    <a:fld id="{62E3B037-5FBD-473E-ABD0-9633253B12E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E336-4007-8A99-9ADCB8288924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CAD6A997-A1DF-4947-BEE4-D8D5D6908AA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336-4007-8A99-9ADCB8288924}"/>
                </c:ext>
              </c:extLst>
            </c:dLbl>
            <c:dLbl>
              <c:idx val="34"/>
              <c:layout>
                <c:manualLayout>
                  <c:x val="1.2843043946409288E-2"/>
                  <c:y val="-5.4774097382345711E-2"/>
                </c:manualLayout>
              </c:layout>
              <c:tx>
                <c:rich>
                  <a:bodyPr/>
                  <a:lstStyle/>
                  <a:p>
                    <a:fld id="{B1DE2B9F-2AB1-453C-B611-D8B111ABD55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E336-4007-8A99-9ADCB8288924}"/>
                </c:ext>
              </c:extLst>
            </c:dLbl>
            <c:dLbl>
              <c:idx val="35"/>
              <c:layout>
                <c:manualLayout>
                  <c:x val="-9.7151009869237526E-2"/>
                  <c:y val="-3.0584615648340807E-2"/>
                </c:manualLayout>
              </c:layout>
              <c:tx>
                <c:rich>
                  <a:bodyPr/>
                  <a:lstStyle/>
                  <a:p>
                    <a:fld id="{FCEB5069-D7A3-4CCE-907F-7542B67BA72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E336-4007-8A99-9ADCB8288924}"/>
                </c:ext>
              </c:extLst>
            </c:dLbl>
            <c:dLbl>
              <c:idx val="36"/>
              <c:layout>
                <c:manualLayout>
                  <c:x val="-2.7977526566905227E-2"/>
                  <c:y val="3.4032567049808345E-2"/>
                </c:manualLayout>
              </c:layout>
              <c:tx>
                <c:rich>
                  <a:bodyPr/>
                  <a:lstStyle/>
                  <a:p>
                    <a:fld id="{384C93DD-0691-454E-A429-DAF1A462F25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E336-4007-8A99-9ADCB8288924}"/>
                </c:ext>
              </c:extLst>
            </c:dLbl>
            <c:dLbl>
              <c:idx val="37"/>
              <c:layout>
                <c:manualLayout>
                  <c:x val="-9.3417507048362616E-2"/>
                  <c:y val="5.57971878840453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SOTEB NATIONAL ELEKTRO / FOSEL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5-E336-4007-8A99-9ADCB8288924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8BF4E38C-A5FC-43B0-8191-9EDED9942B1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336-4007-8A99-9ADCB8288924}"/>
                </c:ext>
              </c:extLst>
            </c:dLbl>
            <c:dLbl>
              <c:idx val="39"/>
              <c:layout>
                <c:manualLayout>
                  <c:x val="0.10152542832357406"/>
                  <c:y val="-4.4401250632545318E-2"/>
                </c:manualLayout>
              </c:layout>
              <c:tx>
                <c:rich>
                  <a:bodyPr/>
                  <a:lstStyle/>
                  <a:p>
                    <a:fld id="{06881843-0F27-4538-A2EA-59E9C6DB507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E336-4007-8A99-9ADCB8288924}"/>
                </c:ext>
              </c:extLst>
            </c:dLbl>
            <c:dLbl>
              <c:idx val="40"/>
              <c:layout>
                <c:manualLayout>
                  <c:x val="7.0659716952101256E-2"/>
                  <c:y val="-2.0505664925838763E-2"/>
                </c:manualLayout>
              </c:layout>
              <c:tx>
                <c:rich>
                  <a:bodyPr/>
                  <a:lstStyle/>
                  <a:p>
                    <a:fld id="{79127A96-DC8D-4BA0-9EEF-5C8B9AC2F98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E336-4007-8A99-9ADCB8288924}"/>
                </c:ext>
              </c:extLst>
            </c:dLbl>
            <c:dLbl>
              <c:idx val="41"/>
              <c:layout>
                <c:manualLayout>
                  <c:x val="-7.2576066816303381E-2"/>
                  <c:y val="1.1746977386167739E-2"/>
                </c:manualLayout>
              </c:layout>
              <c:tx>
                <c:rich>
                  <a:bodyPr/>
                  <a:lstStyle/>
                  <a:p>
                    <a:fld id="{456BE856-5ACA-4ACF-8552-DB3A90DDC59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E336-4007-8A99-9ADCB8288924}"/>
                </c:ext>
              </c:extLst>
            </c:dLbl>
            <c:dLbl>
              <c:idx val="42"/>
              <c:layout>
                <c:manualLayout>
                  <c:x val="-2.154372695727608E-2"/>
                  <c:y val="6.7669341429913973E-2"/>
                </c:manualLayout>
              </c:layout>
              <c:tx>
                <c:rich>
                  <a:bodyPr/>
                  <a:lstStyle/>
                  <a:p>
                    <a:fld id="{78943E10-108D-433E-8B33-919232B652A3}" type="CELLRANGE">
                      <a:rPr lang="de-DE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E336-4007-8A99-9ADCB8288924}"/>
                </c:ext>
              </c:extLst>
            </c:dLbl>
            <c:dLbl>
              <c:idx val="43"/>
              <c:layout>
                <c:manualLayout>
                  <c:x val="-0.11114686361095884"/>
                  <c:y val="1.9810137964169409E-2"/>
                </c:manualLayout>
              </c:layout>
              <c:tx>
                <c:rich>
                  <a:bodyPr/>
                  <a:lstStyle/>
                  <a:p>
                    <a:fld id="{928F3F6B-C0D6-4A62-AD0E-8A44E6AE816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E336-4007-8A99-9ADCB8288924}"/>
                </c:ext>
              </c:extLst>
            </c:dLbl>
            <c:dLbl>
              <c:idx val="44"/>
              <c:layout>
                <c:manualLayout>
                  <c:x val="-0.11319670353502494"/>
                  <c:y val="-3.4824513843707078E-2"/>
                </c:manualLayout>
              </c:layout>
              <c:tx>
                <c:rich>
                  <a:bodyPr/>
                  <a:lstStyle/>
                  <a:p>
                    <a:fld id="{1E6B0B8D-F613-475A-BDE3-5E98A3C36C5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E336-4007-8A99-9ADCB8288924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336-4007-8A99-9ADCB8288924}"/>
                </c:ext>
              </c:extLst>
            </c:dLbl>
            <c:dLbl>
              <c:idx val="46"/>
              <c:layout>
                <c:manualLayout>
                  <c:x val="-9.7525161168975805E-2"/>
                  <c:y val="1.5778557675168593E-2"/>
                </c:manualLayout>
              </c:layout>
              <c:tx>
                <c:rich>
                  <a:bodyPr/>
                  <a:lstStyle/>
                  <a:p>
                    <a:fld id="{9C975E7E-9AC2-4A59-BF75-D6F93AA49D1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E336-4007-8A99-9ADCB8288924}"/>
                </c:ext>
              </c:extLst>
            </c:dLbl>
            <c:dLbl>
              <c:idx val="47"/>
              <c:layout>
                <c:manualLayout>
                  <c:x val="-8.3932444155280853E-2"/>
                  <c:y val="-2.7938805754355527E-2"/>
                </c:manualLayout>
              </c:layout>
              <c:tx>
                <c:rich>
                  <a:bodyPr/>
                  <a:lstStyle/>
                  <a:p>
                    <a:fld id="{4CF90A69-A4AD-4502-99B8-E5D67AC68E1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E336-4007-8A99-9ADCB8288924}"/>
                </c:ext>
              </c:extLst>
            </c:dLbl>
            <c:dLbl>
              <c:idx val="48"/>
              <c:layout>
                <c:manualLayout>
                  <c:x val="1.8922820429407811E-2"/>
                  <c:y val="-3.7119749873490968E-2"/>
                </c:manualLayout>
              </c:layout>
              <c:tx>
                <c:rich>
                  <a:bodyPr/>
                  <a:lstStyle/>
                  <a:p>
                    <a:fld id="{0DDE3514-F118-4523-8E0B-479F2616227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E336-4007-8A99-9ADCB8288924}"/>
                </c:ext>
              </c:extLst>
            </c:dLbl>
            <c:dLbl>
              <c:idx val="49"/>
              <c:layout>
                <c:manualLayout>
                  <c:x val="-9.6776858569499344E-2"/>
                  <c:y val="4.4972278123804117E-2"/>
                </c:manualLayout>
              </c:layout>
              <c:tx>
                <c:rich>
                  <a:bodyPr/>
                  <a:lstStyle/>
                  <a:p>
                    <a:fld id="{640EB7C3-D007-4BB0-8DB4-400E46BB32C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E336-4007-8A99-9ADCB8288924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52B2A520-36BB-4923-9991-66E5F55E4DF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E336-4007-8A99-9ADCB8288924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7AF968D5-A410-4221-BA26-79DF907C771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E336-4007-8A99-9ADCB8288924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200CEAFE-5206-40FC-98BD-83A44A8E20D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E336-4007-8A99-9ADCB8288924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32F522A6-9BD3-4DBA-89A9-0A47782A509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E336-4007-8A99-9ADCB8288924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BAD2F45E-4FF5-4A38-9474-B6EBC99EE24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E336-4007-8A99-9ADCB8288924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D2E6981C-D6B5-4027-ACA1-DC5D76EBF21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E336-4007-8A99-9ADCB8288924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5C1C2718-FAC7-4EE4-89E0-CE13AF23C23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E336-4007-8A99-9ADCB8288924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CC26E959-E9A2-4504-9F9A-7148AB16DB8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E336-4007-8A99-9ADCB8288924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9219351E-A08D-4BEB-9429-74F7488801C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E336-4007-8A99-9ADCB8288924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8FF480EB-08F0-4EA4-8A31-E12243ACA02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E336-4007-8A99-9ADCB8288924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0005AC61-E68C-4E1F-BCEF-CDDCFC801C3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E336-4007-8A99-9ADCB8288924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C25E4864-ECFC-4A7A-8440-64A4FCF7A94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E336-4007-8A99-9ADCB8288924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0C8EB4E8-2798-48E4-B494-E477A094358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E336-4007-8A99-9ADCB8288924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8A84C589-C433-4A34-92A7-69188A2F82F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E336-4007-8A99-9ADCB8288924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83B62C1B-4F43-43AE-955E-E7C3E1687B7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E336-4007-8A99-9ADCB8288924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EE7F495A-8CA9-4460-A76D-325548D5B86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E336-4007-8A99-9ADCB8288924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B0C17E1F-B006-42F9-BE7F-4828831E860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E336-4007-8A99-9ADCB8288924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8E47AA1B-FDC8-4CDD-9089-B35B1C1684C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E336-4007-8A99-9ADCB8288924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3CDB7C35-5A93-458F-A2CC-A34E95F77F5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E336-4007-8A99-9ADCB8288924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A38FA322-725F-4523-B6FC-DC522588293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E336-4007-8A99-9ADCB8288924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BCDF0335-B240-4FE7-91F6-243C3C0EB3B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E336-4007-8A99-9ADCB8288924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F4FA1AF7-6E1D-4D70-9244-446D69C7FF6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E336-4007-8A99-9ADCB8288924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DFEB39BC-F748-4A47-8D55-B016818FE73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E336-4007-8A99-9ADCB8288924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7A76F3DA-60F9-4902-823A-99FD7C37BBC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E336-4007-8A99-9ADCB8288924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C1B1CE55-1DD1-4348-99D1-DB931EE68B8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E336-4007-8A99-9ADCB8288924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AFF01B6D-DB7C-4E9B-AB2D-2F92AA8CB16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E336-4007-8A99-9ADCB8288924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D2B6F3FD-EB64-468B-B044-D5A704F75FC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E336-4007-8A99-9ADCB8288924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11DF358D-B3CA-41DB-AAFE-668D0C88826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D-E336-4007-8A99-9ADCB8288924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fld id="{BA0DE5FA-942A-473B-A7CD-B45D544AB41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E336-4007-8A99-9ADCB8288924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0F259AF6-4C6D-45FB-9437-418CBAED1AA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F-E336-4007-8A99-9ADCB8288924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DC9E88EB-0104-4838-BC91-10C73C959EF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0-E336-4007-8A99-9ADCB8288924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511DA5AB-F5F2-404D-8C8B-7E715591350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1-E336-4007-8A99-9ADCB8288924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D4F1933C-D6EE-4ED1-B63E-CD56A7325D2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2-E336-4007-8A99-9ADCB8288924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D3D63F61-B889-429D-98F1-110AA139998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E336-4007-8A99-9ADCB8288924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9BEFAD33-C23E-4B3B-AEC4-75A3E361488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4-E336-4007-8A99-9ADCB8288924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8E46D6FA-06B7-4E3A-A3A5-B849F9B318A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5-E336-4007-8A99-9ADCB8288924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EEC06A68-0AA9-42E0-BBA2-623AE900646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E336-4007-8A99-9ADCB8288924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BBE2A604-882F-4135-8A9E-9AF85EE10B6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7-E336-4007-8A99-9ADCB8288924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E05042E9-FCB0-4EFC-A5A2-7D8C15A2AFB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8-E336-4007-8A99-9ADCB8288924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3B3C1D75-9F2B-4549-9E63-8855356723C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9-E336-4007-8A99-9ADCB8288924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F04D66A6-DE49-4140-8682-D13E3295C51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A-E336-4007-8A99-9ADCB8288924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96E7F408-D881-476C-9788-2771CADB28A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B-E336-4007-8A99-9ADCB8288924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5DE15966-E350-49B7-899D-60A5AA6E799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C-E336-4007-8A99-9ADCB8288924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32F9CB61-1AFB-416B-B1A5-43E92120454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E336-4007-8A99-9ADCB8288924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43FC4A1C-DDF0-4591-BE96-1B70A612796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E336-4007-8A99-9ADCB8288924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B8C1E1A5-209C-4CC7-95C8-74DBAE0E1BE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E336-4007-8A99-9ADCB8288924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59286619-5AFC-4F88-A397-0DF72EC7A4F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E336-4007-8A99-9ADCB8288924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1C9768B4-5361-45B9-9978-FEB71F6BF93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E336-4007-8A99-9ADCB8288924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CDF0D885-633D-41CD-ACBE-7C1EB94CD97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E336-4007-8A99-9ADCB8288924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F8C2E9D4-08C0-4CE5-8923-0E6A5B44273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E336-4007-8A99-9ADCB8288924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E1551B7E-68B2-4ED8-8C13-0001A059E8E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E336-4007-8A99-9ADCB8288924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fld id="{6F9B341C-3C0A-4E71-A6EF-9A41212E47A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E336-4007-8A99-9ADCB8288924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4EB205CA-1B18-4A33-BE0A-0863B00384A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E336-4007-8A99-9ADCB8288924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AD1320E9-21D4-4C9D-89B0-8012AF332ED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E336-4007-8A99-9ADCB8288924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41D9756C-2076-4497-A480-6A9295B2566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E336-4007-8A99-9ADCB8288924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6C26D55F-08A5-4A5E-83F0-9568CBB985F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E336-4007-8A99-9ADCB8288924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E02ADC92-871B-4AA6-9710-ACC619148F7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E336-4007-8A99-9ADCB8288924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A08FE42C-3BF0-4921-A34E-484381E4ED2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E336-4007-8A99-9ADCB8288924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EBFDC758-50D5-4EC7-8C4A-3A04D0E5189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E336-4007-8A99-9ADCB8288924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204B910D-B944-4EA8-8B35-7EEA5980867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E336-4007-8A99-9ADCB8288924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CA649F41-7EF7-4E48-9B99-1C36EE673F4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E336-4007-8A99-9ADCB8288924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2D81DFD8-9FDA-47DA-9FAA-789F2576584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E336-4007-8A99-9ADCB8288924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fld id="{898E129F-C90F-433E-ABAD-D24590DBB5A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E336-4007-8A99-9ADCB8288924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fld id="{B31599C7-8EC5-474B-BDEC-17988A76D5D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E336-4007-8A99-9ADCB8288924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0C75FFAA-BA83-4D00-8FCC-B2EE25FBAD8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E336-4007-8A99-9ADCB8288924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9CA232F0-8A6A-4A59-8C79-4385FC56DE9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E336-4007-8A99-9ADCB8288924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19341FD0-DAF7-4DB1-8538-9C8E3F8E6FB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E336-4007-8A99-9ADCB8288924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fld id="{B4606457-3EBA-463B-87E7-34AE4ACB264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E336-4007-8A99-9ADCB8288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'Contract list'!$O$4:$O$121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3</c:v>
                </c:pt>
                <c:pt idx="6">
                  <c:v>8</c:v>
                </c:pt>
                <c:pt idx="7">
                  <c:v>9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7</c:v>
                </c:pt>
                <c:pt idx="14">
                  <c:v>2</c:v>
                </c:pt>
                <c:pt idx="15">
                  <c:v>4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6</c:v>
                </c:pt>
                <c:pt idx="26">
                  <c:v>7</c:v>
                </c:pt>
                <c:pt idx="27">
                  <c:v>1</c:v>
                </c:pt>
                <c:pt idx="28">
                  <c:v>3</c:v>
                </c:pt>
                <c:pt idx="29">
                  <c:v>2</c:v>
                </c:pt>
                <c:pt idx="30">
                  <c:v>7</c:v>
                </c:pt>
                <c:pt idx="31">
                  <c:v>1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1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1</c:v>
                </c:pt>
                <c:pt idx="40">
                  <c:v>7</c:v>
                </c:pt>
                <c:pt idx="41">
                  <c:v>2</c:v>
                </c:pt>
                <c:pt idx="42">
                  <c:v>8</c:v>
                </c:pt>
                <c:pt idx="43">
                  <c:v>6</c:v>
                </c:pt>
                <c:pt idx="44">
                  <c:v>2</c:v>
                </c:pt>
                <c:pt idx="45">
                  <c:v>2</c:v>
                </c:pt>
                <c:pt idx="46">
                  <c:v>1</c:v>
                </c:pt>
                <c:pt idx="47">
                  <c:v>5</c:v>
                </c:pt>
                <c:pt idx="48">
                  <c:v>5</c:v>
                </c:pt>
                <c:pt idx="49">
                  <c:v>7</c:v>
                </c:pt>
              </c:numCache>
            </c:numRef>
          </c:xVal>
          <c:yVal>
            <c:numRef>
              <c:f>'Contract list'!$N$4:$N$121</c:f>
              <c:numCache>
                <c:formatCode>General</c:formatCode>
                <c:ptCount val="50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3</c:v>
                </c:pt>
                <c:pt idx="9">
                  <c:v>8</c:v>
                </c:pt>
                <c:pt idx="10">
                  <c:v>2</c:v>
                </c:pt>
                <c:pt idx="11">
                  <c:v>7</c:v>
                </c:pt>
                <c:pt idx="12">
                  <c:v>3</c:v>
                </c:pt>
                <c:pt idx="13">
                  <c:v>9</c:v>
                </c:pt>
                <c:pt idx="14">
                  <c:v>4</c:v>
                </c:pt>
                <c:pt idx="15">
                  <c:v>8</c:v>
                </c:pt>
                <c:pt idx="16">
                  <c:v>9</c:v>
                </c:pt>
                <c:pt idx="17">
                  <c:v>5</c:v>
                </c:pt>
                <c:pt idx="18">
                  <c:v>8</c:v>
                </c:pt>
                <c:pt idx="19">
                  <c:v>2</c:v>
                </c:pt>
                <c:pt idx="20">
                  <c:v>4</c:v>
                </c:pt>
                <c:pt idx="21">
                  <c:v>5</c:v>
                </c:pt>
                <c:pt idx="22">
                  <c:v>9</c:v>
                </c:pt>
                <c:pt idx="23">
                  <c:v>8</c:v>
                </c:pt>
                <c:pt idx="24">
                  <c:v>8</c:v>
                </c:pt>
                <c:pt idx="25">
                  <c:v>4</c:v>
                </c:pt>
                <c:pt idx="26">
                  <c:v>4</c:v>
                </c:pt>
                <c:pt idx="27">
                  <c:v>6</c:v>
                </c:pt>
                <c:pt idx="28">
                  <c:v>6</c:v>
                </c:pt>
                <c:pt idx="29">
                  <c:v>3</c:v>
                </c:pt>
                <c:pt idx="30">
                  <c:v>7</c:v>
                </c:pt>
                <c:pt idx="31">
                  <c:v>6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7</c:v>
                </c:pt>
                <c:pt idx="36">
                  <c:v>5</c:v>
                </c:pt>
                <c:pt idx="37">
                  <c:v>7</c:v>
                </c:pt>
                <c:pt idx="38">
                  <c:v>8</c:v>
                </c:pt>
                <c:pt idx="39">
                  <c:v>6</c:v>
                </c:pt>
                <c:pt idx="40">
                  <c:v>9</c:v>
                </c:pt>
                <c:pt idx="41">
                  <c:v>7</c:v>
                </c:pt>
                <c:pt idx="42">
                  <c:v>4</c:v>
                </c:pt>
                <c:pt idx="43">
                  <c:v>8</c:v>
                </c:pt>
                <c:pt idx="44">
                  <c:v>4</c:v>
                </c:pt>
                <c:pt idx="45">
                  <c:v>7</c:v>
                </c:pt>
                <c:pt idx="46">
                  <c:v>5</c:v>
                </c:pt>
                <c:pt idx="47">
                  <c:v>7</c:v>
                </c:pt>
                <c:pt idx="48">
                  <c:v>7</c:v>
                </c:pt>
                <c:pt idx="49">
                  <c:v>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'Contract list'!$C$4:$C$121</c15:f>
                <c15:dlblRangeCache>
                  <c:ptCount val="50"/>
                  <c:pt idx="0">
                    <c:v>EDF - DIRECTION GRANDS COMPTES</c:v>
                  </c:pt>
                  <c:pt idx="1">
                    <c:v>COMSA INSTALACIONES Y SISTEMAS INDUSTRIALES SAU</c:v>
                  </c:pt>
                  <c:pt idx="2">
                    <c:v>RTE</c:v>
                  </c:pt>
                  <c:pt idx="3">
                    <c:v>LINDE KRYOTECHNIK AG</c:v>
                  </c:pt>
                  <c:pt idx="4">
                    <c:v>GABADI</c:v>
                  </c:pt>
                  <c:pt idx="5">
                    <c:v>INFRASOLUTION AG</c:v>
                  </c:pt>
                  <c:pt idx="6">
                    <c:v>SIG</c:v>
                  </c:pt>
                  <c:pt idx="7">
                    <c:v>KRIOSYSTEM</c:v>
                  </c:pt>
                  <c:pt idx="8">
                    <c:v>HORTA COSLADA CONSTRUCCIONES METALICAS</c:v>
                  </c:pt>
                  <c:pt idx="9">
                    <c:v>FOSELEV SUISSE</c:v>
                  </c:pt>
                  <c:pt idx="10">
                    <c:v>IMEC VZW</c:v>
                  </c:pt>
                  <c:pt idx="11">
                    <c:v>HAMAMATSU PHOTONICS FR, SWISS OFFICE</c:v>
                  </c:pt>
                  <c:pt idx="12">
                    <c:v>STEINER CONSTRUCTION SA</c:v>
                  </c:pt>
                  <c:pt idx="13">
                    <c:v>WIENER POWER ELECTRONICS</c:v>
                  </c:pt>
                  <c:pt idx="14">
                    <c:v>DALKIA SUISSE</c:v>
                  </c:pt>
                  <c:pt idx="15">
                    <c:v>SERCO LIMITED / AIR LIQUIDE ADVANCED TECHNOLOGIES</c:v>
                  </c:pt>
                  <c:pt idx="16">
                    <c:v>BRUKER OST LLC</c:v>
                  </c:pt>
                  <c:pt idx="17">
                    <c:v>ARCE CLIMA SISTEMAS Y APLICACIONES SL</c:v>
                  </c:pt>
                  <c:pt idx="18">
                    <c:v>FOSELEV SUISSE</c:v>
                  </c:pt>
                  <c:pt idx="19">
                    <c:v>CBRE GWS TECHNICAL SERVICES </c:v>
                  </c:pt>
                  <c:pt idx="20">
                    <c:v>DALKIA</c:v>
                  </c:pt>
                  <c:pt idx="21">
                    <c:v>PROTECTAS SA</c:v>
                  </c:pt>
                  <c:pt idx="22">
                    <c:v>WIENER POWER ELECTRONICS, WIENER DE / ISEG DE</c:v>
                  </c:pt>
                  <c:pt idx="23">
                    <c:v>INTERTEC A/S</c:v>
                  </c:pt>
                  <c:pt idx="24">
                    <c:v>Structural Soils Ltd</c:v>
                  </c:pt>
                  <c:pt idx="25">
                    <c:v>ICM SPA VICENZA SUCCURSALE DE GENEVE</c:v>
                  </c:pt>
                  <c:pt idx="26">
                    <c:v>LINDE GAS SCHWEIZ, LINDE GAS CH / LINDE GMBH</c:v>
                  </c:pt>
                  <c:pt idx="27">
                    <c:v>AXIMA / INEO / AGAPE / LEON GROSSE, AXIMA CONCEPT</c:v>
                  </c:pt>
                  <c:pt idx="28">
                    <c:v>EGTIM INDUSTRIE</c:v>
                  </c:pt>
                  <c:pt idx="29">
                    <c:v>HORTA COSLADA CONSTRUCCIONES METALICAS</c:v>
                  </c:pt>
                  <c:pt idx="30">
                    <c:v>VALTRONIC TECHNOLOGIES (SUISSE) SA</c:v>
                  </c:pt>
                  <c:pt idx="31">
                    <c:v>CRAYON SCHWEIZ</c:v>
                  </c:pt>
                  <c:pt idx="32">
                    <c:v>FORMAT LIMITED, FORMAT LIMITED</c:v>
                  </c:pt>
                  <c:pt idx="33">
                    <c:v>DEFINE TECH LTD</c:v>
                  </c:pt>
                  <c:pt idx="34">
                    <c:v>BIOS IT</c:v>
                  </c:pt>
                  <c:pt idx="35">
                    <c:v>ABB S.R.O.</c:v>
                  </c:pt>
                  <c:pt idx="36">
                    <c:v>SIG</c:v>
                  </c:pt>
                  <c:pt idx="37">
                    <c:v>SOTEB NATIONAL ELEKTRO / SOTEB NATIONAL ELEKTRO SARL / FOSEL</c:v>
                  </c:pt>
                  <c:pt idx="38">
                    <c:v>CERAP CH / CERAP FR / CERAP BE</c:v>
                  </c:pt>
                  <c:pt idx="39">
                    <c:v>THALES AVS FRANCE SAS</c:v>
                  </c:pt>
                  <c:pt idx="40">
                    <c:v>CAEN SPA</c:v>
                  </c:pt>
                  <c:pt idx="41">
                    <c:v>SERCO - COMSA</c:v>
                  </c:pt>
                  <c:pt idx="42">
                    <c:v>LEWA SWITZERLAND AG / LEWA GMBH , LEWA SWITZERLAND AG</c:v>
                  </c:pt>
                  <c:pt idx="43">
                    <c:v>SOTEB - FOSELEV</c:v>
                  </c:pt>
                  <c:pt idx="44">
                    <c:v>SECURITON AG</c:v>
                  </c:pt>
                  <c:pt idx="45">
                    <c:v>SERCO LIMITED</c:v>
                  </c:pt>
                  <c:pt idx="46">
                    <c:v>SERCO LIMITED</c:v>
                  </c:pt>
                  <c:pt idx="47">
                    <c:v>SOTEB</c:v>
                  </c:pt>
                  <c:pt idx="48">
                    <c:v>MARKEL</c:v>
                  </c:pt>
                  <c:pt idx="49">
                    <c:v>ADVACAM OY / VTT TECHNICAL RESEARCH CENTRE OF FINLAND LTD, ADVAFAB OY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6-E336-4007-8A99-9ADCB82889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461189424"/>
        <c:axId val="461189904"/>
      </c:scatterChart>
      <c:valAx>
        <c:axId val="461189424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Relative financial value of CERN account for the supplier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89904"/>
        <c:crosses val="autoZero"/>
        <c:crossBetween val="midCat"/>
        <c:majorUnit val="1"/>
      </c:valAx>
      <c:valAx>
        <c:axId val="461189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Attractiveness of Customer (CERN)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8942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Series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75BBD84-9CD5-4CB2-976B-2291124E27F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985-4BCC-BF13-078242AA71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CA829B-3841-4E05-8C5C-47D5FA735CF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985-4BCC-BF13-078242AA71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97280F0-1261-4682-B6E7-1838DAF8534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985-4BCC-BF13-078242AA71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9245EA-E4C4-44EA-BEA9-3F5CDC93B5B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985-4BCC-BF13-078242AA712B}"/>
                </c:ext>
              </c:extLst>
            </c:dLbl>
            <c:dLbl>
              <c:idx val="4"/>
              <c:layout>
                <c:manualLayout>
                  <c:x val="-4.0446254226805394E-4"/>
                  <c:y val="1.6680952380952012E-3"/>
                </c:manualLayout>
              </c:layout>
              <c:tx>
                <c:rich>
                  <a:bodyPr/>
                  <a:lstStyle/>
                  <a:p>
                    <a:fld id="{D4B62F44-5049-4BE0-8F8E-2604B2F05D0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985-4BCC-BF13-078242AA71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06B9BDF-25E5-44B1-BAC2-9DC34CD1698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985-4BCC-BF13-078242AA71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4536978-3286-469D-AB53-51CA372598A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985-4BCC-BF13-078242AA71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6606515-7145-4BA0-B43D-5CF79D15BF0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985-4BCC-BF13-078242AA712B}"/>
                </c:ext>
              </c:extLst>
            </c:dLbl>
            <c:dLbl>
              <c:idx val="8"/>
              <c:layout>
                <c:manualLayout>
                  <c:x val="-4.4622684192979961E-2"/>
                  <c:y val="-5.8808095238095236E-2"/>
                </c:manualLayout>
              </c:layout>
              <c:tx>
                <c:rich>
                  <a:bodyPr/>
                  <a:lstStyle/>
                  <a:p>
                    <a:fld id="{87FD5969-B7BD-471A-8093-2B48675EAC8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985-4BCC-BF13-078242AA71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831C26C-8540-4D5F-8FBC-903ABC89481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985-4BCC-BF13-078242AA712B}"/>
                </c:ext>
              </c:extLst>
            </c:dLbl>
            <c:dLbl>
              <c:idx val="10"/>
              <c:layout>
                <c:manualLayout>
                  <c:x val="-4.047566318997952E-2"/>
                  <c:y val="-3.260174603174603E-2"/>
                </c:manualLayout>
              </c:layout>
              <c:tx>
                <c:rich>
                  <a:bodyPr/>
                  <a:lstStyle/>
                  <a:p>
                    <a:fld id="{08B09A6C-FBE8-4909-85CC-2CEDD30418D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985-4BCC-BF13-078242AA712B}"/>
                </c:ext>
              </c:extLst>
            </c:dLbl>
            <c:dLbl>
              <c:idx val="11"/>
              <c:layout>
                <c:manualLayout>
                  <c:x val="-2.3842334619231291E-2"/>
                  <c:y val="-2.453825396825397E-2"/>
                </c:manualLayout>
              </c:layout>
              <c:tx>
                <c:rich>
                  <a:bodyPr/>
                  <a:lstStyle/>
                  <a:p>
                    <a:fld id="{14EB4E24-DB7D-4F56-8888-301139CBD98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985-4BCC-BF13-078242AA712B}"/>
                </c:ext>
              </c:extLst>
            </c:dLbl>
            <c:dLbl>
              <c:idx val="12"/>
              <c:layout>
                <c:manualLayout>
                  <c:x val="-4.42484640662952E-2"/>
                  <c:y val="1.5779206349206425E-2"/>
                </c:manualLayout>
              </c:layout>
              <c:tx>
                <c:rich>
                  <a:bodyPr/>
                  <a:lstStyle/>
                  <a:p>
                    <a:fld id="{CC0C80F4-E456-4AFD-81CF-845CC008209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5985-4BCC-BF13-078242AA71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D7CB983-15C7-4855-A0E2-0439CE9B765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985-4BCC-BF13-078242AA712B}"/>
                </c:ext>
              </c:extLst>
            </c:dLbl>
            <c:dLbl>
              <c:idx val="14"/>
              <c:layout>
                <c:manualLayout>
                  <c:x val="-7.5757251035862266E-3"/>
                  <c:y val="-1.8490634920634994E-2"/>
                </c:manualLayout>
              </c:layout>
              <c:tx>
                <c:rich>
                  <a:bodyPr/>
                  <a:lstStyle/>
                  <a:p>
                    <a:fld id="{03D3FBBF-011D-4A39-9780-D913B22B880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985-4BCC-BF13-078242AA71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803464E-CBDA-4BD5-B259-2CDD5EEA15C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985-4BCC-BF13-078242AA712B}"/>
                </c:ext>
              </c:extLst>
            </c:dLbl>
            <c:dLbl>
              <c:idx val="16"/>
              <c:layout>
                <c:manualLayout>
                  <c:x val="-2.2318902700385768E-2"/>
                  <c:y val="2.3842698412698413E-2"/>
                </c:manualLayout>
              </c:layout>
              <c:tx>
                <c:rich>
                  <a:bodyPr/>
                  <a:lstStyle/>
                  <a:p>
                    <a:fld id="{F89E4B93-720E-41F1-B592-EF3E0CFEA27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985-4BCC-BF13-078242AA71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4B45786-073A-4D00-9FE7-AFE6233B159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985-4BCC-BF13-078242AA71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4338D117-89F6-4A53-8B69-ECA5A9CD5E2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985-4BCC-BF13-078242AA71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58369FC1-7781-4950-8068-17DE84C18A0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985-4BCC-BF13-078242AA71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B55D1BB2-082C-4773-8A2D-E74D8172336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985-4BCC-BF13-078242AA71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4AC44657-11C9-4BB0-92EB-8019BEF41DE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985-4BCC-BF13-078242AA71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A56B2B66-D0D5-44EB-A53D-96E38946C07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985-4BCC-BF13-078242AA71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E59CA22-C30B-40C4-9107-6545A639822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985-4BCC-BF13-078242AA712B}"/>
                </c:ext>
              </c:extLst>
            </c:dLbl>
            <c:dLbl>
              <c:idx val="24"/>
              <c:layout>
                <c:manualLayout>
                  <c:x val="-1.909082249845216E-3"/>
                  <c:y val="-4.3795238095238097E-3"/>
                </c:manualLayout>
              </c:layout>
              <c:tx>
                <c:rich>
                  <a:bodyPr/>
                  <a:lstStyle/>
                  <a:p>
                    <a:fld id="{9578192C-1DAC-4ABC-81B7-55C6EC18757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5985-4BCC-BF13-078242AA71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78C6D2D7-04CA-41C8-9EF1-1BE9A59E29D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985-4BCC-BF13-078242AA712B}"/>
                </c:ext>
              </c:extLst>
            </c:dLbl>
            <c:dLbl>
              <c:idx val="26"/>
              <c:layout>
                <c:manualLayout>
                  <c:x val="-1.7412130304329188E-2"/>
                  <c:y val="-3.6633492063492062E-2"/>
                </c:manualLayout>
              </c:layout>
              <c:tx>
                <c:rich>
                  <a:bodyPr/>
                  <a:lstStyle/>
                  <a:p>
                    <a:fld id="{E1448B31-98D7-43E6-ACBF-ECBE3315A39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5985-4BCC-BF13-078242AA712B}"/>
                </c:ext>
              </c:extLst>
            </c:dLbl>
            <c:dLbl>
              <c:idx val="27"/>
              <c:layout>
                <c:manualLayout>
                  <c:x val="4.5250511977901605E-3"/>
                  <c:y val="-1.8490634920634921E-2"/>
                </c:manualLayout>
              </c:layout>
              <c:tx>
                <c:rich>
                  <a:bodyPr/>
                  <a:lstStyle/>
                  <a:p>
                    <a:fld id="{0A4260A5-806C-45E0-942B-6D570EAD19C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5985-4BCC-BF13-078242AA71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FCD9A5B-0674-4816-B611-3BF2A42B031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985-4BCC-BF13-078242AA712B}"/>
                </c:ext>
              </c:extLst>
            </c:dLbl>
            <c:dLbl>
              <c:idx val="29"/>
              <c:layout>
                <c:manualLayout>
                  <c:x val="-5.9743891984569225E-2"/>
                  <c:y val="-4.0665238095238095E-2"/>
                </c:manualLayout>
              </c:layout>
              <c:tx>
                <c:rich>
                  <a:bodyPr/>
                  <a:lstStyle/>
                  <a:p>
                    <a:fld id="{0B1A5E73-F677-4638-98C0-CBBE5B684CC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5985-4BCC-BF13-078242AA712B}"/>
                </c:ext>
              </c:extLst>
            </c:dLbl>
            <c:dLbl>
              <c:idx val="30"/>
              <c:layout>
                <c:manualLayout>
                  <c:x val="-4.5012025527456305E-2"/>
                  <c:y val="-5.0744603174603324E-2"/>
                </c:manualLayout>
              </c:layout>
              <c:tx>
                <c:rich>
                  <a:bodyPr/>
                  <a:lstStyle/>
                  <a:p>
                    <a:fld id="{8B276CB1-F982-4DFD-B84D-561BA1E1200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5985-4BCC-BF13-078242AA712B}"/>
                </c:ext>
              </c:extLst>
            </c:dLbl>
            <c:dLbl>
              <c:idx val="31"/>
              <c:layout>
                <c:manualLayout>
                  <c:x val="-5.9365861789779491E-2"/>
                  <c:y val="-1.2443015873015873E-2"/>
                </c:manualLayout>
              </c:layout>
              <c:tx>
                <c:rich>
                  <a:bodyPr/>
                  <a:lstStyle/>
                  <a:p>
                    <a:fld id="{A74CF784-ED21-4A92-9D47-9BCFF668FEA4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5985-4BCC-BF13-078242AA712B}"/>
                </c:ext>
              </c:extLst>
            </c:dLbl>
            <c:dLbl>
              <c:idx val="32"/>
              <c:layout>
                <c:manualLayout>
                  <c:x val="-4.5004524455874648E-2"/>
                  <c:y val="-4.3795238095238097E-3"/>
                </c:manualLayout>
              </c:layout>
              <c:tx>
                <c:rich>
                  <a:bodyPr/>
                  <a:lstStyle/>
                  <a:p>
                    <a:fld id="{19B31143-DF72-4C58-981D-BCF7AE428D3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5985-4BCC-BF13-078242AA712B}"/>
                </c:ext>
              </c:extLst>
            </c:dLbl>
            <c:dLbl>
              <c:idx val="33"/>
              <c:layout>
                <c:manualLayout>
                  <c:x val="3.3833404772110301E-3"/>
                  <c:y val="5.2064920634920485E-2"/>
                </c:manualLayout>
              </c:layout>
              <c:tx>
                <c:rich>
                  <a:bodyPr/>
                  <a:lstStyle/>
                  <a:p>
                    <a:fld id="{58650AE8-181D-474E-963B-445A08E37D4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5985-4BCC-BF13-078242AA712B}"/>
                </c:ext>
              </c:extLst>
            </c:dLbl>
            <c:dLbl>
              <c:idx val="34"/>
              <c:layout>
                <c:manualLayout>
                  <c:x val="-6.6174215364099634E-2"/>
                  <c:y val="2.7874444444444445E-2"/>
                </c:manualLayout>
              </c:layout>
              <c:tx>
                <c:rich>
                  <a:bodyPr/>
                  <a:lstStyle/>
                  <a:p>
                    <a:fld id="{66814AFF-A76E-44FC-99F6-7C1D1BF8808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5985-4BCC-BF13-078242AA712B}"/>
                </c:ext>
              </c:extLst>
            </c:dLbl>
            <c:dLbl>
              <c:idx val="35"/>
              <c:layout>
                <c:manualLayout>
                  <c:x val="-2.2741344001524028E-5"/>
                  <c:y val="5.6998412698412698E-3"/>
                </c:manualLayout>
              </c:layout>
              <c:tx>
                <c:rich>
                  <a:bodyPr/>
                  <a:lstStyle/>
                  <a:p>
                    <a:fld id="{FF1E71D3-7EA6-4745-933A-95735A3E6AE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5985-4BCC-BF13-078242AA71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34013520-EDF7-40B9-8763-2CF490AA6F5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5985-4BCC-BF13-078242AA71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8201B402-B806-47B5-8142-B2F5D8014E5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5985-4BCC-BF13-078242AA712B}"/>
                </c:ext>
              </c:extLst>
            </c:dLbl>
            <c:dLbl>
              <c:idx val="38"/>
              <c:layout>
                <c:manualLayout>
                  <c:x val="-3.3281778349287992E-2"/>
                  <c:y val="-2.0506507936507937E-2"/>
                </c:manualLayout>
              </c:layout>
              <c:tx>
                <c:rich>
                  <a:bodyPr/>
                  <a:lstStyle/>
                  <a:p>
                    <a:fld id="{1B7345AD-D815-455D-BEAA-179EC7E27F9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5985-4BCC-BF13-078242AA712B}"/>
                </c:ext>
              </c:extLst>
            </c:dLbl>
            <c:dLbl>
              <c:idx val="39"/>
              <c:layout>
                <c:manualLayout>
                  <c:x val="-5.2572629423250958E-2"/>
                  <c:y val="-6.3953968253968258E-3"/>
                </c:manualLayout>
              </c:layout>
              <c:tx>
                <c:rich>
                  <a:bodyPr/>
                  <a:lstStyle/>
                  <a:p>
                    <a:fld id="{211F782F-76FC-4C0F-870C-98401177E45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5985-4BCC-BF13-078242AA712B}"/>
                </c:ext>
              </c:extLst>
            </c:dLbl>
            <c:dLbl>
              <c:idx val="40"/>
              <c:layout>
                <c:manualLayout>
                  <c:x val="-2.6866576177549173E-2"/>
                  <c:y val="2.5858571428571429E-2"/>
                </c:manualLayout>
              </c:layout>
              <c:tx>
                <c:rich>
                  <a:bodyPr/>
                  <a:lstStyle/>
                  <a:p>
                    <a:fld id="{CA19E158-318C-4014-98C5-FADEBB8A9EC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5985-4BCC-BF13-078242AA712B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2D3AB3CA-4B50-42CB-9E97-CE3AEB1984C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5985-4BCC-BF13-078242AA712B}"/>
                </c:ext>
              </c:extLst>
            </c:dLbl>
            <c:dLbl>
              <c:idx val="42"/>
              <c:layout>
                <c:manualLayout>
                  <c:x val="-7.374232033147593E-2"/>
                  <c:y val="-3.477777777777778E-4"/>
                </c:manualLayout>
              </c:layout>
              <c:tx>
                <c:rich>
                  <a:bodyPr/>
                  <a:lstStyle/>
                  <a:p>
                    <a:fld id="{FF0C564E-51AC-4ABE-9D29-9D2E4A4C685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5985-4BCC-BF13-078242AA712B}"/>
                </c:ext>
              </c:extLst>
            </c:dLbl>
            <c:dLbl>
              <c:idx val="43"/>
              <c:layout>
                <c:manualLayout>
                  <c:x val="-1.0599966661904081E-2"/>
                  <c:y val="-2.2522380952380953E-2"/>
                </c:manualLayout>
              </c:layout>
              <c:tx>
                <c:rich>
                  <a:bodyPr/>
                  <a:lstStyle/>
                  <a:p>
                    <a:fld id="{FACBE952-1E9C-4F6E-A26A-246489ECBDD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5985-4BCC-BF13-078242AA712B}"/>
                </c:ext>
              </c:extLst>
            </c:dLbl>
            <c:dLbl>
              <c:idx val="44"/>
              <c:layout>
                <c:manualLayout>
                  <c:x val="-1.9672691336857645E-2"/>
                  <c:y val="2.1826825396825397E-2"/>
                </c:manualLayout>
              </c:layout>
              <c:tx>
                <c:rich>
                  <a:bodyPr/>
                  <a:lstStyle/>
                  <a:p>
                    <a:fld id="{C0C4B2A8-A78D-4CFA-B35B-DAFBBD20445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5985-4BCC-BF13-078242AA712B}"/>
                </c:ext>
              </c:extLst>
            </c:dLbl>
            <c:dLbl>
              <c:idx val="45"/>
              <c:layout>
                <c:manualLayout>
                  <c:x val="-7.5757251035862266E-3"/>
                  <c:y val="1.5779206349206348E-2"/>
                </c:manualLayout>
              </c:layout>
              <c:tx>
                <c:rich>
                  <a:bodyPr/>
                  <a:lstStyle/>
                  <a:p>
                    <a:fld id="{B39CF89C-243E-4946-BA67-838F9CF189D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5985-4BCC-BF13-078242AA712B}"/>
                </c:ext>
              </c:extLst>
            </c:dLbl>
            <c:dLbl>
              <c:idx val="46"/>
              <c:layout>
                <c:manualLayout>
                  <c:x val="-3.7818140686764791E-2"/>
                  <c:y val="1.3763333333333334E-2"/>
                </c:manualLayout>
              </c:layout>
              <c:tx>
                <c:rich>
                  <a:bodyPr/>
                  <a:lstStyle/>
                  <a:p>
                    <a:fld id="{47F7065F-6DB1-4080-AA37-E846A3AFA96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5985-4BCC-BF13-078242AA712B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53395116-DC3F-40F7-B3E7-F26ADB9B809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5985-4BCC-BF13-078242AA712B}"/>
                </c:ext>
              </c:extLst>
            </c:dLbl>
            <c:dLbl>
              <c:idx val="48"/>
              <c:layout>
                <c:manualLayout>
                  <c:x val="-4.8036267085774159E-2"/>
                  <c:y val="2.3842698412698413E-2"/>
                </c:manualLayout>
              </c:layout>
              <c:tx>
                <c:rich>
                  <a:bodyPr/>
                  <a:lstStyle/>
                  <a:p>
                    <a:fld id="{9F897DA0-1B54-4D45-A027-8FCC14EE371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5985-4BCC-BF13-078242AA712B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512C73AC-0944-463C-A4CF-4E6DCCBF5A3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5985-4BCC-BF13-078242AA7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'Contract list'!$R$4:$R$121</c:f>
              <c:numCache>
                <c:formatCode>General</c:formatCode>
                <c:ptCount val="50"/>
                <c:pt idx="0">
                  <c:v>5</c:v>
                </c:pt>
                <c:pt idx="1">
                  <c:v>21</c:v>
                </c:pt>
                <c:pt idx="2">
                  <c:v>64</c:v>
                </c:pt>
                <c:pt idx="3">
                  <c:v>48</c:v>
                </c:pt>
                <c:pt idx="4">
                  <c:v>64</c:v>
                </c:pt>
                <c:pt idx="5">
                  <c:v>24</c:v>
                </c:pt>
                <c:pt idx="6">
                  <c:v>64</c:v>
                </c:pt>
                <c:pt idx="7">
                  <c:v>90</c:v>
                </c:pt>
                <c:pt idx="8">
                  <c:v>6</c:v>
                </c:pt>
                <c:pt idx="9">
                  <c:v>48</c:v>
                </c:pt>
                <c:pt idx="10">
                  <c:v>2</c:v>
                </c:pt>
                <c:pt idx="11">
                  <c:v>14</c:v>
                </c:pt>
                <c:pt idx="12">
                  <c:v>3</c:v>
                </c:pt>
                <c:pt idx="13">
                  <c:v>63</c:v>
                </c:pt>
                <c:pt idx="14">
                  <c:v>8</c:v>
                </c:pt>
                <c:pt idx="15">
                  <c:v>32</c:v>
                </c:pt>
                <c:pt idx="16">
                  <c:v>63</c:v>
                </c:pt>
                <c:pt idx="17">
                  <c:v>30</c:v>
                </c:pt>
                <c:pt idx="18">
                  <c:v>48</c:v>
                </c:pt>
                <c:pt idx="19">
                  <c:v>2</c:v>
                </c:pt>
                <c:pt idx="20">
                  <c:v>8</c:v>
                </c:pt>
                <c:pt idx="21">
                  <c:v>15</c:v>
                </c:pt>
                <c:pt idx="22">
                  <c:v>63</c:v>
                </c:pt>
                <c:pt idx="23">
                  <c:v>56</c:v>
                </c:pt>
                <c:pt idx="24">
                  <c:v>64</c:v>
                </c:pt>
                <c:pt idx="25">
                  <c:v>24</c:v>
                </c:pt>
                <c:pt idx="26">
                  <c:v>28</c:v>
                </c:pt>
                <c:pt idx="27">
                  <c:v>6</c:v>
                </c:pt>
                <c:pt idx="28">
                  <c:v>18</c:v>
                </c:pt>
                <c:pt idx="29">
                  <c:v>6</c:v>
                </c:pt>
                <c:pt idx="30">
                  <c:v>49</c:v>
                </c:pt>
                <c:pt idx="31">
                  <c:v>6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7</c:v>
                </c:pt>
                <c:pt idx="36">
                  <c:v>25</c:v>
                </c:pt>
                <c:pt idx="37">
                  <c:v>35</c:v>
                </c:pt>
                <c:pt idx="38">
                  <c:v>40</c:v>
                </c:pt>
                <c:pt idx="39">
                  <c:v>6</c:v>
                </c:pt>
                <c:pt idx="40">
                  <c:v>63</c:v>
                </c:pt>
                <c:pt idx="41">
                  <c:v>14</c:v>
                </c:pt>
                <c:pt idx="42">
                  <c:v>32</c:v>
                </c:pt>
                <c:pt idx="43">
                  <c:v>48</c:v>
                </c:pt>
                <c:pt idx="44">
                  <c:v>8</c:v>
                </c:pt>
                <c:pt idx="45">
                  <c:v>14</c:v>
                </c:pt>
                <c:pt idx="46">
                  <c:v>5</c:v>
                </c:pt>
                <c:pt idx="47">
                  <c:v>35</c:v>
                </c:pt>
                <c:pt idx="48">
                  <c:v>35</c:v>
                </c:pt>
                <c:pt idx="49">
                  <c:v>56</c:v>
                </c:pt>
              </c:numCache>
            </c:numRef>
          </c:xVal>
          <c:yVal>
            <c:numRef>
              <c:f>'Contract list'!$Q$4:$Q$121</c:f>
              <c:numCache>
                <c:formatCode>General</c:formatCode>
                <c:ptCount val="50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66.666666666666671</c:v>
                </c:pt>
                <c:pt idx="4">
                  <c:v>66.666666666666671</c:v>
                </c:pt>
                <c:pt idx="5">
                  <c:v>56.666666666666671</c:v>
                </c:pt>
                <c:pt idx="6">
                  <c:v>56.666666666666671</c:v>
                </c:pt>
                <c:pt idx="7">
                  <c:v>50</c:v>
                </c:pt>
                <c:pt idx="8">
                  <c:v>40</c:v>
                </c:pt>
                <c:pt idx="9">
                  <c:v>39.666666666666671</c:v>
                </c:pt>
                <c:pt idx="10">
                  <c:v>36.666666666666664</c:v>
                </c:pt>
                <c:pt idx="11">
                  <c:v>35</c:v>
                </c:pt>
                <c:pt idx="12">
                  <c:v>33.333333333333336</c:v>
                </c:pt>
                <c:pt idx="13">
                  <c:v>33.333333333333336</c:v>
                </c:pt>
                <c:pt idx="14">
                  <c:v>33</c:v>
                </c:pt>
                <c:pt idx="15">
                  <c:v>31.666666666666664</c:v>
                </c:pt>
                <c:pt idx="16">
                  <c:v>30.666666666666668</c:v>
                </c:pt>
                <c:pt idx="17">
                  <c:v>30.333333333333332</c:v>
                </c:pt>
                <c:pt idx="18">
                  <c:v>25.666666666666664</c:v>
                </c:pt>
                <c:pt idx="19">
                  <c:v>24</c:v>
                </c:pt>
                <c:pt idx="20">
                  <c:v>24</c:v>
                </c:pt>
                <c:pt idx="21">
                  <c:v>21.666666666666664</c:v>
                </c:pt>
                <c:pt idx="22">
                  <c:v>19</c:v>
                </c:pt>
                <c:pt idx="23">
                  <c:v>18.666666666666668</c:v>
                </c:pt>
                <c:pt idx="24">
                  <c:v>18.666666666666668</c:v>
                </c:pt>
                <c:pt idx="25">
                  <c:v>18.333333333333332</c:v>
                </c:pt>
                <c:pt idx="26">
                  <c:v>18</c:v>
                </c:pt>
                <c:pt idx="27">
                  <c:v>17</c:v>
                </c:pt>
                <c:pt idx="28">
                  <c:v>16.666666666666668</c:v>
                </c:pt>
                <c:pt idx="29">
                  <c:v>16</c:v>
                </c:pt>
                <c:pt idx="30">
                  <c:v>16</c:v>
                </c:pt>
                <c:pt idx="31">
                  <c:v>14</c:v>
                </c:pt>
                <c:pt idx="32">
                  <c:v>13.333333333333332</c:v>
                </c:pt>
                <c:pt idx="33">
                  <c:v>13.333333333333332</c:v>
                </c:pt>
                <c:pt idx="34">
                  <c:v>13.333333333333332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13</c:v>
                </c:pt>
                <c:pt idx="39">
                  <c:v>12</c:v>
                </c:pt>
                <c:pt idx="40">
                  <c:v>12</c:v>
                </c:pt>
                <c:pt idx="41">
                  <c:v>10.666666666666666</c:v>
                </c:pt>
                <c:pt idx="42">
                  <c:v>10.666666666666666</c:v>
                </c:pt>
                <c:pt idx="43">
                  <c:v>10.666666666666666</c:v>
                </c:pt>
                <c:pt idx="44">
                  <c:v>10</c:v>
                </c:pt>
                <c:pt idx="45">
                  <c:v>9.3333333333333339</c:v>
                </c:pt>
                <c:pt idx="46">
                  <c:v>9</c:v>
                </c:pt>
                <c:pt idx="47">
                  <c:v>9</c:v>
                </c:pt>
                <c:pt idx="48">
                  <c:v>8.6666666666666661</c:v>
                </c:pt>
                <c:pt idx="49">
                  <c:v>8.6666666666666661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'Contract list'!$A$4:$A$121</c15:f>
                <c15:dlblRangeCache>
                  <c:ptCount val="50"/>
                  <c:pt idx="0">
                    <c:v>U014/EN</c:v>
                  </c:pt>
                  <c:pt idx="1">
                    <c:v>S262</c:v>
                  </c:pt>
                  <c:pt idx="2">
                    <c:v>U009/EN</c:v>
                  </c:pt>
                  <c:pt idx="3">
                    <c:v>F777&amp;778/TE</c:v>
                  </c:pt>
                  <c:pt idx="4">
                    <c:v>F812/RCS/LBNF/DUNE</c:v>
                  </c:pt>
                  <c:pt idx="5">
                    <c:v>F757/EN</c:v>
                  </c:pt>
                  <c:pt idx="6">
                    <c:v>U003/EN</c:v>
                  </c:pt>
                  <c:pt idx="7">
                    <c:v>F779&amp;780/TE</c:v>
                  </c:pt>
                  <c:pt idx="8">
                    <c:v>F776/RCS</c:v>
                  </c:pt>
                  <c:pt idx="9">
                    <c:v>S274</c:v>
                  </c:pt>
                  <c:pt idx="10">
                    <c:v>B1379/EP</c:v>
                  </c:pt>
                  <c:pt idx="11">
                    <c:v>B1593/EP</c:v>
                  </c:pt>
                  <c:pt idx="12">
                    <c:v>T150/SCE</c:v>
                  </c:pt>
                  <c:pt idx="13">
                    <c:v>B1681/EP</c:v>
                  </c:pt>
                  <c:pt idx="14">
                    <c:v>S233</c:v>
                  </c:pt>
                  <c:pt idx="15">
                    <c:v>S176</c:v>
                  </c:pt>
                  <c:pt idx="16">
                    <c:v>F663/TE</c:v>
                  </c:pt>
                  <c:pt idx="17">
                    <c:v>F808/SCE</c:v>
                  </c:pt>
                  <c:pt idx="18">
                    <c:v>S193</c:v>
                  </c:pt>
                  <c:pt idx="19">
                    <c:v>S236</c:v>
                  </c:pt>
                  <c:pt idx="20">
                    <c:v>S310</c:v>
                  </c:pt>
                  <c:pt idx="21">
                    <c:v>S251</c:v>
                  </c:pt>
                  <c:pt idx="22">
                    <c:v>B1793/EP</c:v>
                  </c:pt>
                  <c:pt idx="23">
                    <c:v>S264</c:v>
                  </c:pt>
                  <c:pt idx="24">
                    <c:v>T153/SCE</c:v>
                  </c:pt>
                  <c:pt idx="25">
                    <c:v>T136/IR</c:v>
                  </c:pt>
                  <c:pt idx="26">
                    <c:v>B1687/TE</c:v>
                  </c:pt>
                  <c:pt idx="27">
                    <c:v>T137/IT</c:v>
                  </c:pt>
                  <c:pt idx="28">
                    <c:v>S256</c:v>
                  </c:pt>
                  <c:pt idx="29">
                    <c:v>F789/RCS</c:v>
                  </c:pt>
                  <c:pt idx="30">
                    <c:v>B1716/EP</c:v>
                  </c:pt>
                  <c:pt idx="31">
                    <c:v>X302/IT</c:v>
                  </c:pt>
                  <c:pt idx="32">
                    <c:v>B1736/IT</c:v>
                  </c:pt>
                  <c:pt idx="33">
                    <c:v>B1737/IT</c:v>
                  </c:pt>
                  <c:pt idx="34">
                    <c:v>B1738/IT</c:v>
                  </c:pt>
                  <c:pt idx="35">
                    <c:v>B1798/EN</c:v>
                  </c:pt>
                  <c:pt idx="36">
                    <c:v>U002/SCE</c:v>
                  </c:pt>
                  <c:pt idx="37">
                    <c:v>S146A</c:v>
                  </c:pt>
                  <c:pt idx="38">
                    <c:v>S325</c:v>
                  </c:pt>
                  <c:pt idx="39">
                    <c:v>B1641/BE</c:v>
                  </c:pt>
                  <c:pt idx="40">
                    <c:v>B1727/EP</c:v>
                  </c:pt>
                  <c:pt idx="41">
                    <c:v>S304</c:v>
                  </c:pt>
                  <c:pt idx="42">
                    <c:v>B1553/EP</c:v>
                  </c:pt>
                  <c:pt idx="43">
                    <c:v>S305</c:v>
                  </c:pt>
                  <c:pt idx="44">
                    <c:v>S295</c:v>
                  </c:pt>
                  <c:pt idx="45">
                    <c:v>S258</c:v>
                  </c:pt>
                  <c:pt idx="46">
                    <c:v>S182</c:v>
                  </c:pt>
                  <c:pt idx="47">
                    <c:v>S327/EN</c:v>
                  </c:pt>
                  <c:pt idx="48">
                    <c:v>B1805/SY</c:v>
                  </c:pt>
                  <c:pt idx="49">
                    <c:v>B1702/EP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2-5985-4BCC-BF13-078242AA71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60379952"/>
        <c:axId val="1660380432"/>
      </c:scatterChart>
      <c:valAx>
        <c:axId val="166037995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Importance for Supplier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380432"/>
        <c:crosses val="autoZero"/>
        <c:crossBetween val="midCat"/>
      </c:valAx>
      <c:valAx>
        <c:axId val="1660380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Importance for CERN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379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B6829-AE64-4146-B97F-F1E2793448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007E8-84D1-49B1-A02A-EC8FCF4CA3F9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dirty="0">
              <a:solidFill>
                <a:srgbClr val="FFFFFF"/>
              </a:solidFill>
              <a:latin typeface="Arial" panose="020B0604020202020204"/>
            </a:rPr>
            <a:t>Formalise a strategy for M/L term and develop KPIs to assess progress</a:t>
          </a:r>
        </a:p>
        <a:p>
          <a:pPr>
            <a:buFont typeface="Wingdings" panose="05000000000000000000" pitchFamily="2" charset="2"/>
            <a:buChar char="Ø"/>
          </a:pPr>
          <a:r>
            <a:rPr lang="en-GB" dirty="0">
              <a:solidFill>
                <a:srgbClr val="FFFFFF"/>
              </a:solidFill>
              <a:latin typeface="Arial" panose="020B0604020202020204"/>
            </a:rPr>
            <a:t>Draft a set of key policies to support strategy</a:t>
          </a:r>
          <a:endParaRPr lang="en-US" dirty="0"/>
        </a:p>
      </dgm:t>
    </dgm:pt>
    <dgm:pt modelId="{3FAA8C0F-AF79-4AB4-8DE6-245B769943E1}" type="parTrans" cxnId="{5A3A0B62-2042-4221-BB2C-634218FF151E}">
      <dgm:prSet/>
      <dgm:spPr/>
      <dgm:t>
        <a:bodyPr/>
        <a:lstStyle/>
        <a:p>
          <a:endParaRPr lang="en-US"/>
        </a:p>
      </dgm:t>
    </dgm:pt>
    <dgm:pt modelId="{15143730-DCAE-409E-A962-B0D8DEA6041B}" type="sibTrans" cxnId="{5A3A0B62-2042-4221-BB2C-634218FF151E}">
      <dgm:prSet/>
      <dgm:spPr/>
      <dgm:t>
        <a:bodyPr/>
        <a:lstStyle/>
        <a:p>
          <a:endParaRPr lang="en-US"/>
        </a:p>
      </dgm:t>
    </dgm:pt>
    <dgm:pt modelId="{5C0E6051-D979-46DD-A8A8-8F4B98C01F5E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dirty="0">
              <a:solidFill>
                <a:srgbClr val="FFFFFF"/>
              </a:solidFill>
              <a:latin typeface="Arial" panose="020B0604020202020204"/>
            </a:rPr>
            <a:t>Strategy will be drafted in 2024. </a:t>
          </a:r>
          <a:endParaRPr lang="en-US" dirty="0"/>
        </a:p>
      </dgm:t>
    </dgm:pt>
    <dgm:pt modelId="{3BF80E7E-D76E-4716-B737-5D846D938A22}" type="parTrans" cxnId="{68ABAE11-F942-462B-A33A-41B02A32925F}">
      <dgm:prSet/>
      <dgm:spPr/>
      <dgm:t>
        <a:bodyPr/>
        <a:lstStyle/>
        <a:p>
          <a:endParaRPr lang="en-US"/>
        </a:p>
      </dgm:t>
    </dgm:pt>
    <dgm:pt modelId="{EF4EE1C0-D04E-4BAA-B6B0-C015B73DEC34}" type="sibTrans" cxnId="{68ABAE11-F942-462B-A33A-41B02A32925F}">
      <dgm:prSet/>
      <dgm:spPr/>
      <dgm:t>
        <a:bodyPr/>
        <a:lstStyle/>
        <a:p>
          <a:endParaRPr lang="en-US"/>
        </a:p>
      </dgm:t>
    </dgm:pt>
    <dgm:pt modelId="{C091EF0F-3992-4B64-96BA-1303988D2082}">
      <dgm:prSet/>
      <dgm:spPr/>
      <dgm:t>
        <a:bodyPr/>
        <a:lstStyle/>
        <a:p>
          <a:r>
            <a:rPr lang="en-GB">
              <a:solidFill>
                <a:srgbClr val="FFFFFF"/>
              </a:solidFill>
              <a:latin typeface="Arial" panose="020B0604020202020204"/>
            </a:rPr>
            <a:t>KPIs (e.g. no more than x% of single source…)</a:t>
          </a:r>
          <a:endParaRPr lang="en-GB" dirty="0">
            <a:solidFill>
              <a:srgbClr val="FFFFFF"/>
            </a:solidFill>
            <a:latin typeface="Arial" panose="020B0604020202020204"/>
          </a:endParaRPr>
        </a:p>
      </dgm:t>
    </dgm:pt>
    <dgm:pt modelId="{8F073C53-4969-4509-B774-B5A32BF8CFFD}" type="parTrans" cxnId="{A66F94C5-049C-4D3D-9035-4AD6249ED455}">
      <dgm:prSet/>
      <dgm:spPr/>
      <dgm:t>
        <a:bodyPr/>
        <a:lstStyle/>
        <a:p>
          <a:endParaRPr lang="en-US"/>
        </a:p>
      </dgm:t>
    </dgm:pt>
    <dgm:pt modelId="{DA41BB4A-C7FF-4073-AA25-54F8CF863728}" type="sibTrans" cxnId="{A66F94C5-049C-4D3D-9035-4AD6249ED455}">
      <dgm:prSet/>
      <dgm:spPr/>
      <dgm:t>
        <a:bodyPr/>
        <a:lstStyle/>
        <a:p>
          <a:endParaRPr lang="en-US"/>
        </a:p>
      </dgm:t>
    </dgm:pt>
    <dgm:pt modelId="{0E3638F7-FD2D-4308-969B-38BDDF5D0D22}">
      <dgm:prSet/>
      <dgm:spPr/>
      <dgm:t>
        <a:bodyPr/>
        <a:lstStyle/>
        <a:p>
          <a:r>
            <a:rPr lang="en-GB" dirty="0">
              <a:solidFill>
                <a:srgbClr val="FFFFFF"/>
              </a:solidFill>
              <a:latin typeface="Arial" panose="020B0604020202020204"/>
            </a:rPr>
            <a:t>Policies to be drafted in 2024:</a:t>
          </a:r>
        </a:p>
      </dgm:t>
    </dgm:pt>
    <dgm:pt modelId="{60C492E6-2017-4474-B0B7-00E23BFC5A06}" type="parTrans" cxnId="{64F070DC-3D4C-4782-A2A7-0E2A3AC760FE}">
      <dgm:prSet/>
      <dgm:spPr/>
      <dgm:t>
        <a:bodyPr/>
        <a:lstStyle/>
        <a:p>
          <a:endParaRPr lang="en-US"/>
        </a:p>
      </dgm:t>
    </dgm:pt>
    <dgm:pt modelId="{8AEB7775-076D-4D94-8056-DB60BF10395F}" type="sibTrans" cxnId="{64F070DC-3D4C-4782-A2A7-0E2A3AC760FE}">
      <dgm:prSet/>
      <dgm:spPr/>
      <dgm:t>
        <a:bodyPr/>
        <a:lstStyle/>
        <a:p>
          <a:endParaRPr lang="en-US"/>
        </a:p>
      </dgm:t>
    </dgm:pt>
    <dgm:pt modelId="{EF3382A8-2DF8-4EFA-A253-FFBA8C52FC90}">
      <dgm:prSet/>
      <dgm:spPr/>
      <dgm:t>
        <a:bodyPr/>
        <a:lstStyle/>
        <a:p>
          <a:r>
            <a:rPr lang="en-GB">
              <a:solidFill>
                <a:srgbClr val="FFFFFF"/>
              </a:solidFill>
              <a:latin typeface="Arial" panose="020B0604020202020204"/>
            </a:rPr>
            <a:t>Supplier’s management</a:t>
          </a:r>
          <a:endParaRPr lang="en-GB" dirty="0">
            <a:solidFill>
              <a:srgbClr val="FFFFFF"/>
            </a:solidFill>
            <a:latin typeface="Arial" panose="020B0604020202020204"/>
          </a:endParaRPr>
        </a:p>
      </dgm:t>
    </dgm:pt>
    <dgm:pt modelId="{3EA25CAD-4B1D-4687-B4D5-EFFC7D087654}" type="parTrans" cxnId="{7961DDBD-0816-40D3-ABA0-940CE2F4D061}">
      <dgm:prSet/>
      <dgm:spPr/>
      <dgm:t>
        <a:bodyPr/>
        <a:lstStyle/>
        <a:p>
          <a:endParaRPr lang="en-US"/>
        </a:p>
      </dgm:t>
    </dgm:pt>
    <dgm:pt modelId="{603511C3-ED1E-4BB6-B61F-450FEE973CAD}" type="sibTrans" cxnId="{7961DDBD-0816-40D3-ABA0-940CE2F4D061}">
      <dgm:prSet/>
      <dgm:spPr/>
      <dgm:t>
        <a:bodyPr/>
        <a:lstStyle/>
        <a:p>
          <a:endParaRPr lang="en-US"/>
        </a:p>
      </dgm:t>
    </dgm:pt>
    <dgm:pt modelId="{82ECD25A-A3F1-4600-A970-74CD26F9E358}">
      <dgm:prSet/>
      <dgm:spPr/>
      <dgm:t>
        <a:bodyPr/>
        <a:lstStyle/>
        <a:p>
          <a:r>
            <a:rPr lang="en-GB">
              <a:solidFill>
                <a:srgbClr val="FFFFFF"/>
              </a:solidFill>
              <a:latin typeface="Arial" panose="020B0604020202020204"/>
            </a:rPr>
            <a:t>Contract management</a:t>
          </a:r>
          <a:endParaRPr lang="en-GB" dirty="0">
            <a:solidFill>
              <a:srgbClr val="FFFFFF"/>
            </a:solidFill>
            <a:latin typeface="Arial" panose="020B0604020202020204"/>
          </a:endParaRPr>
        </a:p>
      </dgm:t>
    </dgm:pt>
    <dgm:pt modelId="{86ADA071-D46A-4CB2-B2DA-001D5CB74AE3}" type="parTrans" cxnId="{97850C1A-9AD8-43C4-96BB-DF1C98674E09}">
      <dgm:prSet/>
      <dgm:spPr/>
      <dgm:t>
        <a:bodyPr/>
        <a:lstStyle/>
        <a:p>
          <a:endParaRPr lang="en-US"/>
        </a:p>
      </dgm:t>
    </dgm:pt>
    <dgm:pt modelId="{E38A12C1-A249-4F54-803B-46CA38E9B16F}" type="sibTrans" cxnId="{97850C1A-9AD8-43C4-96BB-DF1C98674E09}">
      <dgm:prSet/>
      <dgm:spPr/>
      <dgm:t>
        <a:bodyPr/>
        <a:lstStyle/>
        <a:p>
          <a:endParaRPr lang="en-US"/>
        </a:p>
      </dgm:t>
    </dgm:pt>
    <dgm:pt modelId="{42B6A949-81BF-43F7-9EA1-7CC39BCE5ECD}">
      <dgm:prSet/>
      <dgm:spPr/>
      <dgm:t>
        <a:bodyPr/>
        <a:lstStyle/>
        <a:p>
          <a:r>
            <a:rPr lang="en-GB">
              <a:solidFill>
                <a:srgbClr val="FFFFFF"/>
              </a:solidFill>
              <a:latin typeface="Arial" panose="020B0604020202020204"/>
            </a:rPr>
            <a:t>Communication</a:t>
          </a:r>
          <a:endParaRPr lang="en-GB" dirty="0">
            <a:solidFill>
              <a:srgbClr val="FFFFFF"/>
            </a:solidFill>
            <a:latin typeface="Arial" panose="020B0604020202020204"/>
          </a:endParaRPr>
        </a:p>
      </dgm:t>
    </dgm:pt>
    <dgm:pt modelId="{67A928C7-A1A7-4273-BC9E-66715188070A}" type="parTrans" cxnId="{19089C4F-B768-4BD8-BE94-2BBF1996F690}">
      <dgm:prSet/>
      <dgm:spPr/>
      <dgm:t>
        <a:bodyPr/>
        <a:lstStyle/>
        <a:p>
          <a:endParaRPr lang="en-US"/>
        </a:p>
      </dgm:t>
    </dgm:pt>
    <dgm:pt modelId="{7E62A409-B679-40CF-A6A6-2854E08D7697}" type="sibTrans" cxnId="{19089C4F-B768-4BD8-BE94-2BBF1996F690}">
      <dgm:prSet/>
      <dgm:spPr/>
      <dgm:t>
        <a:bodyPr/>
        <a:lstStyle/>
        <a:p>
          <a:endParaRPr lang="en-US"/>
        </a:p>
      </dgm:t>
    </dgm:pt>
    <dgm:pt modelId="{81285FDC-D082-4FA5-A83D-4108FE2EDCB6}">
      <dgm:prSet/>
      <dgm:spPr/>
      <dgm:t>
        <a:bodyPr/>
        <a:lstStyle/>
        <a:p>
          <a:r>
            <a:rPr lang="en-GB">
              <a:solidFill>
                <a:srgbClr val="FFFFFF"/>
              </a:solidFill>
              <a:latin typeface="Arial" panose="020B0604020202020204"/>
            </a:rPr>
            <a:t>Personnel development</a:t>
          </a:r>
          <a:endParaRPr lang="en-GB" dirty="0">
            <a:solidFill>
              <a:srgbClr val="FFFFFF"/>
            </a:solidFill>
            <a:latin typeface="Arial" panose="020B0604020202020204"/>
          </a:endParaRPr>
        </a:p>
      </dgm:t>
    </dgm:pt>
    <dgm:pt modelId="{885FE6DF-0646-42C9-8058-0B598D87320A}" type="parTrans" cxnId="{87F232CD-2274-42C6-B052-DC4158C01296}">
      <dgm:prSet/>
      <dgm:spPr/>
      <dgm:t>
        <a:bodyPr/>
        <a:lstStyle/>
        <a:p>
          <a:endParaRPr lang="en-US"/>
        </a:p>
      </dgm:t>
    </dgm:pt>
    <dgm:pt modelId="{796259A9-39C7-4088-89B1-90E725D2D6F9}" type="sibTrans" cxnId="{87F232CD-2274-42C6-B052-DC4158C01296}">
      <dgm:prSet/>
      <dgm:spPr/>
      <dgm:t>
        <a:bodyPr/>
        <a:lstStyle/>
        <a:p>
          <a:endParaRPr lang="en-US"/>
        </a:p>
      </dgm:t>
    </dgm:pt>
    <dgm:pt modelId="{F1F15F22-1D5E-437C-81C1-675159DDAD6B}">
      <dgm:prSet/>
      <dgm:spPr/>
      <dgm:t>
        <a:bodyPr/>
        <a:lstStyle/>
        <a:p>
          <a:r>
            <a:rPr lang="en-GB" dirty="0">
              <a:solidFill>
                <a:srgbClr val="FFFFFF"/>
              </a:solidFill>
              <a:latin typeface="Arial" panose="020B0604020202020204"/>
            </a:rPr>
            <a:t>Sourcing?</a:t>
          </a:r>
        </a:p>
      </dgm:t>
    </dgm:pt>
    <dgm:pt modelId="{49CFA6C3-0CCD-4CC8-B622-1A606F961412}" type="parTrans" cxnId="{3E5EECB7-F9DB-43C0-888A-4CC1131BACFB}">
      <dgm:prSet/>
      <dgm:spPr/>
      <dgm:t>
        <a:bodyPr/>
        <a:lstStyle/>
        <a:p>
          <a:endParaRPr lang="en-US"/>
        </a:p>
      </dgm:t>
    </dgm:pt>
    <dgm:pt modelId="{BE432104-9FDE-45E3-90E3-7A98FCB861D7}" type="sibTrans" cxnId="{3E5EECB7-F9DB-43C0-888A-4CC1131BACFB}">
      <dgm:prSet/>
      <dgm:spPr/>
      <dgm:t>
        <a:bodyPr/>
        <a:lstStyle/>
        <a:p>
          <a:endParaRPr lang="en-US"/>
        </a:p>
      </dgm:t>
    </dgm:pt>
    <dgm:pt modelId="{70EE4126-3245-4E8D-A45F-8AC6C10955D6}" type="pres">
      <dgm:prSet presAssocID="{D5EB6829-AE64-4146-B97F-F1E2793448E1}" presName="Name0" presStyleCnt="0">
        <dgm:presLayoutVars>
          <dgm:dir/>
          <dgm:animLvl val="lvl"/>
          <dgm:resizeHandles/>
        </dgm:presLayoutVars>
      </dgm:prSet>
      <dgm:spPr/>
    </dgm:pt>
    <dgm:pt modelId="{72AB6674-73EF-4990-8DB0-8BACD726D5FB}" type="pres">
      <dgm:prSet presAssocID="{E16007E8-84D1-49B1-A02A-EC8FCF4CA3F9}" presName="linNode" presStyleCnt="0"/>
      <dgm:spPr/>
    </dgm:pt>
    <dgm:pt modelId="{68A42A80-E7E4-4CC6-928C-BB33335534D4}" type="pres">
      <dgm:prSet presAssocID="{E16007E8-84D1-49B1-A02A-EC8FCF4CA3F9}" presName="parentShp" presStyleLbl="node1" presStyleIdx="0" presStyleCnt="1">
        <dgm:presLayoutVars>
          <dgm:bulletEnabled val="1"/>
        </dgm:presLayoutVars>
      </dgm:prSet>
      <dgm:spPr/>
    </dgm:pt>
    <dgm:pt modelId="{02837966-9AB9-40BD-9D5F-1E7EBD193641}" type="pres">
      <dgm:prSet presAssocID="{E16007E8-84D1-49B1-A02A-EC8FCF4CA3F9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F0A88805-0CD8-4E70-9D67-4E87E24B6681}" type="presOf" srcId="{D5EB6829-AE64-4146-B97F-F1E2793448E1}" destId="{70EE4126-3245-4E8D-A45F-8AC6C10955D6}" srcOrd="0" destOrd="0" presId="urn:microsoft.com/office/officeart/2005/8/layout/vList6"/>
    <dgm:cxn modelId="{68ABAE11-F942-462B-A33A-41B02A32925F}" srcId="{E16007E8-84D1-49B1-A02A-EC8FCF4CA3F9}" destId="{5C0E6051-D979-46DD-A8A8-8F4B98C01F5E}" srcOrd="0" destOrd="0" parTransId="{3BF80E7E-D76E-4716-B737-5D846D938A22}" sibTransId="{EF4EE1C0-D04E-4BAA-B6B0-C015B73DEC34}"/>
    <dgm:cxn modelId="{97850C1A-9AD8-43C4-96BB-DF1C98674E09}" srcId="{0E3638F7-FD2D-4308-969B-38BDDF5D0D22}" destId="{82ECD25A-A3F1-4600-A970-74CD26F9E358}" srcOrd="1" destOrd="0" parTransId="{86ADA071-D46A-4CB2-B2DA-001D5CB74AE3}" sibTransId="{E38A12C1-A249-4F54-803B-46CA38E9B16F}"/>
    <dgm:cxn modelId="{B7ED8F39-4A79-45AA-90EE-BACBCF81A113}" type="presOf" srcId="{C091EF0F-3992-4B64-96BA-1303988D2082}" destId="{02837966-9AB9-40BD-9D5F-1E7EBD193641}" srcOrd="0" destOrd="1" presId="urn:microsoft.com/office/officeart/2005/8/layout/vList6"/>
    <dgm:cxn modelId="{06FBE039-EA6E-40D9-9DC6-B8A1692288F1}" type="presOf" srcId="{82ECD25A-A3F1-4600-A970-74CD26F9E358}" destId="{02837966-9AB9-40BD-9D5F-1E7EBD193641}" srcOrd="0" destOrd="4" presId="urn:microsoft.com/office/officeart/2005/8/layout/vList6"/>
    <dgm:cxn modelId="{8B51373F-F798-4D90-8FD8-F93DC3BA35C7}" type="presOf" srcId="{EF3382A8-2DF8-4EFA-A253-FFBA8C52FC90}" destId="{02837966-9AB9-40BD-9D5F-1E7EBD193641}" srcOrd="0" destOrd="3" presId="urn:microsoft.com/office/officeart/2005/8/layout/vList6"/>
    <dgm:cxn modelId="{5A3A0B62-2042-4221-BB2C-634218FF151E}" srcId="{D5EB6829-AE64-4146-B97F-F1E2793448E1}" destId="{E16007E8-84D1-49B1-A02A-EC8FCF4CA3F9}" srcOrd="0" destOrd="0" parTransId="{3FAA8C0F-AF79-4AB4-8DE6-245B769943E1}" sibTransId="{15143730-DCAE-409E-A962-B0D8DEA6041B}"/>
    <dgm:cxn modelId="{19089C4F-B768-4BD8-BE94-2BBF1996F690}" srcId="{0E3638F7-FD2D-4308-969B-38BDDF5D0D22}" destId="{42B6A949-81BF-43F7-9EA1-7CC39BCE5ECD}" srcOrd="2" destOrd="0" parTransId="{67A928C7-A1A7-4273-BC9E-66715188070A}" sibTransId="{7E62A409-B679-40CF-A6A6-2854E08D7697}"/>
    <dgm:cxn modelId="{9E3CB175-8B03-40E0-82E5-A720973C8A59}" type="presOf" srcId="{42B6A949-81BF-43F7-9EA1-7CC39BCE5ECD}" destId="{02837966-9AB9-40BD-9D5F-1E7EBD193641}" srcOrd="0" destOrd="5" presId="urn:microsoft.com/office/officeart/2005/8/layout/vList6"/>
    <dgm:cxn modelId="{729FC977-BEB8-408A-BDA3-752C914C1AE4}" type="presOf" srcId="{5C0E6051-D979-46DD-A8A8-8F4B98C01F5E}" destId="{02837966-9AB9-40BD-9D5F-1E7EBD193641}" srcOrd="0" destOrd="0" presId="urn:microsoft.com/office/officeart/2005/8/layout/vList6"/>
    <dgm:cxn modelId="{0683EB5A-6195-4C73-A0EE-B7B4D71A0509}" type="presOf" srcId="{81285FDC-D082-4FA5-A83D-4108FE2EDCB6}" destId="{02837966-9AB9-40BD-9D5F-1E7EBD193641}" srcOrd="0" destOrd="6" presId="urn:microsoft.com/office/officeart/2005/8/layout/vList6"/>
    <dgm:cxn modelId="{3E5EECB7-F9DB-43C0-888A-4CC1131BACFB}" srcId="{0E3638F7-FD2D-4308-969B-38BDDF5D0D22}" destId="{F1F15F22-1D5E-437C-81C1-675159DDAD6B}" srcOrd="4" destOrd="0" parTransId="{49CFA6C3-0CCD-4CC8-B622-1A606F961412}" sibTransId="{BE432104-9FDE-45E3-90E3-7A98FCB861D7}"/>
    <dgm:cxn modelId="{7961DDBD-0816-40D3-ABA0-940CE2F4D061}" srcId="{0E3638F7-FD2D-4308-969B-38BDDF5D0D22}" destId="{EF3382A8-2DF8-4EFA-A253-FFBA8C52FC90}" srcOrd="0" destOrd="0" parTransId="{3EA25CAD-4B1D-4687-B4D5-EFFC7D087654}" sibTransId="{603511C3-ED1E-4BB6-B61F-450FEE973CAD}"/>
    <dgm:cxn modelId="{A66F94C5-049C-4D3D-9035-4AD6249ED455}" srcId="{E16007E8-84D1-49B1-A02A-EC8FCF4CA3F9}" destId="{C091EF0F-3992-4B64-96BA-1303988D2082}" srcOrd="1" destOrd="0" parTransId="{8F073C53-4969-4509-B774-B5A32BF8CFFD}" sibTransId="{DA41BB4A-C7FF-4073-AA25-54F8CF863728}"/>
    <dgm:cxn modelId="{87F232CD-2274-42C6-B052-DC4158C01296}" srcId="{0E3638F7-FD2D-4308-969B-38BDDF5D0D22}" destId="{81285FDC-D082-4FA5-A83D-4108FE2EDCB6}" srcOrd="3" destOrd="0" parTransId="{885FE6DF-0646-42C9-8058-0B598D87320A}" sibTransId="{796259A9-39C7-4088-89B1-90E725D2D6F9}"/>
    <dgm:cxn modelId="{64F070DC-3D4C-4782-A2A7-0E2A3AC760FE}" srcId="{E16007E8-84D1-49B1-A02A-EC8FCF4CA3F9}" destId="{0E3638F7-FD2D-4308-969B-38BDDF5D0D22}" srcOrd="2" destOrd="0" parTransId="{60C492E6-2017-4474-B0B7-00E23BFC5A06}" sibTransId="{8AEB7775-076D-4D94-8056-DB60BF10395F}"/>
    <dgm:cxn modelId="{0263ACEC-079B-4A3F-97C0-0A23F95DE4BF}" type="presOf" srcId="{E16007E8-84D1-49B1-A02A-EC8FCF4CA3F9}" destId="{68A42A80-E7E4-4CC6-928C-BB33335534D4}" srcOrd="0" destOrd="0" presId="urn:microsoft.com/office/officeart/2005/8/layout/vList6"/>
    <dgm:cxn modelId="{ED9566F8-3ACA-4C2D-A267-68F1BC201A5B}" type="presOf" srcId="{F1F15F22-1D5E-437C-81C1-675159DDAD6B}" destId="{02837966-9AB9-40BD-9D5F-1E7EBD193641}" srcOrd="0" destOrd="7" presId="urn:microsoft.com/office/officeart/2005/8/layout/vList6"/>
    <dgm:cxn modelId="{B95B74FF-20C9-4916-9E51-047525E3A326}" type="presOf" srcId="{0E3638F7-FD2D-4308-969B-38BDDF5D0D22}" destId="{02837966-9AB9-40BD-9D5F-1E7EBD193641}" srcOrd="0" destOrd="2" presId="urn:microsoft.com/office/officeart/2005/8/layout/vList6"/>
    <dgm:cxn modelId="{0749E4FF-5D8C-4EC4-B19F-0602F16A3886}" type="presParOf" srcId="{70EE4126-3245-4E8D-A45F-8AC6C10955D6}" destId="{72AB6674-73EF-4990-8DB0-8BACD726D5FB}" srcOrd="0" destOrd="0" presId="urn:microsoft.com/office/officeart/2005/8/layout/vList6"/>
    <dgm:cxn modelId="{E7D66047-D221-470F-AC95-9A23C85546B8}" type="presParOf" srcId="{72AB6674-73EF-4990-8DB0-8BACD726D5FB}" destId="{68A42A80-E7E4-4CC6-928C-BB33335534D4}" srcOrd="0" destOrd="0" presId="urn:microsoft.com/office/officeart/2005/8/layout/vList6"/>
    <dgm:cxn modelId="{DC761F4B-9F6A-4D4E-B71F-E66B329322D6}" type="presParOf" srcId="{72AB6674-73EF-4990-8DB0-8BACD726D5FB}" destId="{02837966-9AB9-40BD-9D5F-1E7EBD1936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FB5CC-CD86-4CFD-A3D5-8F4FD61FE5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2971654D-926D-44F9-B8EE-99FD7C18D2EC}">
      <dgm:prSet custT="1"/>
      <dgm:spPr/>
      <dgm:t>
        <a:bodyPr/>
        <a:lstStyle/>
        <a:p>
          <a:r>
            <a:rPr lang="en-GB" sz="1500" dirty="0">
              <a:effectLst/>
              <a:latin typeface="+mn-lt"/>
              <a:ea typeface="Helvetica Neue"/>
              <a:cs typeface="Helvetica Neue"/>
            </a:rPr>
            <a:t>To increase the return to Member States and Associate Member States</a:t>
          </a:r>
          <a:endParaRPr lang="fr-CH" sz="1500" dirty="0">
            <a:effectLst/>
            <a:latin typeface="+mn-lt"/>
            <a:ea typeface="Helvetica Neue"/>
            <a:cs typeface="Helvetica Neue"/>
          </a:endParaRPr>
        </a:p>
      </dgm:t>
    </dgm:pt>
    <dgm:pt modelId="{C63DBACB-9C28-4C12-8AB7-C23FB9427394}" type="parTrans" cxnId="{2A16CE45-4C54-4AA1-8C15-1F3E80C2C49C}">
      <dgm:prSet/>
      <dgm:spPr/>
      <dgm:t>
        <a:bodyPr/>
        <a:lstStyle/>
        <a:p>
          <a:endParaRPr lang="fr-CH"/>
        </a:p>
      </dgm:t>
    </dgm:pt>
    <dgm:pt modelId="{7689BA0B-6380-4074-B93B-CD2598585DA7}" type="sibTrans" cxnId="{2A16CE45-4C54-4AA1-8C15-1F3E80C2C49C}">
      <dgm:prSet/>
      <dgm:spPr/>
      <dgm:t>
        <a:bodyPr/>
        <a:lstStyle/>
        <a:p>
          <a:endParaRPr lang="fr-CH"/>
        </a:p>
      </dgm:t>
    </dgm:pt>
    <dgm:pt modelId="{E09EB392-0D6B-4A04-A6AF-C7D740EC7F6C}">
      <dgm:prSet/>
      <dgm:spPr/>
      <dgm:t>
        <a:bodyPr/>
        <a:lstStyle/>
        <a:p>
          <a:r>
            <a:rPr lang="en-GB" dirty="0">
              <a:effectLst/>
              <a:latin typeface="+mn-lt"/>
              <a:ea typeface="Helvetica Neue"/>
              <a:cs typeface="Helvetica Neue"/>
            </a:rPr>
            <a:t>To strengthen CERN’s impact on society</a:t>
          </a:r>
          <a:endParaRPr lang="fr-CH" dirty="0">
            <a:effectLst/>
            <a:latin typeface="+mn-lt"/>
            <a:ea typeface="Helvetica Neue"/>
            <a:cs typeface="Helvetica Neue"/>
          </a:endParaRPr>
        </a:p>
      </dgm:t>
    </dgm:pt>
    <dgm:pt modelId="{09D1A92C-F14E-4229-A288-FD19A4E624D0}" type="parTrans" cxnId="{BB120A8A-1D01-4354-9641-C2A3876192A5}">
      <dgm:prSet/>
      <dgm:spPr/>
      <dgm:t>
        <a:bodyPr/>
        <a:lstStyle/>
        <a:p>
          <a:endParaRPr lang="fr-CH"/>
        </a:p>
      </dgm:t>
    </dgm:pt>
    <dgm:pt modelId="{737BC8E6-3363-46AC-99A7-B4F88ED75F41}" type="sibTrans" cxnId="{BB120A8A-1D01-4354-9641-C2A3876192A5}">
      <dgm:prSet/>
      <dgm:spPr/>
      <dgm:t>
        <a:bodyPr/>
        <a:lstStyle/>
        <a:p>
          <a:endParaRPr lang="fr-CH"/>
        </a:p>
      </dgm:t>
    </dgm:pt>
    <dgm:pt modelId="{2B58805D-597B-48E0-8D0A-DA961994BD5D}">
      <dgm:prSet/>
      <dgm:spPr/>
      <dgm:t>
        <a:bodyPr/>
        <a:lstStyle/>
        <a:p>
          <a:r>
            <a:rPr lang="en-GB" dirty="0">
              <a:effectLst/>
              <a:latin typeface="+mn-lt"/>
              <a:ea typeface="Helvetica Neue"/>
              <a:cs typeface="Helvetica Neue"/>
            </a:rPr>
            <a:t>To deliver world-class scientific</a:t>
          </a:r>
        </a:p>
        <a:p>
          <a:r>
            <a:rPr lang="en-GB" dirty="0">
              <a:effectLst/>
              <a:latin typeface="+mn-lt"/>
              <a:ea typeface="Helvetica Neue"/>
              <a:cs typeface="Helvetica Neue"/>
            </a:rPr>
            <a:t> results and knowledge</a:t>
          </a:r>
          <a:endParaRPr lang="fr-CH" dirty="0">
            <a:effectLst/>
            <a:latin typeface="+mn-lt"/>
            <a:ea typeface="Helvetica Neue"/>
            <a:cs typeface="Helvetica Neue"/>
          </a:endParaRPr>
        </a:p>
      </dgm:t>
    </dgm:pt>
    <dgm:pt modelId="{E538FC80-D5D6-4259-9A87-D4454ECDA3BA}" type="parTrans" cxnId="{8CE3A52F-3373-45C0-B200-1A5521EF1C60}">
      <dgm:prSet/>
      <dgm:spPr/>
      <dgm:t>
        <a:bodyPr/>
        <a:lstStyle/>
        <a:p>
          <a:endParaRPr lang="fr-CH"/>
        </a:p>
      </dgm:t>
    </dgm:pt>
    <dgm:pt modelId="{D9E66002-FB09-43F1-B143-FE574615242C}" type="sibTrans" cxnId="{8CE3A52F-3373-45C0-B200-1A5521EF1C60}">
      <dgm:prSet/>
      <dgm:spPr/>
      <dgm:t>
        <a:bodyPr/>
        <a:lstStyle/>
        <a:p>
          <a:endParaRPr lang="fr-CH"/>
        </a:p>
      </dgm:t>
    </dgm:pt>
    <dgm:pt modelId="{6C1722DD-F1C0-4B87-9538-0DC3705F77C4}" type="pres">
      <dgm:prSet presAssocID="{228FB5CC-CD86-4CFD-A3D5-8F4FD61FE59D}" presName="diagram" presStyleCnt="0">
        <dgm:presLayoutVars>
          <dgm:dir/>
          <dgm:resizeHandles val="exact"/>
        </dgm:presLayoutVars>
      </dgm:prSet>
      <dgm:spPr/>
    </dgm:pt>
    <dgm:pt modelId="{1D3777E9-3B83-4C7D-BAFC-96C23B7C5804}" type="pres">
      <dgm:prSet presAssocID="{2B58805D-597B-48E0-8D0A-DA961994BD5D}" presName="node" presStyleLbl="node1" presStyleIdx="0" presStyleCnt="3" custScaleX="30355" custScaleY="24721" custLinFactNeighborX="1060" custLinFactNeighborY="-1837">
        <dgm:presLayoutVars>
          <dgm:bulletEnabled val="1"/>
        </dgm:presLayoutVars>
      </dgm:prSet>
      <dgm:spPr/>
    </dgm:pt>
    <dgm:pt modelId="{C2E95B9E-3913-4392-BCFE-B495BD73CD1A}" type="pres">
      <dgm:prSet presAssocID="{D9E66002-FB09-43F1-B143-FE574615242C}" presName="sibTrans" presStyleCnt="0"/>
      <dgm:spPr/>
    </dgm:pt>
    <dgm:pt modelId="{9FF1D114-5CEC-466B-9B5F-BDC80936CE2D}" type="pres">
      <dgm:prSet presAssocID="{E09EB392-0D6B-4A04-A6AF-C7D740EC7F6C}" presName="node" presStyleLbl="node1" presStyleIdx="1" presStyleCnt="3" custScaleX="30355" custScaleY="24721" custLinFactNeighborX="35836" custLinFactNeighborY="309">
        <dgm:presLayoutVars>
          <dgm:bulletEnabled val="1"/>
        </dgm:presLayoutVars>
      </dgm:prSet>
      <dgm:spPr/>
    </dgm:pt>
    <dgm:pt modelId="{E235B63C-9472-43F8-9A3A-7B95D584CA72}" type="pres">
      <dgm:prSet presAssocID="{737BC8E6-3363-46AC-99A7-B4F88ED75F41}" presName="sibTrans" presStyleCnt="0"/>
      <dgm:spPr/>
    </dgm:pt>
    <dgm:pt modelId="{B8916629-BBD6-4B4E-A59C-8D15EB32666D}" type="pres">
      <dgm:prSet presAssocID="{2971654D-926D-44F9-B8EE-99FD7C18D2EC}" presName="node" presStyleLbl="node1" presStyleIdx="2" presStyleCnt="3" custScaleX="30355" custScaleY="24721" custLinFactNeighborX="-41686" custLinFactNeighborY="-679">
        <dgm:presLayoutVars>
          <dgm:bulletEnabled val="1"/>
        </dgm:presLayoutVars>
      </dgm:prSet>
      <dgm:spPr/>
    </dgm:pt>
  </dgm:ptLst>
  <dgm:cxnLst>
    <dgm:cxn modelId="{8CE3A52F-3373-45C0-B200-1A5521EF1C60}" srcId="{228FB5CC-CD86-4CFD-A3D5-8F4FD61FE59D}" destId="{2B58805D-597B-48E0-8D0A-DA961994BD5D}" srcOrd="0" destOrd="0" parTransId="{E538FC80-D5D6-4259-9A87-D4454ECDA3BA}" sibTransId="{D9E66002-FB09-43F1-B143-FE574615242C}"/>
    <dgm:cxn modelId="{243C1D3F-C5B5-4312-B943-BFAE58DF3B7B}" type="presOf" srcId="{2971654D-926D-44F9-B8EE-99FD7C18D2EC}" destId="{B8916629-BBD6-4B4E-A59C-8D15EB32666D}" srcOrd="0" destOrd="0" presId="urn:microsoft.com/office/officeart/2005/8/layout/default"/>
    <dgm:cxn modelId="{FF3BEE64-4943-4EA1-B4BB-C3D72024BEB3}" type="presOf" srcId="{2B58805D-597B-48E0-8D0A-DA961994BD5D}" destId="{1D3777E9-3B83-4C7D-BAFC-96C23B7C5804}" srcOrd="0" destOrd="0" presId="urn:microsoft.com/office/officeart/2005/8/layout/default"/>
    <dgm:cxn modelId="{2A16CE45-4C54-4AA1-8C15-1F3E80C2C49C}" srcId="{228FB5CC-CD86-4CFD-A3D5-8F4FD61FE59D}" destId="{2971654D-926D-44F9-B8EE-99FD7C18D2EC}" srcOrd="2" destOrd="0" parTransId="{C63DBACB-9C28-4C12-8AB7-C23FB9427394}" sibTransId="{7689BA0B-6380-4074-B93B-CD2598585DA7}"/>
    <dgm:cxn modelId="{BB120A8A-1D01-4354-9641-C2A3876192A5}" srcId="{228FB5CC-CD86-4CFD-A3D5-8F4FD61FE59D}" destId="{E09EB392-0D6B-4A04-A6AF-C7D740EC7F6C}" srcOrd="1" destOrd="0" parTransId="{09D1A92C-F14E-4229-A288-FD19A4E624D0}" sibTransId="{737BC8E6-3363-46AC-99A7-B4F88ED75F41}"/>
    <dgm:cxn modelId="{E83D6A97-A985-4145-8D26-910E1DF91E77}" type="presOf" srcId="{228FB5CC-CD86-4CFD-A3D5-8F4FD61FE59D}" destId="{6C1722DD-F1C0-4B87-9538-0DC3705F77C4}" srcOrd="0" destOrd="0" presId="urn:microsoft.com/office/officeart/2005/8/layout/default"/>
    <dgm:cxn modelId="{D95DA998-A88E-43C5-9D01-DEF430A044E3}" type="presOf" srcId="{E09EB392-0D6B-4A04-A6AF-C7D740EC7F6C}" destId="{9FF1D114-5CEC-466B-9B5F-BDC80936CE2D}" srcOrd="0" destOrd="0" presId="urn:microsoft.com/office/officeart/2005/8/layout/default"/>
    <dgm:cxn modelId="{65BCC980-1C2B-4447-BC65-CAF8F55CCA97}" type="presParOf" srcId="{6C1722DD-F1C0-4B87-9538-0DC3705F77C4}" destId="{1D3777E9-3B83-4C7D-BAFC-96C23B7C5804}" srcOrd="0" destOrd="0" presId="urn:microsoft.com/office/officeart/2005/8/layout/default"/>
    <dgm:cxn modelId="{49F29B29-C466-45B2-A296-087853AFB29D}" type="presParOf" srcId="{6C1722DD-F1C0-4B87-9538-0DC3705F77C4}" destId="{C2E95B9E-3913-4392-BCFE-B495BD73CD1A}" srcOrd="1" destOrd="0" presId="urn:microsoft.com/office/officeart/2005/8/layout/default"/>
    <dgm:cxn modelId="{74F84D45-4546-428B-86DB-7DE2FAD86D96}" type="presParOf" srcId="{6C1722DD-F1C0-4B87-9538-0DC3705F77C4}" destId="{9FF1D114-5CEC-466B-9B5F-BDC80936CE2D}" srcOrd="2" destOrd="0" presId="urn:microsoft.com/office/officeart/2005/8/layout/default"/>
    <dgm:cxn modelId="{32BFE67A-C432-4A58-A6E0-956675457404}" type="presParOf" srcId="{6C1722DD-F1C0-4B87-9538-0DC3705F77C4}" destId="{E235B63C-9472-43F8-9A3A-7B95D584CA72}" srcOrd="3" destOrd="0" presId="urn:microsoft.com/office/officeart/2005/8/layout/default"/>
    <dgm:cxn modelId="{A269E018-A5BA-433F-9A98-26E7FB2165B1}" type="presParOf" srcId="{6C1722DD-F1C0-4B87-9538-0DC3705F77C4}" destId="{B8916629-BBD6-4B4E-A59C-8D15EB3266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BD74A-994E-4496-B1D6-46FBA4CDBF77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1A51C960-EA9A-4F66-9268-A012D9D5AA35}">
      <dgm:prSet phldrT="[Text]" custT="1"/>
      <dgm:spPr/>
      <dgm:t>
        <a:bodyPr/>
        <a:lstStyle/>
        <a:p>
          <a:endParaRPr lang="fr-CH" sz="1600" dirty="0">
            <a:solidFill>
              <a:schemeClr val="bg1"/>
            </a:solidFill>
          </a:endParaRPr>
        </a:p>
        <a:p>
          <a:endParaRPr lang="fr-CH" sz="1600" dirty="0">
            <a:solidFill>
              <a:schemeClr val="bg1"/>
            </a:solidFill>
          </a:endParaRPr>
        </a:p>
        <a:p>
          <a:r>
            <a:rPr lang="fr-CH" sz="1200" dirty="0">
              <a:solidFill>
                <a:schemeClr val="bg1"/>
              </a:solidFill>
            </a:rPr>
            <a:t>Procurement </a:t>
          </a:r>
          <a:r>
            <a:rPr lang="fr-CH" sz="1200" dirty="0" err="1">
              <a:solidFill>
                <a:schemeClr val="bg1"/>
              </a:solidFill>
            </a:rPr>
            <a:t>strategy</a:t>
          </a:r>
          <a:endParaRPr lang="en-US" sz="1200" dirty="0">
            <a:solidFill>
              <a:schemeClr val="bg1"/>
            </a:solidFill>
          </a:endParaRPr>
        </a:p>
      </dgm:t>
    </dgm:pt>
    <dgm:pt modelId="{5E6E9361-7054-459C-9B6F-37EC12B0219A}" type="parTrans" cxnId="{946D13A9-F6E6-4013-8833-56BF14168101}">
      <dgm:prSet/>
      <dgm:spPr/>
      <dgm:t>
        <a:bodyPr/>
        <a:lstStyle/>
        <a:p>
          <a:endParaRPr lang="en-US"/>
        </a:p>
      </dgm:t>
    </dgm:pt>
    <dgm:pt modelId="{95D1E218-BD71-427F-B753-1F62945DC97F}" type="sibTrans" cxnId="{946D13A9-F6E6-4013-8833-56BF14168101}">
      <dgm:prSet/>
      <dgm:spPr/>
      <dgm:t>
        <a:bodyPr/>
        <a:lstStyle/>
        <a:p>
          <a:endParaRPr lang="en-US"/>
        </a:p>
      </dgm:t>
    </dgm:pt>
    <dgm:pt modelId="{FD65E058-C70B-4378-8290-E2CABDD5D852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Policies </a:t>
          </a:r>
        </a:p>
        <a:p>
          <a:r>
            <a:rPr lang="en-US" sz="1000" dirty="0">
              <a:solidFill>
                <a:schemeClr val="bg1"/>
              </a:solidFill>
            </a:rPr>
            <a:t>(supplier’s management - sourcing, contract management, communication, CERP, talent development)</a:t>
          </a:r>
        </a:p>
      </dgm:t>
    </dgm:pt>
    <dgm:pt modelId="{EF8C7596-649D-41D4-8C37-F631AF0F26EA}" type="parTrans" cxnId="{1B928205-B0B8-429D-B2A3-80E8FAD36691}">
      <dgm:prSet/>
      <dgm:spPr/>
      <dgm:t>
        <a:bodyPr/>
        <a:lstStyle/>
        <a:p>
          <a:endParaRPr lang="en-US"/>
        </a:p>
      </dgm:t>
    </dgm:pt>
    <dgm:pt modelId="{64CA3DD2-690C-48E5-948E-FE2971905287}" type="sibTrans" cxnId="{1B928205-B0B8-429D-B2A3-80E8FAD36691}">
      <dgm:prSet/>
      <dgm:spPr/>
      <dgm:t>
        <a:bodyPr/>
        <a:lstStyle/>
        <a:p>
          <a:endParaRPr lang="en-US"/>
        </a:p>
      </dgm:t>
    </dgm:pt>
    <dgm:pt modelId="{E9466A73-2774-4E57-BCA3-8C1E072486C7}">
      <dgm:prSet phldrT="[Text]" custT="1"/>
      <dgm:spPr/>
      <dgm:t>
        <a:bodyPr/>
        <a:lstStyle/>
        <a:p>
          <a:r>
            <a:rPr lang="fr-CH" sz="1600" dirty="0" err="1">
              <a:solidFill>
                <a:schemeClr val="bg1"/>
              </a:solidFill>
            </a:rPr>
            <a:t>Procedures</a:t>
          </a:r>
          <a:r>
            <a:rPr lang="fr-CH" sz="1600" dirty="0">
              <a:solidFill>
                <a:schemeClr val="bg1"/>
              </a:solidFill>
            </a:rPr>
            <a:t>  </a:t>
          </a:r>
          <a:endParaRPr lang="en-US" sz="1600" dirty="0">
            <a:solidFill>
              <a:schemeClr val="bg1"/>
            </a:solidFill>
          </a:endParaRPr>
        </a:p>
      </dgm:t>
    </dgm:pt>
    <dgm:pt modelId="{8138B9D5-42D4-43D0-83E5-5365659DBC8B}" type="parTrans" cxnId="{F92BAC49-4D58-4B2E-98E4-EF52D4CC6FFB}">
      <dgm:prSet/>
      <dgm:spPr/>
      <dgm:t>
        <a:bodyPr/>
        <a:lstStyle/>
        <a:p>
          <a:endParaRPr lang="en-US"/>
        </a:p>
      </dgm:t>
    </dgm:pt>
    <dgm:pt modelId="{B38DFAF2-2E8A-4DAD-97F4-4597FEA8891C}" type="sibTrans" cxnId="{F92BAC49-4D58-4B2E-98E4-EF52D4CC6FFB}">
      <dgm:prSet/>
      <dgm:spPr/>
      <dgm:t>
        <a:bodyPr/>
        <a:lstStyle/>
        <a:p>
          <a:endParaRPr lang="en-US"/>
        </a:p>
      </dgm:t>
    </dgm:pt>
    <dgm:pt modelId="{6E51324B-A308-461F-94DF-EA9C50394D1A}" type="pres">
      <dgm:prSet presAssocID="{DC3BD74A-994E-4496-B1D6-46FBA4CDBF77}" presName="Name0" presStyleCnt="0">
        <dgm:presLayoutVars>
          <dgm:dir/>
          <dgm:animLvl val="lvl"/>
          <dgm:resizeHandles val="exact"/>
        </dgm:presLayoutVars>
      </dgm:prSet>
      <dgm:spPr/>
    </dgm:pt>
    <dgm:pt modelId="{A4522276-7FE5-43A8-BBB2-5C17D9D6954E}" type="pres">
      <dgm:prSet presAssocID="{1A51C960-EA9A-4F66-9268-A012D9D5AA35}" presName="Name8" presStyleCnt="0"/>
      <dgm:spPr/>
    </dgm:pt>
    <dgm:pt modelId="{820D2BB3-274C-4BA7-A188-2D4C1F2163CB}" type="pres">
      <dgm:prSet presAssocID="{1A51C960-EA9A-4F66-9268-A012D9D5AA35}" presName="level" presStyleLbl="node1" presStyleIdx="0" presStyleCnt="3" custScaleX="101535">
        <dgm:presLayoutVars>
          <dgm:chMax val="1"/>
          <dgm:bulletEnabled val="1"/>
        </dgm:presLayoutVars>
      </dgm:prSet>
      <dgm:spPr/>
    </dgm:pt>
    <dgm:pt modelId="{A1FE4FCD-DECC-4FF9-A144-A8E9031FFF9A}" type="pres">
      <dgm:prSet presAssocID="{1A51C960-EA9A-4F66-9268-A012D9D5AA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2C2B69-F31E-4388-A00D-0FA80EE2A218}" type="pres">
      <dgm:prSet presAssocID="{FD65E058-C70B-4378-8290-E2CABDD5D852}" presName="Name8" presStyleCnt="0"/>
      <dgm:spPr/>
    </dgm:pt>
    <dgm:pt modelId="{03004107-0820-4BD5-951B-CC9A3586FF8C}" type="pres">
      <dgm:prSet presAssocID="{FD65E058-C70B-4378-8290-E2CABDD5D852}" presName="level" presStyleLbl="node1" presStyleIdx="1" presStyleCnt="3" custLinFactNeighborX="-628" custLinFactNeighborY="259">
        <dgm:presLayoutVars>
          <dgm:chMax val="1"/>
          <dgm:bulletEnabled val="1"/>
        </dgm:presLayoutVars>
      </dgm:prSet>
      <dgm:spPr/>
    </dgm:pt>
    <dgm:pt modelId="{34A11062-86F0-44E5-8963-0746BD2CD606}" type="pres">
      <dgm:prSet presAssocID="{FD65E058-C70B-4378-8290-E2CABDD5D8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F8D9AF-A9F0-4393-B118-CDDEC2111709}" type="pres">
      <dgm:prSet presAssocID="{E9466A73-2774-4E57-BCA3-8C1E072486C7}" presName="Name8" presStyleCnt="0"/>
      <dgm:spPr/>
    </dgm:pt>
    <dgm:pt modelId="{D542AC29-D9F2-4681-A15F-4ACF4164CCFD}" type="pres">
      <dgm:prSet presAssocID="{E9466A73-2774-4E57-BCA3-8C1E072486C7}" presName="level" presStyleLbl="node1" presStyleIdx="2" presStyleCnt="3">
        <dgm:presLayoutVars>
          <dgm:chMax val="1"/>
          <dgm:bulletEnabled val="1"/>
        </dgm:presLayoutVars>
      </dgm:prSet>
      <dgm:spPr/>
    </dgm:pt>
    <dgm:pt modelId="{333C3D9E-261B-494C-806F-DFDA53E700EE}" type="pres">
      <dgm:prSet presAssocID="{E9466A73-2774-4E57-BCA3-8C1E072486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928205-B0B8-429D-B2A3-80E8FAD36691}" srcId="{DC3BD74A-994E-4496-B1D6-46FBA4CDBF77}" destId="{FD65E058-C70B-4378-8290-E2CABDD5D852}" srcOrd="1" destOrd="0" parTransId="{EF8C7596-649D-41D4-8C37-F631AF0F26EA}" sibTransId="{64CA3DD2-690C-48E5-948E-FE2971905287}"/>
    <dgm:cxn modelId="{BB87A238-1B8D-4354-A7FC-7496C3AEFE91}" type="presOf" srcId="{1A51C960-EA9A-4F66-9268-A012D9D5AA35}" destId="{820D2BB3-274C-4BA7-A188-2D4C1F2163CB}" srcOrd="0" destOrd="0" presId="urn:microsoft.com/office/officeart/2005/8/layout/pyramid1"/>
    <dgm:cxn modelId="{C9455E3E-53EA-4CF2-BB39-4CC13A22077A}" type="presOf" srcId="{1A51C960-EA9A-4F66-9268-A012D9D5AA35}" destId="{A1FE4FCD-DECC-4FF9-A144-A8E9031FFF9A}" srcOrd="1" destOrd="0" presId="urn:microsoft.com/office/officeart/2005/8/layout/pyramid1"/>
    <dgm:cxn modelId="{C2F1A144-BF59-4D30-A568-9534F07EF3D6}" type="presOf" srcId="{FD65E058-C70B-4378-8290-E2CABDD5D852}" destId="{34A11062-86F0-44E5-8963-0746BD2CD606}" srcOrd="1" destOrd="0" presId="urn:microsoft.com/office/officeart/2005/8/layout/pyramid1"/>
    <dgm:cxn modelId="{F92BAC49-4D58-4B2E-98E4-EF52D4CC6FFB}" srcId="{DC3BD74A-994E-4496-B1D6-46FBA4CDBF77}" destId="{E9466A73-2774-4E57-BCA3-8C1E072486C7}" srcOrd="2" destOrd="0" parTransId="{8138B9D5-42D4-43D0-83E5-5365659DBC8B}" sibTransId="{B38DFAF2-2E8A-4DAD-97F4-4597FEA8891C}"/>
    <dgm:cxn modelId="{D7B9418D-DA79-4F46-894F-7476745860F6}" type="presOf" srcId="{E9466A73-2774-4E57-BCA3-8C1E072486C7}" destId="{333C3D9E-261B-494C-806F-DFDA53E700EE}" srcOrd="1" destOrd="0" presId="urn:microsoft.com/office/officeart/2005/8/layout/pyramid1"/>
    <dgm:cxn modelId="{946D13A9-F6E6-4013-8833-56BF14168101}" srcId="{DC3BD74A-994E-4496-B1D6-46FBA4CDBF77}" destId="{1A51C960-EA9A-4F66-9268-A012D9D5AA35}" srcOrd="0" destOrd="0" parTransId="{5E6E9361-7054-459C-9B6F-37EC12B0219A}" sibTransId="{95D1E218-BD71-427F-B753-1F62945DC97F}"/>
    <dgm:cxn modelId="{3B38C4BF-B432-471A-ADC6-32E211B9CEB4}" type="presOf" srcId="{E9466A73-2774-4E57-BCA3-8C1E072486C7}" destId="{D542AC29-D9F2-4681-A15F-4ACF4164CCFD}" srcOrd="0" destOrd="0" presId="urn:microsoft.com/office/officeart/2005/8/layout/pyramid1"/>
    <dgm:cxn modelId="{2E5C7FE8-C3D2-4403-A6EB-EC7361A87C67}" type="presOf" srcId="{FD65E058-C70B-4378-8290-E2CABDD5D852}" destId="{03004107-0820-4BD5-951B-CC9A3586FF8C}" srcOrd="0" destOrd="0" presId="urn:microsoft.com/office/officeart/2005/8/layout/pyramid1"/>
    <dgm:cxn modelId="{640D84FD-772F-4305-845C-E671B8F16812}" type="presOf" srcId="{DC3BD74A-994E-4496-B1D6-46FBA4CDBF77}" destId="{6E51324B-A308-461F-94DF-EA9C50394D1A}" srcOrd="0" destOrd="0" presId="urn:microsoft.com/office/officeart/2005/8/layout/pyramid1"/>
    <dgm:cxn modelId="{815F2A71-FE47-49D6-AF57-D3137B76DFE5}" type="presParOf" srcId="{6E51324B-A308-461F-94DF-EA9C50394D1A}" destId="{A4522276-7FE5-43A8-BBB2-5C17D9D6954E}" srcOrd="0" destOrd="0" presId="urn:microsoft.com/office/officeart/2005/8/layout/pyramid1"/>
    <dgm:cxn modelId="{F8E342FA-266F-4140-85B6-67B1682DE9C1}" type="presParOf" srcId="{A4522276-7FE5-43A8-BBB2-5C17D9D6954E}" destId="{820D2BB3-274C-4BA7-A188-2D4C1F2163CB}" srcOrd="0" destOrd="0" presId="urn:microsoft.com/office/officeart/2005/8/layout/pyramid1"/>
    <dgm:cxn modelId="{AE454E27-CEC0-4ECA-B545-C857A07AF786}" type="presParOf" srcId="{A4522276-7FE5-43A8-BBB2-5C17D9D6954E}" destId="{A1FE4FCD-DECC-4FF9-A144-A8E9031FFF9A}" srcOrd="1" destOrd="0" presId="urn:microsoft.com/office/officeart/2005/8/layout/pyramid1"/>
    <dgm:cxn modelId="{CBA4648F-98D5-40D9-9E96-B88B176BA7EF}" type="presParOf" srcId="{6E51324B-A308-461F-94DF-EA9C50394D1A}" destId="{BE2C2B69-F31E-4388-A00D-0FA80EE2A218}" srcOrd="1" destOrd="0" presId="urn:microsoft.com/office/officeart/2005/8/layout/pyramid1"/>
    <dgm:cxn modelId="{062FB694-A7CC-47B9-A22F-8E3DF4466EF0}" type="presParOf" srcId="{BE2C2B69-F31E-4388-A00D-0FA80EE2A218}" destId="{03004107-0820-4BD5-951B-CC9A3586FF8C}" srcOrd="0" destOrd="0" presId="urn:microsoft.com/office/officeart/2005/8/layout/pyramid1"/>
    <dgm:cxn modelId="{F29B45B8-1766-499E-B599-9FC3BB044184}" type="presParOf" srcId="{BE2C2B69-F31E-4388-A00D-0FA80EE2A218}" destId="{34A11062-86F0-44E5-8963-0746BD2CD606}" srcOrd="1" destOrd="0" presId="urn:microsoft.com/office/officeart/2005/8/layout/pyramid1"/>
    <dgm:cxn modelId="{25524735-E0B5-4B49-AE8E-18E1EF331526}" type="presParOf" srcId="{6E51324B-A308-461F-94DF-EA9C50394D1A}" destId="{80F8D9AF-A9F0-4393-B118-CDDEC2111709}" srcOrd="2" destOrd="0" presId="urn:microsoft.com/office/officeart/2005/8/layout/pyramid1"/>
    <dgm:cxn modelId="{C19E0C90-66FB-4D48-9FBE-DC429B104CA3}" type="presParOf" srcId="{80F8D9AF-A9F0-4393-B118-CDDEC2111709}" destId="{D542AC29-D9F2-4681-A15F-4ACF4164CCFD}" srcOrd="0" destOrd="0" presId="urn:microsoft.com/office/officeart/2005/8/layout/pyramid1"/>
    <dgm:cxn modelId="{3EC036F2-3DC0-4190-84A4-2D5808034D14}" type="presParOf" srcId="{80F8D9AF-A9F0-4393-B118-CDDEC2111709}" destId="{333C3D9E-261B-494C-806F-DFDA53E700E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4E53B-FB7E-416D-84E8-51D942A7EA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444AC-ADFB-4349-9FE2-2345A53BD721}">
      <dgm:prSet phldrT="[Text]"/>
      <dgm:spPr/>
      <dgm:t>
        <a:bodyPr/>
        <a:lstStyle/>
        <a:p>
          <a:r>
            <a:rPr lang="en-US" dirty="0"/>
            <a:t>Diverse, knowledgeable and experience team necessary to better defend CERN interest</a:t>
          </a:r>
        </a:p>
      </dgm:t>
    </dgm:pt>
    <dgm:pt modelId="{31774720-809A-4FAB-A9F9-A2D27626E346}" type="parTrans" cxnId="{D3E5EC9B-E63D-4544-BCF7-46069BC3F5AC}">
      <dgm:prSet/>
      <dgm:spPr/>
      <dgm:t>
        <a:bodyPr/>
        <a:lstStyle/>
        <a:p>
          <a:endParaRPr lang="en-US"/>
        </a:p>
      </dgm:t>
    </dgm:pt>
    <dgm:pt modelId="{C9D3B871-3D8D-4C61-9856-3213B3C8912D}" type="sibTrans" cxnId="{D3E5EC9B-E63D-4544-BCF7-46069BC3F5AC}">
      <dgm:prSet/>
      <dgm:spPr/>
      <dgm:t>
        <a:bodyPr/>
        <a:lstStyle/>
        <a:p>
          <a:endParaRPr lang="en-US"/>
        </a:p>
      </dgm:t>
    </dgm:pt>
    <dgm:pt modelId="{1CEB55A0-2EB5-4BEC-A1A7-8523C05BEAFD}">
      <dgm:prSet phldrT="[Text]"/>
      <dgm:spPr/>
      <dgm:t>
        <a:bodyPr/>
        <a:lstStyle/>
        <a:p>
          <a:r>
            <a:rPr lang="en-US" dirty="0"/>
            <a:t>Team optimizes the overall cost for CERN by negotiating contracts that ensure CERN’s resources are used optimally…</a:t>
          </a:r>
        </a:p>
      </dgm:t>
    </dgm:pt>
    <dgm:pt modelId="{3EE0A4EB-0069-4376-B00F-1F6BEF9A97E9}" type="parTrans" cxnId="{262B2B10-8397-40E5-BF2B-DF1EACFDF3AC}">
      <dgm:prSet/>
      <dgm:spPr/>
      <dgm:t>
        <a:bodyPr/>
        <a:lstStyle/>
        <a:p>
          <a:endParaRPr lang="en-US"/>
        </a:p>
      </dgm:t>
    </dgm:pt>
    <dgm:pt modelId="{99087256-73BA-4390-9ECE-C8641EEDE72C}" type="sibTrans" cxnId="{262B2B10-8397-40E5-BF2B-DF1EACFDF3AC}">
      <dgm:prSet/>
      <dgm:spPr/>
      <dgm:t>
        <a:bodyPr/>
        <a:lstStyle/>
        <a:p>
          <a:endParaRPr lang="en-US"/>
        </a:p>
      </dgm:t>
    </dgm:pt>
    <dgm:pt modelId="{514CCCDD-0EC5-4C4B-933C-5D4BF2AB5D16}">
      <dgm:prSet phldrT="[Text]"/>
      <dgm:spPr/>
      <dgm:t>
        <a:bodyPr/>
        <a:lstStyle/>
        <a:p>
          <a:r>
            <a:rPr lang="en-US" dirty="0"/>
            <a:t>Organization by sections specialized in categories or disciplines, enable the team to become experts in these markets</a:t>
          </a:r>
        </a:p>
      </dgm:t>
    </dgm:pt>
    <dgm:pt modelId="{7AE4A17A-F6F3-4C68-A5BE-96F2B2A50762}" type="parTrans" cxnId="{3794F374-C8B1-4D8E-AD90-483AE8C26CBA}">
      <dgm:prSet/>
      <dgm:spPr/>
      <dgm:t>
        <a:bodyPr/>
        <a:lstStyle/>
        <a:p>
          <a:endParaRPr lang="en-US"/>
        </a:p>
      </dgm:t>
    </dgm:pt>
    <dgm:pt modelId="{09AF48BF-0559-4A9E-A9F5-159867D9FDE9}" type="sibTrans" cxnId="{3794F374-C8B1-4D8E-AD90-483AE8C26CBA}">
      <dgm:prSet/>
      <dgm:spPr/>
      <dgm:t>
        <a:bodyPr/>
        <a:lstStyle/>
        <a:p>
          <a:endParaRPr lang="en-US"/>
        </a:p>
      </dgm:t>
    </dgm:pt>
    <dgm:pt modelId="{52537B3F-5FD3-40D7-B251-584DBA4759F3}">
      <dgm:prSet/>
      <dgm:spPr/>
      <dgm:t>
        <a:bodyPr/>
        <a:lstStyle/>
        <a:p>
          <a:r>
            <a:rPr lang="en-US"/>
            <a:t>Team ensures that all procurement activities comply with CERN’s rules, regulations, ethical standards and protect CERN from contractual and reputational risks</a:t>
          </a:r>
        </a:p>
      </dgm:t>
    </dgm:pt>
    <dgm:pt modelId="{CA04AC7E-652A-4739-BC6E-36D121594A8D}" type="parTrans" cxnId="{970D1575-8770-4755-BFB1-B9DB5297417B}">
      <dgm:prSet/>
      <dgm:spPr/>
      <dgm:t>
        <a:bodyPr/>
        <a:lstStyle/>
        <a:p>
          <a:endParaRPr lang="en-US"/>
        </a:p>
      </dgm:t>
    </dgm:pt>
    <dgm:pt modelId="{92B650BC-0EC5-4F14-9BC3-869540C31061}" type="sibTrans" cxnId="{970D1575-8770-4755-BFB1-B9DB5297417B}">
      <dgm:prSet/>
      <dgm:spPr/>
      <dgm:t>
        <a:bodyPr/>
        <a:lstStyle/>
        <a:p>
          <a:endParaRPr lang="en-US"/>
        </a:p>
      </dgm:t>
    </dgm:pt>
    <dgm:pt modelId="{B7C4C609-9C08-4E2C-96B9-15D80578CC7C}" type="pres">
      <dgm:prSet presAssocID="{9884E53B-FB7E-416D-84E8-51D942A7EAD1}" presName="Name0" presStyleCnt="0">
        <dgm:presLayoutVars>
          <dgm:chMax val="7"/>
          <dgm:chPref val="7"/>
          <dgm:dir/>
        </dgm:presLayoutVars>
      </dgm:prSet>
      <dgm:spPr/>
    </dgm:pt>
    <dgm:pt modelId="{4EE144AF-6E4B-4304-8D57-5AA14D70BB44}" type="pres">
      <dgm:prSet presAssocID="{9884E53B-FB7E-416D-84E8-51D942A7EAD1}" presName="Name1" presStyleCnt="0"/>
      <dgm:spPr/>
    </dgm:pt>
    <dgm:pt modelId="{129136AD-211B-46BA-9F5A-3E66EE6107BE}" type="pres">
      <dgm:prSet presAssocID="{9884E53B-FB7E-416D-84E8-51D942A7EAD1}" presName="cycle" presStyleCnt="0"/>
      <dgm:spPr/>
    </dgm:pt>
    <dgm:pt modelId="{4AECE16A-2DC5-46D1-9520-2907C2EB6804}" type="pres">
      <dgm:prSet presAssocID="{9884E53B-FB7E-416D-84E8-51D942A7EAD1}" presName="srcNode" presStyleLbl="node1" presStyleIdx="0" presStyleCnt="4"/>
      <dgm:spPr/>
    </dgm:pt>
    <dgm:pt modelId="{95881D33-E408-41C9-A7FE-8506C5C96A5B}" type="pres">
      <dgm:prSet presAssocID="{9884E53B-FB7E-416D-84E8-51D942A7EAD1}" presName="conn" presStyleLbl="parChTrans1D2" presStyleIdx="0" presStyleCnt="1"/>
      <dgm:spPr/>
    </dgm:pt>
    <dgm:pt modelId="{504895C4-D5DE-4BAB-BE29-F401936B71DC}" type="pres">
      <dgm:prSet presAssocID="{9884E53B-FB7E-416D-84E8-51D942A7EAD1}" presName="extraNode" presStyleLbl="node1" presStyleIdx="0" presStyleCnt="4"/>
      <dgm:spPr/>
    </dgm:pt>
    <dgm:pt modelId="{B5504FE9-47AE-4561-9A25-7D31EC8D3EA9}" type="pres">
      <dgm:prSet presAssocID="{9884E53B-FB7E-416D-84E8-51D942A7EAD1}" presName="dstNode" presStyleLbl="node1" presStyleIdx="0" presStyleCnt="4"/>
      <dgm:spPr/>
    </dgm:pt>
    <dgm:pt modelId="{2662AC3B-3DA6-421D-B8BA-8BFD679CDE6E}" type="pres">
      <dgm:prSet presAssocID="{14E444AC-ADFB-4349-9FE2-2345A53BD721}" presName="text_1" presStyleLbl="node1" presStyleIdx="0" presStyleCnt="4">
        <dgm:presLayoutVars>
          <dgm:bulletEnabled val="1"/>
        </dgm:presLayoutVars>
      </dgm:prSet>
      <dgm:spPr/>
    </dgm:pt>
    <dgm:pt modelId="{21003D41-ED03-49BF-8F53-236586B43BF5}" type="pres">
      <dgm:prSet presAssocID="{14E444AC-ADFB-4349-9FE2-2345A53BD721}" presName="accent_1" presStyleCnt="0"/>
      <dgm:spPr/>
    </dgm:pt>
    <dgm:pt modelId="{FB9FA63D-C30F-4C48-A189-E88B170E5EE8}" type="pres">
      <dgm:prSet presAssocID="{14E444AC-ADFB-4349-9FE2-2345A53BD721}" presName="accentRepeatNode" presStyleLbl="solidFgAcc1" presStyleIdx="0" presStyleCnt="4"/>
      <dgm:spPr/>
    </dgm:pt>
    <dgm:pt modelId="{B113407A-6F24-49C5-BF7D-9B5853D98335}" type="pres">
      <dgm:prSet presAssocID="{52537B3F-5FD3-40D7-B251-584DBA4759F3}" presName="text_2" presStyleLbl="node1" presStyleIdx="1" presStyleCnt="4">
        <dgm:presLayoutVars>
          <dgm:bulletEnabled val="1"/>
        </dgm:presLayoutVars>
      </dgm:prSet>
      <dgm:spPr/>
    </dgm:pt>
    <dgm:pt modelId="{6C1A2650-42FA-4EF6-A299-CFA79BD4DCFD}" type="pres">
      <dgm:prSet presAssocID="{52537B3F-5FD3-40D7-B251-584DBA4759F3}" presName="accent_2" presStyleCnt="0"/>
      <dgm:spPr/>
    </dgm:pt>
    <dgm:pt modelId="{DC8E725E-64F7-4AF6-A8E6-6A5F9F150A9C}" type="pres">
      <dgm:prSet presAssocID="{52537B3F-5FD3-40D7-B251-584DBA4759F3}" presName="accentRepeatNode" presStyleLbl="solidFgAcc1" presStyleIdx="1" presStyleCnt="4"/>
      <dgm:spPr/>
    </dgm:pt>
    <dgm:pt modelId="{9E5BADA0-4938-42F8-A917-D428D02782DB}" type="pres">
      <dgm:prSet presAssocID="{1CEB55A0-2EB5-4BEC-A1A7-8523C05BEAFD}" presName="text_3" presStyleLbl="node1" presStyleIdx="2" presStyleCnt="4">
        <dgm:presLayoutVars>
          <dgm:bulletEnabled val="1"/>
        </dgm:presLayoutVars>
      </dgm:prSet>
      <dgm:spPr/>
    </dgm:pt>
    <dgm:pt modelId="{72AC788F-C3F4-455B-8C52-D837C992F63F}" type="pres">
      <dgm:prSet presAssocID="{1CEB55A0-2EB5-4BEC-A1A7-8523C05BEAFD}" presName="accent_3" presStyleCnt="0"/>
      <dgm:spPr/>
    </dgm:pt>
    <dgm:pt modelId="{E4890B2C-73DE-4AEF-8463-9D1000770C8A}" type="pres">
      <dgm:prSet presAssocID="{1CEB55A0-2EB5-4BEC-A1A7-8523C05BEAFD}" presName="accentRepeatNode" presStyleLbl="solidFgAcc1" presStyleIdx="2" presStyleCnt="4"/>
      <dgm:spPr/>
    </dgm:pt>
    <dgm:pt modelId="{96C53B7A-CB6C-48CB-A531-CB730C207FA1}" type="pres">
      <dgm:prSet presAssocID="{514CCCDD-0EC5-4C4B-933C-5D4BF2AB5D16}" presName="text_4" presStyleLbl="node1" presStyleIdx="3" presStyleCnt="4">
        <dgm:presLayoutVars>
          <dgm:bulletEnabled val="1"/>
        </dgm:presLayoutVars>
      </dgm:prSet>
      <dgm:spPr/>
    </dgm:pt>
    <dgm:pt modelId="{1D193C5D-45B9-46D8-9999-A5582E99B4A0}" type="pres">
      <dgm:prSet presAssocID="{514CCCDD-0EC5-4C4B-933C-5D4BF2AB5D16}" presName="accent_4" presStyleCnt="0"/>
      <dgm:spPr/>
    </dgm:pt>
    <dgm:pt modelId="{D4171B33-CEBA-469E-BD80-1B792CEE4C34}" type="pres">
      <dgm:prSet presAssocID="{514CCCDD-0EC5-4C4B-933C-5D4BF2AB5D16}" presName="accentRepeatNode" presStyleLbl="solidFgAcc1" presStyleIdx="3" presStyleCnt="4"/>
      <dgm:spPr/>
    </dgm:pt>
  </dgm:ptLst>
  <dgm:cxnLst>
    <dgm:cxn modelId="{3557B606-175F-44FB-9E0D-A04B2B128029}" type="presOf" srcId="{52537B3F-5FD3-40D7-B251-584DBA4759F3}" destId="{B113407A-6F24-49C5-BF7D-9B5853D98335}" srcOrd="0" destOrd="0" presId="urn:microsoft.com/office/officeart/2008/layout/VerticalCurvedList"/>
    <dgm:cxn modelId="{262B2B10-8397-40E5-BF2B-DF1EACFDF3AC}" srcId="{9884E53B-FB7E-416D-84E8-51D942A7EAD1}" destId="{1CEB55A0-2EB5-4BEC-A1A7-8523C05BEAFD}" srcOrd="2" destOrd="0" parTransId="{3EE0A4EB-0069-4376-B00F-1F6BEF9A97E9}" sibTransId="{99087256-73BA-4390-9ECE-C8641EEDE72C}"/>
    <dgm:cxn modelId="{351BDF41-E86D-45D9-BFB7-D568629AB3D7}" type="presOf" srcId="{9884E53B-FB7E-416D-84E8-51D942A7EAD1}" destId="{B7C4C609-9C08-4E2C-96B9-15D80578CC7C}" srcOrd="0" destOrd="0" presId="urn:microsoft.com/office/officeart/2008/layout/VerticalCurvedList"/>
    <dgm:cxn modelId="{610EED73-EC42-4A86-8C74-4699043B4B80}" type="presOf" srcId="{514CCCDD-0EC5-4C4B-933C-5D4BF2AB5D16}" destId="{96C53B7A-CB6C-48CB-A531-CB730C207FA1}" srcOrd="0" destOrd="0" presId="urn:microsoft.com/office/officeart/2008/layout/VerticalCurvedList"/>
    <dgm:cxn modelId="{3794F374-C8B1-4D8E-AD90-483AE8C26CBA}" srcId="{9884E53B-FB7E-416D-84E8-51D942A7EAD1}" destId="{514CCCDD-0EC5-4C4B-933C-5D4BF2AB5D16}" srcOrd="3" destOrd="0" parTransId="{7AE4A17A-F6F3-4C68-A5BE-96F2B2A50762}" sibTransId="{09AF48BF-0559-4A9E-A9F5-159867D9FDE9}"/>
    <dgm:cxn modelId="{970D1575-8770-4755-BFB1-B9DB5297417B}" srcId="{9884E53B-FB7E-416D-84E8-51D942A7EAD1}" destId="{52537B3F-5FD3-40D7-B251-584DBA4759F3}" srcOrd="1" destOrd="0" parTransId="{CA04AC7E-652A-4739-BC6E-36D121594A8D}" sibTransId="{92B650BC-0EC5-4F14-9BC3-869540C31061}"/>
    <dgm:cxn modelId="{AEC4D086-4D84-45B1-BAB0-9DEB96FB1655}" type="presOf" srcId="{1CEB55A0-2EB5-4BEC-A1A7-8523C05BEAFD}" destId="{9E5BADA0-4938-42F8-A917-D428D02782DB}" srcOrd="0" destOrd="0" presId="urn:microsoft.com/office/officeart/2008/layout/VerticalCurvedList"/>
    <dgm:cxn modelId="{D3E5EC9B-E63D-4544-BCF7-46069BC3F5AC}" srcId="{9884E53B-FB7E-416D-84E8-51D942A7EAD1}" destId="{14E444AC-ADFB-4349-9FE2-2345A53BD721}" srcOrd="0" destOrd="0" parTransId="{31774720-809A-4FAB-A9F9-A2D27626E346}" sibTransId="{C9D3B871-3D8D-4C61-9856-3213B3C8912D}"/>
    <dgm:cxn modelId="{3C6D1FBB-8460-4771-BEFB-7D9C1E150B1E}" type="presOf" srcId="{14E444AC-ADFB-4349-9FE2-2345A53BD721}" destId="{2662AC3B-3DA6-421D-B8BA-8BFD679CDE6E}" srcOrd="0" destOrd="0" presId="urn:microsoft.com/office/officeart/2008/layout/VerticalCurvedList"/>
    <dgm:cxn modelId="{2004EAEE-F2D9-45DD-B14E-D516E14CD2A3}" type="presOf" srcId="{C9D3B871-3D8D-4C61-9856-3213B3C8912D}" destId="{95881D33-E408-41C9-A7FE-8506C5C96A5B}" srcOrd="0" destOrd="0" presId="urn:microsoft.com/office/officeart/2008/layout/VerticalCurvedList"/>
    <dgm:cxn modelId="{31B746F6-AC86-4562-A5ED-985744347348}" type="presParOf" srcId="{B7C4C609-9C08-4E2C-96B9-15D80578CC7C}" destId="{4EE144AF-6E4B-4304-8D57-5AA14D70BB44}" srcOrd="0" destOrd="0" presId="urn:microsoft.com/office/officeart/2008/layout/VerticalCurvedList"/>
    <dgm:cxn modelId="{EE4156AA-028F-4D62-9AC7-4C096BD8C234}" type="presParOf" srcId="{4EE144AF-6E4B-4304-8D57-5AA14D70BB44}" destId="{129136AD-211B-46BA-9F5A-3E66EE6107BE}" srcOrd="0" destOrd="0" presId="urn:microsoft.com/office/officeart/2008/layout/VerticalCurvedList"/>
    <dgm:cxn modelId="{89DC8906-8CED-4397-80EF-D32D15B992CC}" type="presParOf" srcId="{129136AD-211B-46BA-9F5A-3E66EE6107BE}" destId="{4AECE16A-2DC5-46D1-9520-2907C2EB6804}" srcOrd="0" destOrd="0" presId="urn:microsoft.com/office/officeart/2008/layout/VerticalCurvedList"/>
    <dgm:cxn modelId="{DA09A894-118D-4A44-AB2D-BA5F41A4761A}" type="presParOf" srcId="{129136AD-211B-46BA-9F5A-3E66EE6107BE}" destId="{95881D33-E408-41C9-A7FE-8506C5C96A5B}" srcOrd="1" destOrd="0" presId="urn:microsoft.com/office/officeart/2008/layout/VerticalCurvedList"/>
    <dgm:cxn modelId="{0F8D9C36-343C-4E63-9714-732664893546}" type="presParOf" srcId="{129136AD-211B-46BA-9F5A-3E66EE6107BE}" destId="{504895C4-D5DE-4BAB-BE29-F401936B71DC}" srcOrd="2" destOrd="0" presId="urn:microsoft.com/office/officeart/2008/layout/VerticalCurvedList"/>
    <dgm:cxn modelId="{66B6677A-1518-44D5-A310-9B682A8C94C9}" type="presParOf" srcId="{129136AD-211B-46BA-9F5A-3E66EE6107BE}" destId="{B5504FE9-47AE-4561-9A25-7D31EC8D3EA9}" srcOrd="3" destOrd="0" presId="urn:microsoft.com/office/officeart/2008/layout/VerticalCurvedList"/>
    <dgm:cxn modelId="{9C8FF467-53C6-4A77-8E5C-576EB30D8317}" type="presParOf" srcId="{4EE144AF-6E4B-4304-8D57-5AA14D70BB44}" destId="{2662AC3B-3DA6-421D-B8BA-8BFD679CDE6E}" srcOrd="1" destOrd="0" presId="urn:microsoft.com/office/officeart/2008/layout/VerticalCurvedList"/>
    <dgm:cxn modelId="{EDE59414-BC3C-43DE-9467-55778F480B39}" type="presParOf" srcId="{4EE144AF-6E4B-4304-8D57-5AA14D70BB44}" destId="{21003D41-ED03-49BF-8F53-236586B43BF5}" srcOrd="2" destOrd="0" presId="urn:microsoft.com/office/officeart/2008/layout/VerticalCurvedList"/>
    <dgm:cxn modelId="{CD83C101-08E1-4773-B03A-ACFB1059600D}" type="presParOf" srcId="{21003D41-ED03-49BF-8F53-236586B43BF5}" destId="{FB9FA63D-C30F-4C48-A189-E88B170E5EE8}" srcOrd="0" destOrd="0" presId="urn:microsoft.com/office/officeart/2008/layout/VerticalCurvedList"/>
    <dgm:cxn modelId="{B4413AD3-A494-47EE-B2F8-0756F61C3599}" type="presParOf" srcId="{4EE144AF-6E4B-4304-8D57-5AA14D70BB44}" destId="{B113407A-6F24-49C5-BF7D-9B5853D98335}" srcOrd="3" destOrd="0" presId="urn:microsoft.com/office/officeart/2008/layout/VerticalCurvedList"/>
    <dgm:cxn modelId="{A1CEDC11-28F9-4B91-9A76-5DCD90D15BB4}" type="presParOf" srcId="{4EE144AF-6E4B-4304-8D57-5AA14D70BB44}" destId="{6C1A2650-42FA-4EF6-A299-CFA79BD4DCFD}" srcOrd="4" destOrd="0" presId="urn:microsoft.com/office/officeart/2008/layout/VerticalCurvedList"/>
    <dgm:cxn modelId="{10EF1257-4366-49A7-BF3D-9931DCF13A98}" type="presParOf" srcId="{6C1A2650-42FA-4EF6-A299-CFA79BD4DCFD}" destId="{DC8E725E-64F7-4AF6-A8E6-6A5F9F150A9C}" srcOrd="0" destOrd="0" presId="urn:microsoft.com/office/officeart/2008/layout/VerticalCurvedList"/>
    <dgm:cxn modelId="{5DC379BC-3A84-4550-AB70-60E5EB36DA42}" type="presParOf" srcId="{4EE144AF-6E4B-4304-8D57-5AA14D70BB44}" destId="{9E5BADA0-4938-42F8-A917-D428D02782DB}" srcOrd="5" destOrd="0" presId="urn:microsoft.com/office/officeart/2008/layout/VerticalCurvedList"/>
    <dgm:cxn modelId="{BB15D1C2-CE09-4D93-A022-066B85D55FF5}" type="presParOf" srcId="{4EE144AF-6E4B-4304-8D57-5AA14D70BB44}" destId="{72AC788F-C3F4-455B-8C52-D837C992F63F}" srcOrd="6" destOrd="0" presId="urn:microsoft.com/office/officeart/2008/layout/VerticalCurvedList"/>
    <dgm:cxn modelId="{A74B5914-9B21-41DF-9B69-5E61D38F3059}" type="presParOf" srcId="{72AC788F-C3F4-455B-8C52-D837C992F63F}" destId="{E4890B2C-73DE-4AEF-8463-9D1000770C8A}" srcOrd="0" destOrd="0" presId="urn:microsoft.com/office/officeart/2008/layout/VerticalCurvedList"/>
    <dgm:cxn modelId="{4F371151-BC44-4D21-8E5C-95163A1BFD25}" type="presParOf" srcId="{4EE144AF-6E4B-4304-8D57-5AA14D70BB44}" destId="{96C53B7A-CB6C-48CB-A531-CB730C207FA1}" srcOrd="7" destOrd="0" presId="urn:microsoft.com/office/officeart/2008/layout/VerticalCurvedList"/>
    <dgm:cxn modelId="{496DF7DF-9C86-43D0-BFCC-E5C14867B795}" type="presParOf" srcId="{4EE144AF-6E4B-4304-8D57-5AA14D70BB44}" destId="{1D193C5D-45B9-46D8-9999-A5582E99B4A0}" srcOrd="8" destOrd="0" presId="urn:microsoft.com/office/officeart/2008/layout/VerticalCurvedList"/>
    <dgm:cxn modelId="{8EB9B323-5DF0-41AF-82E1-656968232886}" type="presParOf" srcId="{1D193C5D-45B9-46D8-9999-A5582E99B4A0}" destId="{D4171B33-CEBA-469E-BD80-1B792CEE4C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9A6E5-755F-4B5D-97E8-B20CB8417B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935DB5-13FC-422D-901F-1F8866643D05}">
      <dgm:prSet phldrT="[Text]" custT="1"/>
      <dgm:spPr/>
      <dgm:t>
        <a:bodyPr/>
        <a:lstStyle/>
        <a:p>
          <a:r>
            <a:rPr lang="en-US" sz="2000" dirty="0"/>
            <a:t>To increase efficiency and ensure best use of our resources.</a:t>
          </a:r>
          <a:endParaRPr lang="en-GB" sz="2000" dirty="0"/>
        </a:p>
      </dgm:t>
    </dgm:pt>
    <dgm:pt modelId="{4A866B7A-20DC-4CF8-B91F-7A5461BCD3CE}" type="parTrans" cxnId="{69AEB387-7282-4818-9005-EC35EA127086}">
      <dgm:prSet/>
      <dgm:spPr/>
      <dgm:t>
        <a:bodyPr/>
        <a:lstStyle/>
        <a:p>
          <a:endParaRPr lang="en-GB"/>
        </a:p>
      </dgm:t>
    </dgm:pt>
    <dgm:pt modelId="{456AD5C9-818C-4F59-AA23-316E279D9C63}" type="sibTrans" cxnId="{69AEB387-7282-4818-9005-EC35EA127086}">
      <dgm:prSet/>
      <dgm:spPr/>
      <dgm:t>
        <a:bodyPr/>
        <a:lstStyle/>
        <a:p>
          <a:endParaRPr lang="en-GB"/>
        </a:p>
      </dgm:t>
    </dgm:pt>
    <dgm:pt modelId="{2F18A2C9-8DF6-4EF1-BA9D-2FB370A4B205}">
      <dgm:prSet phldrT="[Text]" custT="1"/>
      <dgm:spPr/>
      <dgm:t>
        <a:bodyPr/>
        <a:lstStyle/>
        <a:p>
          <a:r>
            <a:rPr lang="en-US" sz="2000" dirty="0"/>
            <a:t>Adaptability to the future</a:t>
          </a:r>
          <a:endParaRPr lang="en-GB" sz="2000" dirty="0"/>
        </a:p>
      </dgm:t>
    </dgm:pt>
    <dgm:pt modelId="{5E94277E-AF94-412B-9276-C65EF1211109}" type="parTrans" cxnId="{94630052-9B44-45DB-9BDF-C91D66726A05}">
      <dgm:prSet/>
      <dgm:spPr/>
      <dgm:t>
        <a:bodyPr/>
        <a:lstStyle/>
        <a:p>
          <a:endParaRPr lang="en-GB"/>
        </a:p>
      </dgm:t>
    </dgm:pt>
    <dgm:pt modelId="{E31201A2-0F7C-4473-861F-0F530292596D}" type="sibTrans" cxnId="{94630052-9B44-45DB-9BDF-C91D66726A05}">
      <dgm:prSet/>
      <dgm:spPr/>
      <dgm:t>
        <a:bodyPr/>
        <a:lstStyle/>
        <a:p>
          <a:endParaRPr lang="en-GB"/>
        </a:p>
      </dgm:t>
    </dgm:pt>
    <dgm:pt modelId="{4CA4C92D-CACB-481D-8EA3-61498B8BC9AD}">
      <dgm:prSet custT="1"/>
      <dgm:spPr/>
      <dgm:t>
        <a:bodyPr/>
        <a:lstStyle/>
        <a:p>
          <a:r>
            <a:rPr lang="en-US" sz="2000" dirty="0"/>
            <a:t>Continuously improve our service where opportunities to be more efficient or impacting are identified.</a:t>
          </a:r>
          <a:endParaRPr lang="en-GB" sz="2000" dirty="0"/>
        </a:p>
      </dgm:t>
    </dgm:pt>
    <dgm:pt modelId="{E6837A46-3FE1-494F-9FC2-EC65305E2E30}" type="parTrans" cxnId="{164AB281-36E2-4C3D-AAA2-95C79A56BEA4}">
      <dgm:prSet/>
      <dgm:spPr/>
      <dgm:t>
        <a:bodyPr/>
        <a:lstStyle/>
        <a:p>
          <a:endParaRPr lang="en-GB"/>
        </a:p>
      </dgm:t>
    </dgm:pt>
    <dgm:pt modelId="{A81ADC1C-96BB-47EB-B285-9D6AD94A9E8D}" type="sibTrans" cxnId="{164AB281-36E2-4C3D-AAA2-95C79A56BEA4}">
      <dgm:prSet/>
      <dgm:spPr/>
      <dgm:t>
        <a:bodyPr/>
        <a:lstStyle/>
        <a:p>
          <a:endParaRPr lang="en-GB"/>
        </a:p>
      </dgm:t>
    </dgm:pt>
    <dgm:pt modelId="{2410A605-FA5E-4256-9384-724F684FC936}" type="pres">
      <dgm:prSet presAssocID="{5DF9A6E5-755F-4B5D-97E8-B20CB8417B5A}" presName="Name0" presStyleCnt="0">
        <dgm:presLayoutVars>
          <dgm:chMax val="7"/>
          <dgm:chPref val="7"/>
          <dgm:dir/>
        </dgm:presLayoutVars>
      </dgm:prSet>
      <dgm:spPr/>
    </dgm:pt>
    <dgm:pt modelId="{62F36923-9C00-4471-949D-3B89B92FB825}" type="pres">
      <dgm:prSet presAssocID="{5DF9A6E5-755F-4B5D-97E8-B20CB8417B5A}" presName="Name1" presStyleCnt="0"/>
      <dgm:spPr/>
    </dgm:pt>
    <dgm:pt modelId="{102542FB-E2EB-4B3A-B4A8-3302D3CF5196}" type="pres">
      <dgm:prSet presAssocID="{5DF9A6E5-755F-4B5D-97E8-B20CB8417B5A}" presName="cycle" presStyleCnt="0"/>
      <dgm:spPr/>
    </dgm:pt>
    <dgm:pt modelId="{0B1532D8-644D-4781-8E09-00418A35DBD1}" type="pres">
      <dgm:prSet presAssocID="{5DF9A6E5-755F-4B5D-97E8-B20CB8417B5A}" presName="srcNode" presStyleLbl="node1" presStyleIdx="0" presStyleCnt="3"/>
      <dgm:spPr/>
    </dgm:pt>
    <dgm:pt modelId="{A9F36457-3453-43ED-BB22-A5F1B728DB30}" type="pres">
      <dgm:prSet presAssocID="{5DF9A6E5-755F-4B5D-97E8-B20CB8417B5A}" presName="conn" presStyleLbl="parChTrans1D2" presStyleIdx="0" presStyleCnt="1"/>
      <dgm:spPr/>
    </dgm:pt>
    <dgm:pt modelId="{643CE334-6E35-47DE-8DCA-59643FC20489}" type="pres">
      <dgm:prSet presAssocID="{5DF9A6E5-755F-4B5D-97E8-B20CB8417B5A}" presName="extraNode" presStyleLbl="node1" presStyleIdx="0" presStyleCnt="3"/>
      <dgm:spPr/>
    </dgm:pt>
    <dgm:pt modelId="{4753D990-6C1C-41AE-924F-F7E1BE9989B7}" type="pres">
      <dgm:prSet presAssocID="{5DF9A6E5-755F-4B5D-97E8-B20CB8417B5A}" presName="dstNode" presStyleLbl="node1" presStyleIdx="0" presStyleCnt="3"/>
      <dgm:spPr/>
    </dgm:pt>
    <dgm:pt modelId="{EE103000-8A9E-4E6C-81CE-BE2061871149}" type="pres">
      <dgm:prSet presAssocID="{06935DB5-13FC-422D-901F-1F8866643D05}" presName="text_1" presStyleLbl="node1" presStyleIdx="0" presStyleCnt="3">
        <dgm:presLayoutVars>
          <dgm:bulletEnabled val="1"/>
        </dgm:presLayoutVars>
      </dgm:prSet>
      <dgm:spPr/>
    </dgm:pt>
    <dgm:pt modelId="{2FB6FED0-8697-4060-8AD2-3D8AEA527970}" type="pres">
      <dgm:prSet presAssocID="{06935DB5-13FC-422D-901F-1F8866643D05}" presName="accent_1" presStyleCnt="0"/>
      <dgm:spPr/>
    </dgm:pt>
    <dgm:pt modelId="{9252DD59-D2F2-4B9C-9891-7A53FF3D7BD8}" type="pres">
      <dgm:prSet presAssocID="{06935DB5-13FC-422D-901F-1F8866643D05}" presName="accentRepeatNode" presStyleLbl="solidFgAcc1" presStyleIdx="0" presStyleCnt="3"/>
      <dgm:spPr>
        <a:ln>
          <a:solidFill>
            <a:schemeClr val="accent1"/>
          </a:solidFill>
        </a:ln>
      </dgm:spPr>
    </dgm:pt>
    <dgm:pt modelId="{6D8FEB81-9E37-488F-8ACE-E9EA5C396FE2}" type="pres">
      <dgm:prSet presAssocID="{4CA4C92D-CACB-481D-8EA3-61498B8BC9AD}" presName="text_2" presStyleLbl="node1" presStyleIdx="1" presStyleCnt="3">
        <dgm:presLayoutVars>
          <dgm:bulletEnabled val="1"/>
        </dgm:presLayoutVars>
      </dgm:prSet>
      <dgm:spPr/>
    </dgm:pt>
    <dgm:pt modelId="{B4D13B2A-162F-4AB7-BE73-180A8F157097}" type="pres">
      <dgm:prSet presAssocID="{4CA4C92D-CACB-481D-8EA3-61498B8BC9AD}" presName="accent_2" presStyleCnt="0"/>
      <dgm:spPr/>
    </dgm:pt>
    <dgm:pt modelId="{0B2D79DB-2814-40BE-BB38-5D2B6726DC63}" type="pres">
      <dgm:prSet presAssocID="{4CA4C92D-CACB-481D-8EA3-61498B8BC9AD}" presName="accentRepeatNode" presStyleLbl="solidFgAcc1" presStyleIdx="1" presStyleCnt="3"/>
      <dgm:spPr/>
    </dgm:pt>
    <dgm:pt modelId="{60757E40-4DE8-4705-9105-61906E89AE17}" type="pres">
      <dgm:prSet presAssocID="{2F18A2C9-8DF6-4EF1-BA9D-2FB370A4B205}" presName="text_3" presStyleLbl="node1" presStyleIdx="2" presStyleCnt="3">
        <dgm:presLayoutVars>
          <dgm:bulletEnabled val="1"/>
        </dgm:presLayoutVars>
      </dgm:prSet>
      <dgm:spPr/>
    </dgm:pt>
    <dgm:pt modelId="{A78D7F45-BF33-43BF-9BD6-CB4417E001AE}" type="pres">
      <dgm:prSet presAssocID="{2F18A2C9-8DF6-4EF1-BA9D-2FB370A4B205}" presName="accent_3" presStyleCnt="0"/>
      <dgm:spPr/>
    </dgm:pt>
    <dgm:pt modelId="{E76E5F20-A097-4C32-8556-6F8487FC121C}" type="pres">
      <dgm:prSet presAssocID="{2F18A2C9-8DF6-4EF1-BA9D-2FB370A4B205}" presName="accentRepeatNode" presStyleLbl="solidFgAcc1" presStyleIdx="2" presStyleCnt="3"/>
      <dgm:spPr/>
    </dgm:pt>
  </dgm:ptLst>
  <dgm:cxnLst>
    <dgm:cxn modelId="{DAAF2C3C-E108-4EB9-A493-B389BF69D265}" type="presOf" srcId="{456AD5C9-818C-4F59-AA23-316E279D9C63}" destId="{A9F36457-3453-43ED-BB22-A5F1B728DB30}" srcOrd="0" destOrd="0" presId="urn:microsoft.com/office/officeart/2008/layout/VerticalCurvedList"/>
    <dgm:cxn modelId="{164A985B-4A1B-44F9-BC7C-3BC22E8C42D0}" type="presOf" srcId="{2F18A2C9-8DF6-4EF1-BA9D-2FB370A4B205}" destId="{60757E40-4DE8-4705-9105-61906E89AE17}" srcOrd="0" destOrd="0" presId="urn:microsoft.com/office/officeart/2008/layout/VerticalCurvedList"/>
    <dgm:cxn modelId="{8F0F8F62-20AC-4BF6-B5FB-6CA245F5F8C8}" type="presOf" srcId="{06935DB5-13FC-422D-901F-1F8866643D05}" destId="{EE103000-8A9E-4E6C-81CE-BE2061871149}" srcOrd="0" destOrd="0" presId="urn:microsoft.com/office/officeart/2008/layout/VerticalCurvedList"/>
    <dgm:cxn modelId="{94630052-9B44-45DB-9BDF-C91D66726A05}" srcId="{5DF9A6E5-755F-4B5D-97E8-B20CB8417B5A}" destId="{2F18A2C9-8DF6-4EF1-BA9D-2FB370A4B205}" srcOrd="2" destOrd="0" parTransId="{5E94277E-AF94-412B-9276-C65EF1211109}" sibTransId="{E31201A2-0F7C-4473-861F-0F530292596D}"/>
    <dgm:cxn modelId="{9D907352-982D-4F5B-B4C7-22F0CB8581B2}" type="presOf" srcId="{4CA4C92D-CACB-481D-8EA3-61498B8BC9AD}" destId="{6D8FEB81-9E37-488F-8ACE-E9EA5C396FE2}" srcOrd="0" destOrd="0" presId="urn:microsoft.com/office/officeart/2008/layout/VerticalCurvedList"/>
    <dgm:cxn modelId="{164AB281-36E2-4C3D-AAA2-95C79A56BEA4}" srcId="{5DF9A6E5-755F-4B5D-97E8-B20CB8417B5A}" destId="{4CA4C92D-CACB-481D-8EA3-61498B8BC9AD}" srcOrd="1" destOrd="0" parTransId="{E6837A46-3FE1-494F-9FC2-EC65305E2E30}" sibTransId="{A81ADC1C-96BB-47EB-B285-9D6AD94A9E8D}"/>
    <dgm:cxn modelId="{69AEB387-7282-4818-9005-EC35EA127086}" srcId="{5DF9A6E5-755F-4B5D-97E8-B20CB8417B5A}" destId="{06935DB5-13FC-422D-901F-1F8866643D05}" srcOrd="0" destOrd="0" parTransId="{4A866B7A-20DC-4CF8-B91F-7A5461BCD3CE}" sibTransId="{456AD5C9-818C-4F59-AA23-316E279D9C63}"/>
    <dgm:cxn modelId="{95C99FDB-92C6-4535-8DE8-66628260804D}" type="presOf" srcId="{5DF9A6E5-755F-4B5D-97E8-B20CB8417B5A}" destId="{2410A605-FA5E-4256-9384-724F684FC936}" srcOrd="0" destOrd="0" presId="urn:microsoft.com/office/officeart/2008/layout/VerticalCurvedList"/>
    <dgm:cxn modelId="{08DFFD82-9D9D-43BC-A512-DD56FB922444}" type="presParOf" srcId="{2410A605-FA5E-4256-9384-724F684FC936}" destId="{62F36923-9C00-4471-949D-3B89B92FB825}" srcOrd="0" destOrd="0" presId="urn:microsoft.com/office/officeart/2008/layout/VerticalCurvedList"/>
    <dgm:cxn modelId="{D589FC36-9FB0-48B1-9903-2AFC7A461154}" type="presParOf" srcId="{62F36923-9C00-4471-949D-3B89B92FB825}" destId="{102542FB-E2EB-4B3A-B4A8-3302D3CF5196}" srcOrd="0" destOrd="0" presId="urn:microsoft.com/office/officeart/2008/layout/VerticalCurvedList"/>
    <dgm:cxn modelId="{08EF53D8-3851-44A6-B934-3528699714A1}" type="presParOf" srcId="{102542FB-E2EB-4B3A-B4A8-3302D3CF5196}" destId="{0B1532D8-644D-4781-8E09-00418A35DBD1}" srcOrd="0" destOrd="0" presId="urn:microsoft.com/office/officeart/2008/layout/VerticalCurvedList"/>
    <dgm:cxn modelId="{6EA4A86A-42E2-474D-9200-7DE4A6C2D2DD}" type="presParOf" srcId="{102542FB-E2EB-4B3A-B4A8-3302D3CF5196}" destId="{A9F36457-3453-43ED-BB22-A5F1B728DB30}" srcOrd="1" destOrd="0" presId="urn:microsoft.com/office/officeart/2008/layout/VerticalCurvedList"/>
    <dgm:cxn modelId="{A98CEE53-11B2-4F47-A1FB-2DDE4C160D07}" type="presParOf" srcId="{102542FB-E2EB-4B3A-B4A8-3302D3CF5196}" destId="{643CE334-6E35-47DE-8DCA-59643FC20489}" srcOrd="2" destOrd="0" presId="urn:microsoft.com/office/officeart/2008/layout/VerticalCurvedList"/>
    <dgm:cxn modelId="{6D0F989A-F89B-4DFD-87F8-F2F43583AB8F}" type="presParOf" srcId="{102542FB-E2EB-4B3A-B4A8-3302D3CF5196}" destId="{4753D990-6C1C-41AE-924F-F7E1BE9989B7}" srcOrd="3" destOrd="0" presId="urn:microsoft.com/office/officeart/2008/layout/VerticalCurvedList"/>
    <dgm:cxn modelId="{0DBE9D39-2C9A-441C-9E25-D59CDD76861A}" type="presParOf" srcId="{62F36923-9C00-4471-949D-3B89B92FB825}" destId="{EE103000-8A9E-4E6C-81CE-BE2061871149}" srcOrd="1" destOrd="0" presId="urn:microsoft.com/office/officeart/2008/layout/VerticalCurvedList"/>
    <dgm:cxn modelId="{254DC2EB-3DFB-45E5-8E5D-1A79B3BCBA44}" type="presParOf" srcId="{62F36923-9C00-4471-949D-3B89B92FB825}" destId="{2FB6FED0-8697-4060-8AD2-3D8AEA527970}" srcOrd="2" destOrd="0" presId="urn:microsoft.com/office/officeart/2008/layout/VerticalCurvedList"/>
    <dgm:cxn modelId="{D5B72C0C-C487-43E4-8F63-EC6144C1A630}" type="presParOf" srcId="{2FB6FED0-8697-4060-8AD2-3D8AEA527970}" destId="{9252DD59-D2F2-4B9C-9891-7A53FF3D7BD8}" srcOrd="0" destOrd="0" presId="urn:microsoft.com/office/officeart/2008/layout/VerticalCurvedList"/>
    <dgm:cxn modelId="{67075842-5597-4D38-9E33-F42C935DA653}" type="presParOf" srcId="{62F36923-9C00-4471-949D-3B89B92FB825}" destId="{6D8FEB81-9E37-488F-8ACE-E9EA5C396FE2}" srcOrd="3" destOrd="0" presId="urn:microsoft.com/office/officeart/2008/layout/VerticalCurvedList"/>
    <dgm:cxn modelId="{2ADCDD56-D41A-4323-A5E5-FB48D2FE8BDC}" type="presParOf" srcId="{62F36923-9C00-4471-949D-3B89B92FB825}" destId="{B4D13B2A-162F-4AB7-BE73-180A8F157097}" srcOrd="4" destOrd="0" presId="urn:microsoft.com/office/officeart/2008/layout/VerticalCurvedList"/>
    <dgm:cxn modelId="{54A8694C-B95D-465C-9909-7151FA29F461}" type="presParOf" srcId="{B4D13B2A-162F-4AB7-BE73-180A8F157097}" destId="{0B2D79DB-2814-40BE-BB38-5D2B6726DC63}" srcOrd="0" destOrd="0" presId="urn:microsoft.com/office/officeart/2008/layout/VerticalCurvedList"/>
    <dgm:cxn modelId="{081B7158-415E-4E54-9E6C-5B2045BACE1A}" type="presParOf" srcId="{62F36923-9C00-4471-949D-3B89B92FB825}" destId="{60757E40-4DE8-4705-9105-61906E89AE17}" srcOrd="5" destOrd="0" presId="urn:microsoft.com/office/officeart/2008/layout/VerticalCurvedList"/>
    <dgm:cxn modelId="{3611B13B-2974-44AC-BCFF-64DDC44F7052}" type="presParOf" srcId="{62F36923-9C00-4471-949D-3B89B92FB825}" destId="{A78D7F45-BF33-43BF-9BD6-CB4417E001AE}" srcOrd="6" destOrd="0" presId="urn:microsoft.com/office/officeart/2008/layout/VerticalCurvedList"/>
    <dgm:cxn modelId="{FD8B9873-C954-41A2-8A5C-2E4281C4E065}" type="presParOf" srcId="{A78D7F45-BF33-43BF-9BD6-CB4417E001AE}" destId="{E76E5F20-A097-4C32-8556-6F8487FC12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F9A6E5-755F-4B5D-97E8-B20CB8417B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935DB5-13FC-422D-901F-1F8866643D05}">
      <dgm:prSet phldrT="[Text]" custT="1"/>
      <dgm:spPr/>
      <dgm:t>
        <a:bodyPr/>
        <a:lstStyle/>
        <a:p>
          <a:r>
            <a:rPr lang="en-US" sz="2000" dirty="0"/>
            <a:t>To mitigate risks for CERN</a:t>
          </a:r>
          <a:endParaRPr lang="en-GB" sz="2000" dirty="0"/>
        </a:p>
      </dgm:t>
    </dgm:pt>
    <dgm:pt modelId="{4A866B7A-20DC-4CF8-B91F-7A5461BCD3CE}" type="parTrans" cxnId="{69AEB387-7282-4818-9005-EC35EA127086}">
      <dgm:prSet/>
      <dgm:spPr/>
      <dgm:t>
        <a:bodyPr/>
        <a:lstStyle/>
        <a:p>
          <a:endParaRPr lang="en-GB"/>
        </a:p>
      </dgm:t>
    </dgm:pt>
    <dgm:pt modelId="{456AD5C9-818C-4F59-AA23-316E279D9C63}" type="sibTrans" cxnId="{69AEB387-7282-4818-9005-EC35EA127086}">
      <dgm:prSet/>
      <dgm:spPr/>
      <dgm:t>
        <a:bodyPr/>
        <a:lstStyle/>
        <a:p>
          <a:endParaRPr lang="en-GB"/>
        </a:p>
      </dgm:t>
    </dgm:pt>
    <dgm:pt modelId="{2F18A2C9-8DF6-4EF1-BA9D-2FB370A4B205}">
      <dgm:prSet phldrT="[Text]" custT="1"/>
      <dgm:spPr/>
      <dgm:t>
        <a:bodyPr/>
        <a:lstStyle/>
        <a:p>
          <a:r>
            <a:rPr lang="en-US" sz="2000" dirty="0"/>
            <a:t>Better managed supply chains lead to better outcomes for CERN</a:t>
          </a:r>
          <a:endParaRPr lang="en-GB" sz="2000" dirty="0"/>
        </a:p>
      </dgm:t>
    </dgm:pt>
    <dgm:pt modelId="{5E94277E-AF94-412B-9276-C65EF1211109}" type="parTrans" cxnId="{94630052-9B44-45DB-9BDF-C91D66726A05}">
      <dgm:prSet/>
      <dgm:spPr/>
      <dgm:t>
        <a:bodyPr/>
        <a:lstStyle/>
        <a:p>
          <a:endParaRPr lang="en-GB"/>
        </a:p>
      </dgm:t>
    </dgm:pt>
    <dgm:pt modelId="{E31201A2-0F7C-4473-861F-0F530292596D}" type="sibTrans" cxnId="{94630052-9B44-45DB-9BDF-C91D66726A05}">
      <dgm:prSet/>
      <dgm:spPr/>
      <dgm:t>
        <a:bodyPr/>
        <a:lstStyle/>
        <a:p>
          <a:endParaRPr lang="en-GB"/>
        </a:p>
      </dgm:t>
    </dgm:pt>
    <dgm:pt modelId="{4CA4C92D-CACB-481D-8EA3-61498B8BC9AD}">
      <dgm:prSet custT="1"/>
      <dgm:spPr/>
      <dgm:t>
        <a:bodyPr/>
        <a:lstStyle/>
        <a:p>
          <a:r>
            <a:rPr lang="en-US" sz="2000" dirty="0"/>
            <a:t>To increase supplier performance and innovation</a:t>
          </a:r>
          <a:endParaRPr lang="en-GB" sz="2000" dirty="0"/>
        </a:p>
      </dgm:t>
    </dgm:pt>
    <dgm:pt modelId="{E6837A46-3FE1-494F-9FC2-EC65305E2E30}" type="parTrans" cxnId="{164AB281-36E2-4C3D-AAA2-95C79A56BEA4}">
      <dgm:prSet/>
      <dgm:spPr/>
      <dgm:t>
        <a:bodyPr/>
        <a:lstStyle/>
        <a:p>
          <a:endParaRPr lang="en-GB"/>
        </a:p>
      </dgm:t>
    </dgm:pt>
    <dgm:pt modelId="{A81ADC1C-96BB-47EB-B285-9D6AD94A9E8D}" type="sibTrans" cxnId="{164AB281-36E2-4C3D-AAA2-95C79A56BEA4}">
      <dgm:prSet/>
      <dgm:spPr/>
      <dgm:t>
        <a:bodyPr/>
        <a:lstStyle/>
        <a:p>
          <a:endParaRPr lang="en-GB"/>
        </a:p>
      </dgm:t>
    </dgm:pt>
    <dgm:pt modelId="{2410A605-FA5E-4256-9384-724F684FC936}" type="pres">
      <dgm:prSet presAssocID="{5DF9A6E5-755F-4B5D-97E8-B20CB8417B5A}" presName="Name0" presStyleCnt="0">
        <dgm:presLayoutVars>
          <dgm:chMax val="7"/>
          <dgm:chPref val="7"/>
          <dgm:dir/>
        </dgm:presLayoutVars>
      </dgm:prSet>
      <dgm:spPr/>
    </dgm:pt>
    <dgm:pt modelId="{62F36923-9C00-4471-949D-3B89B92FB825}" type="pres">
      <dgm:prSet presAssocID="{5DF9A6E5-755F-4B5D-97E8-B20CB8417B5A}" presName="Name1" presStyleCnt="0"/>
      <dgm:spPr/>
    </dgm:pt>
    <dgm:pt modelId="{102542FB-E2EB-4B3A-B4A8-3302D3CF5196}" type="pres">
      <dgm:prSet presAssocID="{5DF9A6E5-755F-4B5D-97E8-B20CB8417B5A}" presName="cycle" presStyleCnt="0"/>
      <dgm:spPr/>
    </dgm:pt>
    <dgm:pt modelId="{0B1532D8-644D-4781-8E09-00418A35DBD1}" type="pres">
      <dgm:prSet presAssocID="{5DF9A6E5-755F-4B5D-97E8-B20CB8417B5A}" presName="srcNode" presStyleLbl="node1" presStyleIdx="0" presStyleCnt="3"/>
      <dgm:spPr/>
    </dgm:pt>
    <dgm:pt modelId="{A9F36457-3453-43ED-BB22-A5F1B728DB30}" type="pres">
      <dgm:prSet presAssocID="{5DF9A6E5-755F-4B5D-97E8-B20CB8417B5A}" presName="conn" presStyleLbl="parChTrans1D2" presStyleIdx="0" presStyleCnt="1"/>
      <dgm:spPr/>
    </dgm:pt>
    <dgm:pt modelId="{643CE334-6E35-47DE-8DCA-59643FC20489}" type="pres">
      <dgm:prSet presAssocID="{5DF9A6E5-755F-4B5D-97E8-B20CB8417B5A}" presName="extraNode" presStyleLbl="node1" presStyleIdx="0" presStyleCnt="3"/>
      <dgm:spPr/>
    </dgm:pt>
    <dgm:pt modelId="{4753D990-6C1C-41AE-924F-F7E1BE9989B7}" type="pres">
      <dgm:prSet presAssocID="{5DF9A6E5-755F-4B5D-97E8-B20CB8417B5A}" presName="dstNode" presStyleLbl="node1" presStyleIdx="0" presStyleCnt="3"/>
      <dgm:spPr/>
    </dgm:pt>
    <dgm:pt modelId="{EE103000-8A9E-4E6C-81CE-BE2061871149}" type="pres">
      <dgm:prSet presAssocID="{06935DB5-13FC-422D-901F-1F8866643D05}" presName="text_1" presStyleLbl="node1" presStyleIdx="0" presStyleCnt="3">
        <dgm:presLayoutVars>
          <dgm:bulletEnabled val="1"/>
        </dgm:presLayoutVars>
      </dgm:prSet>
      <dgm:spPr/>
    </dgm:pt>
    <dgm:pt modelId="{2FB6FED0-8697-4060-8AD2-3D8AEA527970}" type="pres">
      <dgm:prSet presAssocID="{06935DB5-13FC-422D-901F-1F8866643D05}" presName="accent_1" presStyleCnt="0"/>
      <dgm:spPr/>
    </dgm:pt>
    <dgm:pt modelId="{9252DD59-D2F2-4B9C-9891-7A53FF3D7BD8}" type="pres">
      <dgm:prSet presAssocID="{06935DB5-13FC-422D-901F-1F8866643D05}" presName="accentRepeatNode" presStyleLbl="solidFgAcc1" presStyleIdx="0" presStyleCnt="3"/>
      <dgm:spPr/>
    </dgm:pt>
    <dgm:pt modelId="{6D8FEB81-9E37-488F-8ACE-E9EA5C396FE2}" type="pres">
      <dgm:prSet presAssocID="{4CA4C92D-CACB-481D-8EA3-61498B8BC9AD}" presName="text_2" presStyleLbl="node1" presStyleIdx="1" presStyleCnt="3">
        <dgm:presLayoutVars>
          <dgm:bulletEnabled val="1"/>
        </dgm:presLayoutVars>
      </dgm:prSet>
      <dgm:spPr/>
    </dgm:pt>
    <dgm:pt modelId="{B4D13B2A-162F-4AB7-BE73-180A8F157097}" type="pres">
      <dgm:prSet presAssocID="{4CA4C92D-CACB-481D-8EA3-61498B8BC9AD}" presName="accent_2" presStyleCnt="0"/>
      <dgm:spPr/>
    </dgm:pt>
    <dgm:pt modelId="{0B2D79DB-2814-40BE-BB38-5D2B6726DC63}" type="pres">
      <dgm:prSet presAssocID="{4CA4C92D-CACB-481D-8EA3-61498B8BC9AD}" presName="accentRepeatNode" presStyleLbl="solidFgAcc1" presStyleIdx="1" presStyleCnt="3"/>
      <dgm:spPr/>
    </dgm:pt>
    <dgm:pt modelId="{60757E40-4DE8-4705-9105-61906E89AE17}" type="pres">
      <dgm:prSet presAssocID="{2F18A2C9-8DF6-4EF1-BA9D-2FB370A4B205}" presName="text_3" presStyleLbl="node1" presStyleIdx="2" presStyleCnt="3">
        <dgm:presLayoutVars>
          <dgm:bulletEnabled val="1"/>
        </dgm:presLayoutVars>
      </dgm:prSet>
      <dgm:spPr/>
    </dgm:pt>
    <dgm:pt modelId="{A78D7F45-BF33-43BF-9BD6-CB4417E001AE}" type="pres">
      <dgm:prSet presAssocID="{2F18A2C9-8DF6-4EF1-BA9D-2FB370A4B205}" presName="accent_3" presStyleCnt="0"/>
      <dgm:spPr/>
    </dgm:pt>
    <dgm:pt modelId="{E76E5F20-A097-4C32-8556-6F8487FC121C}" type="pres">
      <dgm:prSet presAssocID="{2F18A2C9-8DF6-4EF1-BA9D-2FB370A4B205}" presName="accentRepeatNode" presStyleLbl="solidFgAcc1" presStyleIdx="2" presStyleCnt="3"/>
      <dgm:spPr/>
    </dgm:pt>
  </dgm:ptLst>
  <dgm:cxnLst>
    <dgm:cxn modelId="{DAAF2C3C-E108-4EB9-A493-B389BF69D265}" type="presOf" srcId="{456AD5C9-818C-4F59-AA23-316E279D9C63}" destId="{A9F36457-3453-43ED-BB22-A5F1B728DB30}" srcOrd="0" destOrd="0" presId="urn:microsoft.com/office/officeart/2008/layout/VerticalCurvedList"/>
    <dgm:cxn modelId="{164A985B-4A1B-44F9-BC7C-3BC22E8C42D0}" type="presOf" srcId="{2F18A2C9-8DF6-4EF1-BA9D-2FB370A4B205}" destId="{60757E40-4DE8-4705-9105-61906E89AE17}" srcOrd="0" destOrd="0" presId="urn:microsoft.com/office/officeart/2008/layout/VerticalCurvedList"/>
    <dgm:cxn modelId="{8F0F8F62-20AC-4BF6-B5FB-6CA245F5F8C8}" type="presOf" srcId="{06935DB5-13FC-422D-901F-1F8866643D05}" destId="{EE103000-8A9E-4E6C-81CE-BE2061871149}" srcOrd="0" destOrd="0" presId="urn:microsoft.com/office/officeart/2008/layout/VerticalCurvedList"/>
    <dgm:cxn modelId="{94630052-9B44-45DB-9BDF-C91D66726A05}" srcId="{5DF9A6E5-755F-4B5D-97E8-B20CB8417B5A}" destId="{2F18A2C9-8DF6-4EF1-BA9D-2FB370A4B205}" srcOrd="2" destOrd="0" parTransId="{5E94277E-AF94-412B-9276-C65EF1211109}" sibTransId="{E31201A2-0F7C-4473-861F-0F530292596D}"/>
    <dgm:cxn modelId="{9D907352-982D-4F5B-B4C7-22F0CB8581B2}" type="presOf" srcId="{4CA4C92D-CACB-481D-8EA3-61498B8BC9AD}" destId="{6D8FEB81-9E37-488F-8ACE-E9EA5C396FE2}" srcOrd="0" destOrd="0" presId="urn:microsoft.com/office/officeart/2008/layout/VerticalCurvedList"/>
    <dgm:cxn modelId="{164AB281-36E2-4C3D-AAA2-95C79A56BEA4}" srcId="{5DF9A6E5-755F-4B5D-97E8-B20CB8417B5A}" destId="{4CA4C92D-CACB-481D-8EA3-61498B8BC9AD}" srcOrd="1" destOrd="0" parTransId="{E6837A46-3FE1-494F-9FC2-EC65305E2E30}" sibTransId="{A81ADC1C-96BB-47EB-B285-9D6AD94A9E8D}"/>
    <dgm:cxn modelId="{69AEB387-7282-4818-9005-EC35EA127086}" srcId="{5DF9A6E5-755F-4B5D-97E8-B20CB8417B5A}" destId="{06935DB5-13FC-422D-901F-1F8866643D05}" srcOrd="0" destOrd="0" parTransId="{4A866B7A-20DC-4CF8-B91F-7A5461BCD3CE}" sibTransId="{456AD5C9-818C-4F59-AA23-316E279D9C63}"/>
    <dgm:cxn modelId="{95C99FDB-92C6-4535-8DE8-66628260804D}" type="presOf" srcId="{5DF9A6E5-755F-4B5D-97E8-B20CB8417B5A}" destId="{2410A605-FA5E-4256-9384-724F684FC936}" srcOrd="0" destOrd="0" presId="urn:microsoft.com/office/officeart/2008/layout/VerticalCurvedList"/>
    <dgm:cxn modelId="{08DFFD82-9D9D-43BC-A512-DD56FB922444}" type="presParOf" srcId="{2410A605-FA5E-4256-9384-724F684FC936}" destId="{62F36923-9C00-4471-949D-3B89B92FB825}" srcOrd="0" destOrd="0" presId="urn:microsoft.com/office/officeart/2008/layout/VerticalCurvedList"/>
    <dgm:cxn modelId="{D589FC36-9FB0-48B1-9903-2AFC7A461154}" type="presParOf" srcId="{62F36923-9C00-4471-949D-3B89B92FB825}" destId="{102542FB-E2EB-4B3A-B4A8-3302D3CF5196}" srcOrd="0" destOrd="0" presId="urn:microsoft.com/office/officeart/2008/layout/VerticalCurvedList"/>
    <dgm:cxn modelId="{08EF53D8-3851-44A6-B934-3528699714A1}" type="presParOf" srcId="{102542FB-E2EB-4B3A-B4A8-3302D3CF5196}" destId="{0B1532D8-644D-4781-8E09-00418A35DBD1}" srcOrd="0" destOrd="0" presId="urn:microsoft.com/office/officeart/2008/layout/VerticalCurvedList"/>
    <dgm:cxn modelId="{6EA4A86A-42E2-474D-9200-7DE4A6C2D2DD}" type="presParOf" srcId="{102542FB-E2EB-4B3A-B4A8-3302D3CF5196}" destId="{A9F36457-3453-43ED-BB22-A5F1B728DB30}" srcOrd="1" destOrd="0" presId="urn:microsoft.com/office/officeart/2008/layout/VerticalCurvedList"/>
    <dgm:cxn modelId="{A98CEE53-11B2-4F47-A1FB-2DDE4C160D07}" type="presParOf" srcId="{102542FB-E2EB-4B3A-B4A8-3302D3CF5196}" destId="{643CE334-6E35-47DE-8DCA-59643FC20489}" srcOrd="2" destOrd="0" presId="urn:microsoft.com/office/officeart/2008/layout/VerticalCurvedList"/>
    <dgm:cxn modelId="{6D0F989A-F89B-4DFD-87F8-F2F43583AB8F}" type="presParOf" srcId="{102542FB-E2EB-4B3A-B4A8-3302D3CF5196}" destId="{4753D990-6C1C-41AE-924F-F7E1BE9989B7}" srcOrd="3" destOrd="0" presId="urn:microsoft.com/office/officeart/2008/layout/VerticalCurvedList"/>
    <dgm:cxn modelId="{0DBE9D39-2C9A-441C-9E25-D59CDD76861A}" type="presParOf" srcId="{62F36923-9C00-4471-949D-3B89B92FB825}" destId="{EE103000-8A9E-4E6C-81CE-BE2061871149}" srcOrd="1" destOrd="0" presId="urn:microsoft.com/office/officeart/2008/layout/VerticalCurvedList"/>
    <dgm:cxn modelId="{254DC2EB-3DFB-45E5-8E5D-1A79B3BCBA44}" type="presParOf" srcId="{62F36923-9C00-4471-949D-3B89B92FB825}" destId="{2FB6FED0-8697-4060-8AD2-3D8AEA527970}" srcOrd="2" destOrd="0" presId="urn:microsoft.com/office/officeart/2008/layout/VerticalCurvedList"/>
    <dgm:cxn modelId="{D5B72C0C-C487-43E4-8F63-EC6144C1A630}" type="presParOf" srcId="{2FB6FED0-8697-4060-8AD2-3D8AEA527970}" destId="{9252DD59-D2F2-4B9C-9891-7A53FF3D7BD8}" srcOrd="0" destOrd="0" presId="urn:microsoft.com/office/officeart/2008/layout/VerticalCurvedList"/>
    <dgm:cxn modelId="{67075842-5597-4D38-9E33-F42C935DA653}" type="presParOf" srcId="{62F36923-9C00-4471-949D-3B89B92FB825}" destId="{6D8FEB81-9E37-488F-8ACE-E9EA5C396FE2}" srcOrd="3" destOrd="0" presId="urn:microsoft.com/office/officeart/2008/layout/VerticalCurvedList"/>
    <dgm:cxn modelId="{2ADCDD56-D41A-4323-A5E5-FB48D2FE8BDC}" type="presParOf" srcId="{62F36923-9C00-4471-949D-3B89B92FB825}" destId="{B4D13B2A-162F-4AB7-BE73-180A8F157097}" srcOrd="4" destOrd="0" presId="urn:microsoft.com/office/officeart/2008/layout/VerticalCurvedList"/>
    <dgm:cxn modelId="{54A8694C-B95D-465C-9909-7151FA29F461}" type="presParOf" srcId="{B4D13B2A-162F-4AB7-BE73-180A8F157097}" destId="{0B2D79DB-2814-40BE-BB38-5D2B6726DC63}" srcOrd="0" destOrd="0" presId="urn:microsoft.com/office/officeart/2008/layout/VerticalCurvedList"/>
    <dgm:cxn modelId="{081B7158-415E-4E54-9E6C-5B2045BACE1A}" type="presParOf" srcId="{62F36923-9C00-4471-949D-3B89B92FB825}" destId="{60757E40-4DE8-4705-9105-61906E89AE17}" srcOrd="5" destOrd="0" presId="urn:microsoft.com/office/officeart/2008/layout/VerticalCurvedList"/>
    <dgm:cxn modelId="{3611B13B-2974-44AC-BCFF-64DDC44F7052}" type="presParOf" srcId="{62F36923-9C00-4471-949D-3B89B92FB825}" destId="{A78D7F45-BF33-43BF-9BD6-CB4417E001AE}" srcOrd="6" destOrd="0" presId="urn:microsoft.com/office/officeart/2008/layout/VerticalCurvedList"/>
    <dgm:cxn modelId="{FD8B9873-C954-41A2-8A5C-2E4281C4E065}" type="presParOf" srcId="{A78D7F45-BF33-43BF-9BD6-CB4417E001AE}" destId="{E76E5F20-A097-4C32-8556-6F8487FC12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058436-814B-4C8B-8F4F-382CED579A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460088-2F68-458E-93D7-711090A5801C}">
      <dgm:prSet phldrT="[Text]"/>
      <dgm:spPr/>
      <dgm:t>
        <a:bodyPr/>
        <a:lstStyle/>
        <a:p>
          <a:r>
            <a:rPr lang="en-US" dirty="0"/>
            <a:t>All contracts identified as strategic and critical will have a risk assessment and contract management plan</a:t>
          </a:r>
          <a:endParaRPr lang="en-GB" dirty="0"/>
        </a:p>
      </dgm:t>
    </dgm:pt>
    <dgm:pt modelId="{859CA0C2-7AA1-48A3-915B-CC95C9128E82}" type="parTrans" cxnId="{C4D8A886-8A93-4F26-A867-9995E8ADEC75}">
      <dgm:prSet/>
      <dgm:spPr/>
      <dgm:t>
        <a:bodyPr/>
        <a:lstStyle/>
        <a:p>
          <a:endParaRPr lang="en-GB"/>
        </a:p>
      </dgm:t>
    </dgm:pt>
    <dgm:pt modelId="{8354E97D-30EB-4134-B177-99B0FE9FDDFA}" type="sibTrans" cxnId="{C4D8A886-8A93-4F26-A867-9995E8ADEC75}">
      <dgm:prSet/>
      <dgm:spPr/>
      <dgm:t>
        <a:bodyPr/>
        <a:lstStyle/>
        <a:p>
          <a:endParaRPr lang="en-GB"/>
        </a:p>
      </dgm:t>
    </dgm:pt>
    <dgm:pt modelId="{D1D66E5E-6CCE-4100-A9F5-732FA1AA7F2E}" type="pres">
      <dgm:prSet presAssocID="{B5058436-814B-4C8B-8F4F-382CED579ACE}" presName="CompostProcess" presStyleCnt="0">
        <dgm:presLayoutVars>
          <dgm:dir/>
          <dgm:resizeHandles val="exact"/>
        </dgm:presLayoutVars>
      </dgm:prSet>
      <dgm:spPr/>
    </dgm:pt>
    <dgm:pt modelId="{27AAE113-2F26-4306-85CD-720D03F48BB9}" type="pres">
      <dgm:prSet presAssocID="{B5058436-814B-4C8B-8F4F-382CED579ACE}" presName="arrow" presStyleLbl="bgShp" presStyleIdx="0" presStyleCnt="1"/>
      <dgm:spPr/>
    </dgm:pt>
    <dgm:pt modelId="{B2059490-FB7A-42FD-8498-AD002B2393E6}" type="pres">
      <dgm:prSet presAssocID="{B5058436-814B-4C8B-8F4F-382CED579ACE}" presName="linearProcess" presStyleCnt="0"/>
      <dgm:spPr/>
    </dgm:pt>
    <dgm:pt modelId="{B46D5DD2-236F-4BEF-8554-95CD50689F36}" type="pres">
      <dgm:prSet presAssocID="{F7460088-2F68-458E-93D7-711090A5801C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C4D8A886-8A93-4F26-A867-9995E8ADEC75}" srcId="{B5058436-814B-4C8B-8F4F-382CED579ACE}" destId="{F7460088-2F68-458E-93D7-711090A5801C}" srcOrd="0" destOrd="0" parTransId="{859CA0C2-7AA1-48A3-915B-CC95C9128E82}" sibTransId="{8354E97D-30EB-4134-B177-99B0FE9FDDFA}"/>
    <dgm:cxn modelId="{99FB9D89-487B-46BC-ACA6-FAD20AAA53C4}" type="presOf" srcId="{B5058436-814B-4C8B-8F4F-382CED579ACE}" destId="{D1D66E5E-6CCE-4100-A9F5-732FA1AA7F2E}" srcOrd="0" destOrd="0" presId="urn:microsoft.com/office/officeart/2005/8/layout/hProcess9"/>
    <dgm:cxn modelId="{8E13AED8-AAD4-4D2A-A86F-C087E1C5CF02}" type="presOf" srcId="{F7460088-2F68-458E-93D7-711090A5801C}" destId="{B46D5DD2-236F-4BEF-8554-95CD50689F36}" srcOrd="0" destOrd="0" presId="urn:microsoft.com/office/officeart/2005/8/layout/hProcess9"/>
    <dgm:cxn modelId="{7DE37B5B-D1E2-461D-8A6F-7BE9D1E1E8E7}" type="presParOf" srcId="{D1D66E5E-6CCE-4100-A9F5-732FA1AA7F2E}" destId="{27AAE113-2F26-4306-85CD-720D03F48BB9}" srcOrd="0" destOrd="0" presId="urn:microsoft.com/office/officeart/2005/8/layout/hProcess9"/>
    <dgm:cxn modelId="{FD12B770-42D4-4B75-99F3-1A63ABB50420}" type="presParOf" srcId="{D1D66E5E-6CCE-4100-A9F5-732FA1AA7F2E}" destId="{B2059490-FB7A-42FD-8498-AD002B2393E6}" srcOrd="1" destOrd="0" presId="urn:microsoft.com/office/officeart/2005/8/layout/hProcess9"/>
    <dgm:cxn modelId="{FEEC2284-7FEE-492E-80D5-5D40E1901670}" type="presParOf" srcId="{B2059490-FB7A-42FD-8498-AD002B2393E6}" destId="{B46D5DD2-236F-4BEF-8554-95CD50689F3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F9A6E5-755F-4B5D-97E8-B20CB8417B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935DB5-13FC-422D-901F-1F8866643D05}">
      <dgm:prSet phldrT="[Text]" custT="1"/>
      <dgm:spPr/>
      <dgm:t>
        <a:bodyPr/>
        <a:lstStyle/>
        <a:p>
          <a:r>
            <a:rPr lang="en-US" sz="2000" dirty="0"/>
            <a:t>To align with CERN objective to strengthen its impact on society</a:t>
          </a:r>
          <a:endParaRPr lang="en-GB" sz="2000" dirty="0"/>
        </a:p>
      </dgm:t>
    </dgm:pt>
    <dgm:pt modelId="{4A866B7A-20DC-4CF8-B91F-7A5461BCD3CE}" type="parTrans" cxnId="{69AEB387-7282-4818-9005-EC35EA127086}">
      <dgm:prSet/>
      <dgm:spPr/>
      <dgm:t>
        <a:bodyPr/>
        <a:lstStyle/>
        <a:p>
          <a:endParaRPr lang="en-GB"/>
        </a:p>
      </dgm:t>
    </dgm:pt>
    <dgm:pt modelId="{456AD5C9-818C-4F59-AA23-316E279D9C63}" type="sibTrans" cxnId="{69AEB387-7282-4818-9005-EC35EA127086}">
      <dgm:prSet/>
      <dgm:spPr/>
      <dgm:t>
        <a:bodyPr/>
        <a:lstStyle/>
        <a:p>
          <a:endParaRPr lang="en-GB"/>
        </a:p>
      </dgm:t>
    </dgm:pt>
    <dgm:pt modelId="{4CA4C92D-CACB-481D-8EA3-61498B8BC9AD}">
      <dgm:prSet custT="1"/>
      <dgm:spPr/>
      <dgm:t>
        <a:bodyPr/>
        <a:lstStyle/>
        <a:p>
          <a:r>
            <a:rPr lang="en-US" sz="2000" dirty="0"/>
            <a:t>To respond to our stakeholders’ expectations</a:t>
          </a:r>
          <a:endParaRPr lang="en-GB" sz="2000" dirty="0"/>
        </a:p>
      </dgm:t>
    </dgm:pt>
    <dgm:pt modelId="{E6837A46-3FE1-494F-9FC2-EC65305E2E30}" type="parTrans" cxnId="{164AB281-36E2-4C3D-AAA2-95C79A56BEA4}">
      <dgm:prSet/>
      <dgm:spPr/>
      <dgm:t>
        <a:bodyPr/>
        <a:lstStyle/>
        <a:p>
          <a:endParaRPr lang="en-GB"/>
        </a:p>
      </dgm:t>
    </dgm:pt>
    <dgm:pt modelId="{A81ADC1C-96BB-47EB-B285-9D6AD94A9E8D}" type="sibTrans" cxnId="{164AB281-36E2-4C3D-AAA2-95C79A56BEA4}">
      <dgm:prSet/>
      <dgm:spPr/>
      <dgm:t>
        <a:bodyPr/>
        <a:lstStyle/>
        <a:p>
          <a:endParaRPr lang="en-GB"/>
        </a:p>
      </dgm:t>
    </dgm:pt>
    <dgm:pt modelId="{2410A605-FA5E-4256-9384-724F684FC936}" type="pres">
      <dgm:prSet presAssocID="{5DF9A6E5-755F-4B5D-97E8-B20CB8417B5A}" presName="Name0" presStyleCnt="0">
        <dgm:presLayoutVars>
          <dgm:chMax val="7"/>
          <dgm:chPref val="7"/>
          <dgm:dir/>
        </dgm:presLayoutVars>
      </dgm:prSet>
      <dgm:spPr/>
    </dgm:pt>
    <dgm:pt modelId="{62F36923-9C00-4471-949D-3B89B92FB825}" type="pres">
      <dgm:prSet presAssocID="{5DF9A6E5-755F-4B5D-97E8-B20CB8417B5A}" presName="Name1" presStyleCnt="0"/>
      <dgm:spPr/>
    </dgm:pt>
    <dgm:pt modelId="{102542FB-E2EB-4B3A-B4A8-3302D3CF5196}" type="pres">
      <dgm:prSet presAssocID="{5DF9A6E5-755F-4B5D-97E8-B20CB8417B5A}" presName="cycle" presStyleCnt="0"/>
      <dgm:spPr/>
    </dgm:pt>
    <dgm:pt modelId="{0B1532D8-644D-4781-8E09-00418A35DBD1}" type="pres">
      <dgm:prSet presAssocID="{5DF9A6E5-755F-4B5D-97E8-B20CB8417B5A}" presName="srcNode" presStyleLbl="node1" presStyleIdx="0" presStyleCnt="2"/>
      <dgm:spPr/>
    </dgm:pt>
    <dgm:pt modelId="{A9F36457-3453-43ED-BB22-A5F1B728DB30}" type="pres">
      <dgm:prSet presAssocID="{5DF9A6E5-755F-4B5D-97E8-B20CB8417B5A}" presName="conn" presStyleLbl="parChTrans1D2" presStyleIdx="0" presStyleCnt="1"/>
      <dgm:spPr/>
    </dgm:pt>
    <dgm:pt modelId="{643CE334-6E35-47DE-8DCA-59643FC20489}" type="pres">
      <dgm:prSet presAssocID="{5DF9A6E5-755F-4B5D-97E8-B20CB8417B5A}" presName="extraNode" presStyleLbl="node1" presStyleIdx="0" presStyleCnt="2"/>
      <dgm:spPr/>
    </dgm:pt>
    <dgm:pt modelId="{4753D990-6C1C-41AE-924F-F7E1BE9989B7}" type="pres">
      <dgm:prSet presAssocID="{5DF9A6E5-755F-4B5D-97E8-B20CB8417B5A}" presName="dstNode" presStyleLbl="node1" presStyleIdx="0" presStyleCnt="2"/>
      <dgm:spPr/>
    </dgm:pt>
    <dgm:pt modelId="{EE103000-8A9E-4E6C-81CE-BE2061871149}" type="pres">
      <dgm:prSet presAssocID="{06935DB5-13FC-422D-901F-1F8866643D05}" presName="text_1" presStyleLbl="node1" presStyleIdx="0" presStyleCnt="2">
        <dgm:presLayoutVars>
          <dgm:bulletEnabled val="1"/>
        </dgm:presLayoutVars>
      </dgm:prSet>
      <dgm:spPr/>
    </dgm:pt>
    <dgm:pt modelId="{2FB6FED0-8697-4060-8AD2-3D8AEA527970}" type="pres">
      <dgm:prSet presAssocID="{06935DB5-13FC-422D-901F-1F8866643D05}" presName="accent_1" presStyleCnt="0"/>
      <dgm:spPr/>
    </dgm:pt>
    <dgm:pt modelId="{9252DD59-D2F2-4B9C-9891-7A53FF3D7BD8}" type="pres">
      <dgm:prSet presAssocID="{06935DB5-13FC-422D-901F-1F8866643D05}" presName="accentRepeatNode" presStyleLbl="solidFgAcc1" presStyleIdx="0" presStyleCnt="2"/>
      <dgm:spPr/>
    </dgm:pt>
    <dgm:pt modelId="{6D8FEB81-9E37-488F-8ACE-E9EA5C396FE2}" type="pres">
      <dgm:prSet presAssocID="{4CA4C92D-CACB-481D-8EA3-61498B8BC9AD}" presName="text_2" presStyleLbl="node1" presStyleIdx="1" presStyleCnt="2">
        <dgm:presLayoutVars>
          <dgm:bulletEnabled val="1"/>
        </dgm:presLayoutVars>
      </dgm:prSet>
      <dgm:spPr/>
    </dgm:pt>
    <dgm:pt modelId="{B4D13B2A-162F-4AB7-BE73-180A8F157097}" type="pres">
      <dgm:prSet presAssocID="{4CA4C92D-CACB-481D-8EA3-61498B8BC9AD}" presName="accent_2" presStyleCnt="0"/>
      <dgm:spPr/>
    </dgm:pt>
    <dgm:pt modelId="{0B2D79DB-2814-40BE-BB38-5D2B6726DC63}" type="pres">
      <dgm:prSet presAssocID="{4CA4C92D-CACB-481D-8EA3-61498B8BC9AD}" presName="accentRepeatNode" presStyleLbl="solidFgAcc1" presStyleIdx="1" presStyleCnt="2"/>
      <dgm:spPr/>
    </dgm:pt>
  </dgm:ptLst>
  <dgm:cxnLst>
    <dgm:cxn modelId="{DAAF2C3C-E108-4EB9-A493-B389BF69D265}" type="presOf" srcId="{456AD5C9-818C-4F59-AA23-316E279D9C63}" destId="{A9F36457-3453-43ED-BB22-A5F1B728DB30}" srcOrd="0" destOrd="0" presId="urn:microsoft.com/office/officeart/2008/layout/VerticalCurvedList"/>
    <dgm:cxn modelId="{8F0F8F62-20AC-4BF6-B5FB-6CA245F5F8C8}" type="presOf" srcId="{06935DB5-13FC-422D-901F-1F8866643D05}" destId="{EE103000-8A9E-4E6C-81CE-BE2061871149}" srcOrd="0" destOrd="0" presId="urn:microsoft.com/office/officeart/2008/layout/VerticalCurvedList"/>
    <dgm:cxn modelId="{9D907352-982D-4F5B-B4C7-22F0CB8581B2}" type="presOf" srcId="{4CA4C92D-CACB-481D-8EA3-61498B8BC9AD}" destId="{6D8FEB81-9E37-488F-8ACE-E9EA5C396FE2}" srcOrd="0" destOrd="0" presId="urn:microsoft.com/office/officeart/2008/layout/VerticalCurvedList"/>
    <dgm:cxn modelId="{164AB281-36E2-4C3D-AAA2-95C79A56BEA4}" srcId="{5DF9A6E5-755F-4B5D-97E8-B20CB8417B5A}" destId="{4CA4C92D-CACB-481D-8EA3-61498B8BC9AD}" srcOrd="1" destOrd="0" parTransId="{E6837A46-3FE1-494F-9FC2-EC65305E2E30}" sibTransId="{A81ADC1C-96BB-47EB-B285-9D6AD94A9E8D}"/>
    <dgm:cxn modelId="{69AEB387-7282-4818-9005-EC35EA127086}" srcId="{5DF9A6E5-755F-4B5D-97E8-B20CB8417B5A}" destId="{06935DB5-13FC-422D-901F-1F8866643D05}" srcOrd="0" destOrd="0" parTransId="{4A866B7A-20DC-4CF8-B91F-7A5461BCD3CE}" sibTransId="{456AD5C9-818C-4F59-AA23-316E279D9C63}"/>
    <dgm:cxn modelId="{95C99FDB-92C6-4535-8DE8-66628260804D}" type="presOf" srcId="{5DF9A6E5-755F-4B5D-97E8-B20CB8417B5A}" destId="{2410A605-FA5E-4256-9384-724F684FC936}" srcOrd="0" destOrd="0" presId="urn:microsoft.com/office/officeart/2008/layout/VerticalCurvedList"/>
    <dgm:cxn modelId="{08DFFD82-9D9D-43BC-A512-DD56FB922444}" type="presParOf" srcId="{2410A605-FA5E-4256-9384-724F684FC936}" destId="{62F36923-9C00-4471-949D-3B89B92FB825}" srcOrd="0" destOrd="0" presId="urn:microsoft.com/office/officeart/2008/layout/VerticalCurvedList"/>
    <dgm:cxn modelId="{D589FC36-9FB0-48B1-9903-2AFC7A461154}" type="presParOf" srcId="{62F36923-9C00-4471-949D-3B89B92FB825}" destId="{102542FB-E2EB-4B3A-B4A8-3302D3CF5196}" srcOrd="0" destOrd="0" presId="urn:microsoft.com/office/officeart/2008/layout/VerticalCurvedList"/>
    <dgm:cxn modelId="{08EF53D8-3851-44A6-B934-3528699714A1}" type="presParOf" srcId="{102542FB-E2EB-4B3A-B4A8-3302D3CF5196}" destId="{0B1532D8-644D-4781-8E09-00418A35DBD1}" srcOrd="0" destOrd="0" presId="urn:microsoft.com/office/officeart/2008/layout/VerticalCurvedList"/>
    <dgm:cxn modelId="{6EA4A86A-42E2-474D-9200-7DE4A6C2D2DD}" type="presParOf" srcId="{102542FB-E2EB-4B3A-B4A8-3302D3CF5196}" destId="{A9F36457-3453-43ED-BB22-A5F1B728DB30}" srcOrd="1" destOrd="0" presId="urn:microsoft.com/office/officeart/2008/layout/VerticalCurvedList"/>
    <dgm:cxn modelId="{A98CEE53-11B2-4F47-A1FB-2DDE4C160D07}" type="presParOf" srcId="{102542FB-E2EB-4B3A-B4A8-3302D3CF5196}" destId="{643CE334-6E35-47DE-8DCA-59643FC20489}" srcOrd="2" destOrd="0" presId="urn:microsoft.com/office/officeart/2008/layout/VerticalCurvedList"/>
    <dgm:cxn modelId="{6D0F989A-F89B-4DFD-87F8-F2F43583AB8F}" type="presParOf" srcId="{102542FB-E2EB-4B3A-B4A8-3302D3CF5196}" destId="{4753D990-6C1C-41AE-924F-F7E1BE9989B7}" srcOrd="3" destOrd="0" presId="urn:microsoft.com/office/officeart/2008/layout/VerticalCurvedList"/>
    <dgm:cxn modelId="{0DBE9D39-2C9A-441C-9E25-D59CDD76861A}" type="presParOf" srcId="{62F36923-9C00-4471-949D-3B89B92FB825}" destId="{EE103000-8A9E-4E6C-81CE-BE2061871149}" srcOrd="1" destOrd="0" presId="urn:microsoft.com/office/officeart/2008/layout/VerticalCurvedList"/>
    <dgm:cxn modelId="{254DC2EB-3DFB-45E5-8E5D-1A79B3BCBA44}" type="presParOf" srcId="{62F36923-9C00-4471-949D-3B89B92FB825}" destId="{2FB6FED0-8697-4060-8AD2-3D8AEA527970}" srcOrd="2" destOrd="0" presId="urn:microsoft.com/office/officeart/2008/layout/VerticalCurvedList"/>
    <dgm:cxn modelId="{D5B72C0C-C487-43E4-8F63-EC6144C1A630}" type="presParOf" srcId="{2FB6FED0-8697-4060-8AD2-3D8AEA527970}" destId="{9252DD59-D2F2-4B9C-9891-7A53FF3D7BD8}" srcOrd="0" destOrd="0" presId="urn:microsoft.com/office/officeart/2008/layout/VerticalCurvedList"/>
    <dgm:cxn modelId="{67075842-5597-4D38-9E33-F42C935DA653}" type="presParOf" srcId="{62F36923-9C00-4471-949D-3B89B92FB825}" destId="{6D8FEB81-9E37-488F-8ACE-E9EA5C396FE2}" srcOrd="3" destOrd="0" presId="urn:microsoft.com/office/officeart/2008/layout/VerticalCurvedList"/>
    <dgm:cxn modelId="{2ADCDD56-D41A-4323-A5E5-FB48D2FE8BDC}" type="presParOf" srcId="{62F36923-9C00-4471-949D-3B89B92FB825}" destId="{B4D13B2A-162F-4AB7-BE73-180A8F157097}" srcOrd="4" destOrd="0" presId="urn:microsoft.com/office/officeart/2008/layout/VerticalCurvedList"/>
    <dgm:cxn modelId="{54A8694C-B95D-465C-9909-7151FA29F461}" type="presParOf" srcId="{B4D13B2A-162F-4AB7-BE73-180A8F157097}" destId="{0B2D79DB-2814-40BE-BB38-5D2B6726DC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F9A6E5-755F-4B5D-97E8-B20CB8417B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935DB5-13FC-422D-901F-1F8866643D05}">
      <dgm:prSet phldrT="[Text]" custT="1"/>
      <dgm:spPr/>
      <dgm:t>
        <a:bodyPr/>
        <a:lstStyle/>
        <a:p>
          <a:r>
            <a:rPr lang="en-US" sz="2000" dirty="0"/>
            <a:t>Transparency is key principle to bring confidence on our work </a:t>
          </a:r>
          <a:endParaRPr lang="en-GB" sz="2000" dirty="0"/>
        </a:p>
      </dgm:t>
    </dgm:pt>
    <dgm:pt modelId="{4A866B7A-20DC-4CF8-B91F-7A5461BCD3CE}" type="parTrans" cxnId="{69AEB387-7282-4818-9005-EC35EA127086}">
      <dgm:prSet/>
      <dgm:spPr/>
      <dgm:t>
        <a:bodyPr/>
        <a:lstStyle/>
        <a:p>
          <a:endParaRPr lang="en-GB"/>
        </a:p>
      </dgm:t>
    </dgm:pt>
    <dgm:pt modelId="{456AD5C9-818C-4F59-AA23-316E279D9C63}" type="sibTrans" cxnId="{69AEB387-7282-4818-9005-EC35EA127086}">
      <dgm:prSet/>
      <dgm:spPr/>
      <dgm:t>
        <a:bodyPr/>
        <a:lstStyle/>
        <a:p>
          <a:endParaRPr lang="en-GB"/>
        </a:p>
      </dgm:t>
    </dgm:pt>
    <dgm:pt modelId="{2F18A2C9-8DF6-4EF1-BA9D-2FB370A4B205}">
      <dgm:prSet phldrT="[Text]" custT="1"/>
      <dgm:spPr/>
      <dgm:t>
        <a:bodyPr/>
        <a:lstStyle/>
        <a:p>
          <a:r>
            <a:rPr lang="en-US" sz="2000" dirty="0"/>
            <a:t>Externally: increases rate of participation in our tendering procedures, increases competitivity</a:t>
          </a:r>
          <a:endParaRPr lang="en-GB" sz="2000" dirty="0"/>
        </a:p>
      </dgm:t>
    </dgm:pt>
    <dgm:pt modelId="{5E94277E-AF94-412B-9276-C65EF1211109}" type="parTrans" cxnId="{94630052-9B44-45DB-9BDF-C91D66726A05}">
      <dgm:prSet/>
      <dgm:spPr/>
      <dgm:t>
        <a:bodyPr/>
        <a:lstStyle/>
        <a:p>
          <a:endParaRPr lang="en-GB"/>
        </a:p>
      </dgm:t>
    </dgm:pt>
    <dgm:pt modelId="{E31201A2-0F7C-4473-861F-0F530292596D}" type="sibTrans" cxnId="{94630052-9B44-45DB-9BDF-C91D66726A05}">
      <dgm:prSet/>
      <dgm:spPr/>
      <dgm:t>
        <a:bodyPr/>
        <a:lstStyle/>
        <a:p>
          <a:endParaRPr lang="en-GB"/>
        </a:p>
      </dgm:t>
    </dgm:pt>
    <dgm:pt modelId="{4CA4C92D-CACB-481D-8EA3-61498B8BC9AD}">
      <dgm:prSet custT="1"/>
      <dgm:spPr/>
      <dgm:t>
        <a:bodyPr/>
        <a:lstStyle/>
        <a:p>
          <a:r>
            <a:rPr lang="en-US" sz="2000" dirty="0"/>
            <a:t>Internally: regular communication builds strong relationships  and increase understanding of our processes</a:t>
          </a:r>
          <a:endParaRPr lang="en-GB" sz="2000" dirty="0"/>
        </a:p>
      </dgm:t>
    </dgm:pt>
    <dgm:pt modelId="{E6837A46-3FE1-494F-9FC2-EC65305E2E30}" type="parTrans" cxnId="{164AB281-36E2-4C3D-AAA2-95C79A56BEA4}">
      <dgm:prSet/>
      <dgm:spPr/>
      <dgm:t>
        <a:bodyPr/>
        <a:lstStyle/>
        <a:p>
          <a:endParaRPr lang="en-GB"/>
        </a:p>
      </dgm:t>
    </dgm:pt>
    <dgm:pt modelId="{A81ADC1C-96BB-47EB-B285-9D6AD94A9E8D}" type="sibTrans" cxnId="{164AB281-36E2-4C3D-AAA2-95C79A56BEA4}">
      <dgm:prSet/>
      <dgm:spPr/>
      <dgm:t>
        <a:bodyPr/>
        <a:lstStyle/>
        <a:p>
          <a:endParaRPr lang="en-GB"/>
        </a:p>
      </dgm:t>
    </dgm:pt>
    <dgm:pt modelId="{2410A605-FA5E-4256-9384-724F684FC936}" type="pres">
      <dgm:prSet presAssocID="{5DF9A6E5-755F-4B5D-97E8-B20CB8417B5A}" presName="Name0" presStyleCnt="0">
        <dgm:presLayoutVars>
          <dgm:chMax val="7"/>
          <dgm:chPref val="7"/>
          <dgm:dir/>
        </dgm:presLayoutVars>
      </dgm:prSet>
      <dgm:spPr/>
    </dgm:pt>
    <dgm:pt modelId="{62F36923-9C00-4471-949D-3B89B92FB825}" type="pres">
      <dgm:prSet presAssocID="{5DF9A6E5-755F-4B5D-97E8-B20CB8417B5A}" presName="Name1" presStyleCnt="0"/>
      <dgm:spPr/>
    </dgm:pt>
    <dgm:pt modelId="{102542FB-E2EB-4B3A-B4A8-3302D3CF5196}" type="pres">
      <dgm:prSet presAssocID="{5DF9A6E5-755F-4B5D-97E8-B20CB8417B5A}" presName="cycle" presStyleCnt="0"/>
      <dgm:spPr/>
    </dgm:pt>
    <dgm:pt modelId="{0B1532D8-644D-4781-8E09-00418A35DBD1}" type="pres">
      <dgm:prSet presAssocID="{5DF9A6E5-755F-4B5D-97E8-B20CB8417B5A}" presName="srcNode" presStyleLbl="node1" presStyleIdx="0" presStyleCnt="3"/>
      <dgm:spPr/>
    </dgm:pt>
    <dgm:pt modelId="{A9F36457-3453-43ED-BB22-A5F1B728DB30}" type="pres">
      <dgm:prSet presAssocID="{5DF9A6E5-755F-4B5D-97E8-B20CB8417B5A}" presName="conn" presStyleLbl="parChTrans1D2" presStyleIdx="0" presStyleCnt="1"/>
      <dgm:spPr/>
    </dgm:pt>
    <dgm:pt modelId="{643CE334-6E35-47DE-8DCA-59643FC20489}" type="pres">
      <dgm:prSet presAssocID="{5DF9A6E5-755F-4B5D-97E8-B20CB8417B5A}" presName="extraNode" presStyleLbl="node1" presStyleIdx="0" presStyleCnt="3"/>
      <dgm:spPr/>
    </dgm:pt>
    <dgm:pt modelId="{4753D990-6C1C-41AE-924F-F7E1BE9989B7}" type="pres">
      <dgm:prSet presAssocID="{5DF9A6E5-755F-4B5D-97E8-B20CB8417B5A}" presName="dstNode" presStyleLbl="node1" presStyleIdx="0" presStyleCnt="3"/>
      <dgm:spPr/>
    </dgm:pt>
    <dgm:pt modelId="{EE103000-8A9E-4E6C-81CE-BE2061871149}" type="pres">
      <dgm:prSet presAssocID="{06935DB5-13FC-422D-901F-1F8866643D05}" presName="text_1" presStyleLbl="node1" presStyleIdx="0" presStyleCnt="3">
        <dgm:presLayoutVars>
          <dgm:bulletEnabled val="1"/>
        </dgm:presLayoutVars>
      </dgm:prSet>
      <dgm:spPr/>
    </dgm:pt>
    <dgm:pt modelId="{2FB6FED0-8697-4060-8AD2-3D8AEA527970}" type="pres">
      <dgm:prSet presAssocID="{06935DB5-13FC-422D-901F-1F8866643D05}" presName="accent_1" presStyleCnt="0"/>
      <dgm:spPr/>
    </dgm:pt>
    <dgm:pt modelId="{9252DD59-D2F2-4B9C-9891-7A53FF3D7BD8}" type="pres">
      <dgm:prSet presAssocID="{06935DB5-13FC-422D-901F-1F8866643D05}" presName="accentRepeatNode" presStyleLbl="solidFgAcc1" presStyleIdx="0" presStyleCnt="3"/>
      <dgm:spPr/>
    </dgm:pt>
    <dgm:pt modelId="{6D8FEB81-9E37-488F-8ACE-E9EA5C396FE2}" type="pres">
      <dgm:prSet presAssocID="{4CA4C92D-CACB-481D-8EA3-61498B8BC9AD}" presName="text_2" presStyleLbl="node1" presStyleIdx="1" presStyleCnt="3">
        <dgm:presLayoutVars>
          <dgm:bulletEnabled val="1"/>
        </dgm:presLayoutVars>
      </dgm:prSet>
      <dgm:spPr/>
    </dgm:pt>
    <dgm:pt modelId="{B4D13B2A-162F-4AB7-BE73-180A8F157097}" type="pres">
      <dgm:prSet presAssocID="{4CA4C92D-CACB-481D-8EA3-61498B8BC9AD}" presName="accent_2" presStyleCnt="0"/>
      <dgm:spPr/>
    </dgm:pt>
    <dgm:pt modelId="{0B2D79DB-2814-40BE-BB38-5D2B6726DC63}" type="pres">
      <dgm:prSet presAssocID="{4CA4C92D-CACB-481D-8EA3-61498B8BC9AD}" presName="accentRepeatNode" presStyleLbl="solidFgAcc1" presStyleIdx="1" presStyleCnt="3"/>
      <dgm:spPr/>
    </dgm:pt>
    <dgm:pt modelId="{60757E40-4DE8-4705-9105-61906E89AE17}" type="pres">
      <dgm:prSet presAssocID="{2F18A2C9-8DF6-4EF1-BA9D-2FB370A4B205}" presName="text_3" presStyleLbl="node1" presStyleIdx="2" presStyleCnt="3">
        <dgm:presLayoutVars>
          <dgm:bulletEnabled val="1"/>
        </dgm:presLayoutVars>
      </dgm:prSet>
      <dgm:spPr/>
    </dgm:pt>
    <dgm:pt modelId="{A78D7F45-BF33-43BF-9BD6-CB4417E001AE}" type="pres">
      <dgm:prSet presAssocID="{2F18A2C9-8DF6-4EF1-BA9D-2FB370A4B205}" presName="accent_3" presStyleCnt="0"/>
      <dgm:spPr/>
    </dgm:pt>
    <dgm:pt modelId="{E76E5F20-A097-4C32-8556-6F8487FC121C}" type="pres">
      <dgm:prSet presAssocID="{2F18A2C9-8DF6-4EF1-BA9D-2FB370A4B205}" presName="accentRepeatNode" presStyleLbl="solidFgAcc1" presStyleIdx="2" presStyleCnt="3"/>
      <dgm:spPr/>
    </dgm:pt>
  </dgm:ptLst>
  <dgm:cxnLst>
    <dgm:cxn modelId="{DAAF2C3C-E108-4EB9-A493-B389BF69D265}" type="presOf" srcId="{456AD5C9-818C-4F59-AA23-316E279D9C63}" destId="{A9F36457-3453-43ED-BB22-A5F1B728DB30}" srcOrd="0" destOrd="0" presId="urn:microsoft.com/office/officeart/2008/layout/VerticalCurvedList"/>
    <dgm:cxn modelId="{164A985B-4A1B-44F9-BC7C-3BC22E8C42D0}" type="presOf" srcId="{2F18A2C9-8DF6-4EF1-BA9D-2FB370A4B205}" destId="{60757E40-4DE8-4705-9105-61906E89AE17}" srcOrd="0" destOrd="0" presId="urn:microsoft.com/office/officeart/2008/layout/VerticalCurvedList"/>
    <dgm:cxn modelId="{8F0F8F62-20AC-4BF6-B5FB-6CA245F5F8C8}" type="presOf" srcId="{06935DB5-13FC-422D-901F-1F8866643D05}" destId="{EE103000-8A9E-4E6C-81CE-BE2061871149}" srcOrd="0" destOrd="0" presId="urn:microsoft.com/office/officeart/2008/layout/VerticalCurvedList"/>
    <dgm:cxn modelId="{94630052-9B44-45DB-9BDF-C91D66726A05}" srcId="{5DF9A6E5-755F-4B5D-97E8-B20CB8417B5A}" destId="{2F18A2C9-8DF6-4EF1-BA9D-2FB370A4B205}" srcOrd="2" destOrd="0" parTransId="{5E94277E-AF94-412B-9276-C65EF1211109}" sibTransId="{E31201A2-0F7C-4473-861F-0F530292596D}"/>
    <dgm:cxn modelId="{9D907352-982D-4F5B-B4C7-22F0CB8581B2}" type="presOf" srcId="{4CA4C92D-CACB-481D-8EA3-61498B8BC9AD}" destId="{6D8FEB81-9E37-488F-8ACE-E9EA5C396FE2}" srcOrd="0" destOrd="0" presId="urn:microsoft.com/office/officeart/2008/layout/VerticalCurvedList"/>
    <dgm:cxn modelId="{164AB281-36E2-4C3D-AAA2-95C79A56BEA4}" srcId="{5DF9A6E5-755F-4B5D-97E8-B20CB8417B5A}" destId="{4CA4C92D-CACB-481D-8EA3-61498B8BC9AD}" srcOrd="1" destOrd="0" parTransId="{E6837A46-3FE1-494F-9FC2-EC65305E2E30}" sibTransId="{A81ADC1C-96BB-47EB-B285-9D6AD94A9E8D}"/>
    <dgm:cxn modelId="{69AEB387-7282-4818-9005-EC35EA127086}" srcId="{5DF9A6E5-755F-4B5D-97E8-B20CB8417B5A}" destId="{06935DB5-13FC-422D-901F-1F8866643D05}" srcOrd="0" destOrd="0" parTransId="{4A866B7A-20DC-4CF8-B91F-7A5461BCD3CE}" sibTransId="{456AD5C9-818C-4F59-AA23-316E279D9C63}"/>
    <dgm:cxn modelId="{95C99FDB-92C6-4535-8DE8-66628260804D}" type="presOf" srcId="{5DF9A6E5-755F-4B5D-97E8-B20CB8417B5A}" destId="{2410A605-FA5E-4256-9384-724F684FC936}" srcOrd="0" destOrd="0" presId="urn:microsoft.com/office/officeart/2008/layout/VerticalCurvedList"/>
    <dgm:cxn modelId="{08DFFD82-9D9D-43BC-A512-DD56FB922444}" type="presParOf" srcId="{2410A605-FA5E-4256-9384-724F684FC936}" destId="{62F36923-9C00-4471-949D-3B89B92FB825}" srcOrd="0" destOrd="0" presId="urn:microsoft.com/office/officeart/2008/layout/VerticalCurvedList"/>
    <dgm:cxn modelId="{D589FC36-9FB0-48B1-9903-2AFC7A461154}" type="presParOf" srcId="{62F36923-9C00-4471-949D-3B89B92FB825}" destId="{102542FB-E2EB-4B3A-B4A8-3302D3CF5196}" srcOrd="0" destOrd="0" presId="urn:microsoft.com/office/officeart/2008/layout/VerticalCurvedList"/>
    <dgm:cxn modelId="{08EF53D8-3851-44A6-B934-3528699714A1}" type="presParOf" srcId="{102542FB-E2EB-4B3A-B4A8-3302D3CF5196}" destId="{0B1532D8-644D-4781-8E09-00418A35DBD1}" srcOrd="0" destOrd="0" presId="urn:microsoft.com/office/officeart/2008/layout/VerticalCurvedList"/>
    <dgm:cxn modelId="{6EA4A86A-42E2-474D-9200-7DE4A6C2D2DD}" type="presParOf" srcId="{102542FB-E2EB-4B3A-B4A8-3302D3CF5196}" destId="{A9F36457-3453-43ED-BB22-A5F1B728DB30}" srcOrd="1" destOrd="0" presId="urn:microsoft.com/office/officeart/2008/layout/VerticalCurvedList"/>
    <dgm:cxn modelId="{A98CEE53-11B2-4F47-A1FB-2DDE4C160D07}" type="presParOf" srcId="{102542FB-E2EB-4B3A-B4A8-3302D3CF5196}" destId="{643CE334-6E35-47DE-8DCA-59643FC20489}" srcOrd="2" destOrd="0" presId="urn:microsoft.com/office/officeart/2008/layout/VerticalCurvedList"/>
    <dgm:cxn modelId="{6D0F989A-F89B-4DFD-87F8-F2F43583AB8F}" type="presParOf" srcId="{102542FB-E2EB-4B3A-B4A8-3302D3CF5196}" destId="{4753D990-6C1C-41AE-924F-F7E1BE9989B7}" srcOrd="3" destOrd="0" presId="urn:microsoft.com/office/officeart/2008/layout/VerticalCurvedList"/>
    <dgm:cxn modelId="{0DBE9D39-2C9A-441C-9E25-D59CDD76861A}" type="presParOf" srcId="{62F36923-9C00-4471-949D-3B89B92FB825}" destId="{EE103000-8A9E-4E6C-81CE-BE2061871149}" srcOrd="1" destOrd="0" presId="urn:microsoft.com/office/officeart/2008/layout/VerticalCurvedList"/>
    <dgm:cxn modelId="{254DC2EB-3DFB-45E5-8E5D-1A79B3BCBA44}" type="presParOf" srcId="{62F36923-9C00-4471-949D-3B89B92FB825}" destId="{2FB6FED0-8697-4060-8AD2-3D8AEA527970}" srcOrd="2" destOrd="0" presId="urn:microsoft.com/office/officeart/2008/layout/VerticalCurvedList"/>
    <dgm:cxn modelId="{D5B72C0C-C487-43E4-8F63-EC6144C1A630}" type="presParOf" srcId="{2FB6FED0-8697-4060-8AD2-3D8AEA527970}" destId="{9252DD59-D2F2-4B9C-9891-7A53FF3D7BD8}" srcOrd="0" destOrd="0" presId="urn:microsoft.com/office/officeart/2008/layout/VerticalCurvedList"/>
    <dgm:cxn modelId="{67075842-5597-4D38-9E33-F42C935DA653}" type="presParOf" srcId="{62F36923-9C00-4471-949D-3B89B92FB825}" destId="{6D8FEB81-9E37-488F-8ACE-E9EA5C396FE2}" srcOrd="3" destOrd="0" presId="urn:microsoft.com/office/officeart/2008/layout/VerticalCurvedList"/>
    <dgm:cxn modelId="{2ADCDD56-D41A-4323-A5E5-FB48D2FE8BDC}" type="presParOf" srcId="{62F36923-9C00-4471-949D-3B89B92FB825}" destId="{B4D13B2A-162F-4AB7-BE73-180A8F157097}" srcOrd="4" destOrd="0" presId="urn:microsoft.com/office/officeart/2008/layout/VerticalCurvedList"/>
    <dgm:cxn modelId="{54A8694C-B95D-465C-9909-7151FA29F461}" type="presParOf" srcId="{B4D13B2A-162F-4AB7-BE73-180A8F157097}" destId="{0B2D79DB-2814-40BE-BB38-5D2B6726DC63}" srcOrd="0" destOrd="0" presId="urn:microsoft.com/office/officeart/2008/layout/VerticalCurvedList"/>
    <dgm:cxn modelId="{081B7158-415E-4E54-9E6C-5B2045BACE1A}" type="presParOf" srcId="{62F36923-9C00-4471-949D-3B89B92FB825}" destId="{60757E40-4DE8-4705-9105-61906E89AE17}" srcOrd="5" destOrd="0" presId="urn:microsoft.com/office/officeart/2008/layout/VerticalCurvedList"/>
    <dgm:cxn modelId="{3611B13B-2974-44AC-BCFF-64DDC44F7052}" type="presParOf" srcId="{62F36923-9C00-4471-949D-3B89B92FB825}" destId="{A78D7F45-BF33-43BF-9BD6-CB4417E001AE}" srcOrd="6" destOrd="0" presId="urn:microsoft.com/office/officeart/2008/layout/VerticalCurvedList"/>
    <dgm:cxn modelId="{FD8B9873-C954-41A2-8A5C-2E4281C4E065}" type="presParOf" srcId="{A78D7F45-BF33-43BF-9BD6-CB4417E001AE}" destId="{E76E5F20-A097-4C32-8556-6F8487FC12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37966-9AB9-40BD-9D5F-1E7EBD193641}">
      <dsp:nvSpPr>
        <dsp:cNvPr id="0" name=""/>
        <dsp:cNvSpPr/>
      </dsp:nvSpPr>
      <dsp:spPr>
        <a:xfrm>
          <a:off x="3734881" y="0"/>
          <a:ext cx="5602322" cy="31476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700" kern="1200" dirty="0">
              <a:solidFill>
                <a:srgbClr val="FFFFFF"/>
              </a:solidFill>
              <a:latin typeface="Arial" panose="020B0604020202020204"/>
            </a:rPr>
            <a:t>Strategy will be drafted in 2024.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rgbClr val="FFFFFF"/>
              </a:solidFill>
              <a:latin typeface="Arial" panose="020B0604020202020204"/>
            </a:rPr>
            <a:t>KPIs (e.g. no more than x% of single source…)</a:t>
          </a:r>
          <a:endParaRPr lang="en-GB" sz="1700" kern="1200" dirty="0">
            <a:solidFill>
              <a:srgbClr val="FFFFFF"/>
            </a:solidFill>
            <a:latin typeface="Arial" panose="020B0604020202020204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rgbClr val="FFFFFF"/>
              </a:solidFill>
              <a:latin typeface="Arial" panose="020B0604020202020204"/>
            </a:rPr>
            <a:t>Policies to be drafted in 2024: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rgbClr val="FFFFFF"/>
              </a:solidFill>
              <a:latin typeface="Arial" panose="020B0604020202020204"/>
            </a:rPr>
            <a:t>Supplier’s management</a:t>
          </a:r>
          <a:endParaRPr lang="en-GB" sz="1700" kern="1200" dirty="0">
            <a:solidFill>
              <a:srgbClr val="FFFFFF"/>
            </a:solidFill>
            <a:latin typeface="Arial" panose="020B0604020202020204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rgbClr val="FFFFFF"/>
              </a:solidFill>
              <a:latin typeface="Arial" panose="020B0604020202020204"/>
            </a:rPr>
            <a:t>Contract management</a:t>
          </a:r>
          <a:endParaRPr lang="en-GB" sz="1700" kern="1200" dirty="0">
            <a:solidFill>
              <a:srgbClr val="FFFFFF"/>
            </a:solidFill>
            <a:latin typeface="Arial" panose="020B0604020202020204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rgbClr val="FFFFFF"/>
              </a:solidFill>
              <a:latin typeface="Arial" panose="020B0604020202020204"/>
            </a:rPr>
            <a:t>Communication</a:t>
          </a:r>
          <a:endParaRPr lang="en-GB" sz="1700" kern="1200" dirty="0">
            <a:solidFill>
              <a:srgbClr val="FFFFFF"/>
            </a:solidFill>
            <a:latin typeface="Arial" panose="020B0604020202020204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rgbClr val="FFFFFF"/>
              </a:solidFill>
              <a:latin typeface="Arial" panose="020B0604020202020204"/>
            </a:rPr>
            <a:t>Personnel development</a:t>
          </a:r>
          <a:endParaRPr lang="en-GB" sz="1700" kern="1200" dirty="0">
            <a:solidFill>
              <a:srgbClr val="FFFFFF"/>
            </a:solidFill>
            <a:latin typeface="Arial" panose="020B0604020202020204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rgbClr val="FFFFFF"/>
              </a:solidFill>
              <a:latin typeface="Arial" panose="020B0604020202020204"/>
            </a:rPr>
            <a:t>Sourcing?</a:t>
          </a:r>
        </a:p>
      </dsp:txBody>
      <dsp:txXfrm>
        <a:off x="3734881" y="393455"/>
        <a:ext cx="4421957" cy="2360731"/>
      </dsp:txXfrm>
    </dsp:sp>
    <dsp:sp modelId="{68A42A80-E7E4-4CC6-928C-BB33335534D4}">
      <dsp:nvSpPr>
        <dsp:cNvPr id="0" name=""/>
        <dsp:cNvSpPr/>
      </dsp:nvSpPr>
      <dsp:spPr>
        <a:xfrm>
          <a:off x="0" y="0"/>
          <a:ext cx="3734881" cy="3147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700" kern="1200" dirty="0">
              <a:solidFill>
                <a:srgbClr val="FFFFFF"/>
              </a:solidFill>
              <a:latin typeface="Arial" panose="020B0604020202020204"/>
            </a:rPr>
            <a:t>Formalise a strategy for M/L term and develop KPIs to assess progress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700" kern="1200" dirty="0">
              <a:solidFill>
                <a:srgbClr val="FFFFFF"/>
              </a:solidFill>
              <a:latin typeface="Arial" panose="020B0604020202020204"/>
            </a:rPr>
            <a:t>Draft a set of key policies to support strategy</a:t>
          </a:r>
          <a:endParaRPr lang="en-US" sz="2700" kern="1200" dirty="0"/>
        </a:p>
      </dsp:txBody>
      <dsp:txXfrm>
        <a:off x="153655" y="153655"/>
        <a:ext cx="3427571" cy="2840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77E9-3B83-4C7D-BAFC-96C23B7C5804}">
      <dsp:nvSpPr>
        <dsp:cNvPr id="0" name=""/>
        <dsp:cNvSpPr/>
      </dsp:nvSpPr>
      <dsp:spPr>
        <a:xfrm>
          <a:off x="75674" y="323481"/>
          <a:ext cx="2052347" cy="1002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effectLst/>
              <a:latin typeface="+mn-lt"/>
              <a:ea typeface="Helvetica Neue"/>
              <a:cs typeface="Helvetica Neue"/>
            </a:rPr>
            <a:t>To deliver world-class scientific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effectLst/>
              <a:latin typeface="+mn-lt"/>
              <a:ea typeface="Helvetica Neue"/>
              <a:cs typeface="Helvetica Neue"/>
            </a:rPr>
            <a:t> results and knowledge</a:t>
          </a:r>
          <a:endParaRPr lang="fr-CH" sz="1500" kern="1200" dirty="0">
            <a:effectLst/>
            <a:latin typeface="+mn-lt"/>
            <a:ea typeface="Helvetica Neue"/>
            <a:cs typeface="Helvetica Neue"/>
          </a:endParaRPr>
        </a:p>
      </dsp:txBody>
      <dsp:txXfrm>
        <a:off x="75674" y="323481"/>
        <a:ext cx="2052347" cy="1002854"/>
      </dsp:txXfrm>
    </dsp:sp>
    <dsp:sp modelId="{9FF1D114-5CEC-466B-9B5F-BDC80936CE2D}">
      <dsp:nvSpPr>
        <dsp:cNvPr id="0" name=""/>
        <dsp:cNvSpPr/>
      </dsp:nvSpPr>
      <dsp:spPr>
        <a:xfrm>
          <a:off x="5155395" y="410537"/>
          <a:ext cx="2052347" cy="1002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effectLst/>
              <a:latin typeface="+mn-lt"/>
              <a:ea typeface="Helvetica Neue"/>
              <a:cs typeface="Helvetica Neue"/>
            </a:rPr>
            <a:t>To strengthen CERN’s impact on society</a:t>
          </a:r>
          <a:endParaRPr lang="fr-CH" sz="1500" kern="1200" dirty="0">
            <a:effectLst/>
            <a:latin typeface="+mn-lt"/>
            <a:ea typeface="Helvetica Neue"/>
            <a:cs typeface="Helvetica Neue"/>
          </a:endParaRPr>
        </a:p>
      </dsp:txBody>
      <dsp:txXfrm>
        <a:off x="5155395" y="410537"/>
        <a:ext cx="2052347" cy="1002854"/>
      </dsp:txXfrm>
    </dsp:sp>
    <dsp:sp modelId="{B8916629-BBD6-4B4E-A59C-8D15EB32666D}">
      <dsp:nvSpPr>
        <dsp:cNvPr id="0" name=""/>
        <dsp:cNvSpPr/>
      </dsp:nvSpPr>
      <dsp:spPr>
        <a:xfrm>
          <a:off x="2642478" y="370457"/>
          <a:ext cx="2052347" cy="1002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effectLst/>
              <a:latin typeface="+mn-lt"/>
              <a:ea typeface="Helvetica Neue"/>
              <a:cs typeface="Helvetica Neue"/>
            </a:rPr>
            <a:t>To increase the return to Member States and Associate Member States</a:t>
          </a:r>
          <a:endParaRPr lang="fr-CH" sz="1500" kern="1200" dirty="0">
            <a:effectLst/>
            <a:latin typeface="+mn-lt"/>
            <a:ea typeface="Helvetica Neue"/>
            <a:cs typeface="Helvetica Neue"/>
          </a:endParaRPr>
        </a:p>
      </dsp:txBody>
      <dsp:txXfrm>
        <a:off x="2642478" y="370457"/>
        <a:ext cx="2052347" cy="1002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2BB3-274C-4BA7-A188-2D4C1F2163CB}">
      <dsp:nvSpPr>
        <dsp:cNvPr id="0" name=""/>
        <dsp:cNvSpPr/>
      </dsp:nvSpPr>
      <dsp:spPr>
        <a:xfrm>
          <a:off x="1375955" y="0"/>
          <a:ext cx="1407882" cy="1227505"/>
        </a:xfrm>
        <a:prstGeom prst="trapezoid">
          <a:avLst>
            <a:gd name="adj" fmla="val 5648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>
              <a:solidFill>
                <a:schemeClr val="bg1"/>
              </a:solidFill>
            </a:rPr>
            <a:t>Procurement </a:t>
          </a:r>
          <a:r>
            <a:rPr lang="fr-CH" sz="1200" kern="1200" dirty="0" err="1">
              <a:solidFill>
                <a:schemeClr val="bg1"/>
              </a:solidFill>
            </a:rPr>
            <a:t>strategy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375955" y="0"/>
        <a:ext cx="1407882" cy="1227505"/>
      </dsp:txXfrm>
    </dsp:sp>
    <dsp:sp modelId="{03004107-0820-4BD5-951B-CC9A3586FF8C}">
      <dsp:nvSpPr>
        <dsp:cNvPr id="0" name=""/>
        <dsp:cNvSpPr/>
      </dsp:nvSpPr>
      <dsp:spPr>
        <a:xfrm>
          <a:off x="675883" y="1230684"/>
          <a:ext cx="2773196" cy="1227505"/>
        </a:xfrm>
        <a:prstGeom prst="trapezoid">
          <a:avLst>
            <a:gd name="adj" fmla="val 5648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Policies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(supplier’s management - sourcing, contract management, communication, CERP, talent development)</a:t>
          </a:r>
        </a:p>
      </dsp:txBody>
      <dsp:txXfrm>
        <a:off x="1161192" y="1230684"/>
        <a:ext cx="1802577" cy="1227505"/>
      </dsp:txXfrm>
    </dsp:sp>
    <dsp:sp modelId="{D542AC29-D9F2-4681-A15F-4ACF4164CCFD}">
      <dsp:nvSpPr>
        <dsp:cNvPr id="0" name=""/>
        <dsp:cNvSpPr/>
      </dsp:nvSpPr>
      <dsp:spPr>
        <a:xfrm>
          <a:off x="0" y="2455010"/>
          <a:ext cx="4159794" cy="1227505"/>
        </a:xfrm>
        <a:prstGeom prst="trapezoid">
          <a:avLst>
            <a:gd name="adj" fmla="val 5648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 err="1">
              <a:solidFill>
                <a:schemeClr val="bg1"/>
              </a:solidFill>
            </a:rPr>
            <a:t>Procedures</a:t>
          </a:r>
          <a:r>
            <a:rPr lang="fr-CH" sz="1600" kern="1200" dirty="0">
              <a:solidFill>
                <a:schemeClr val="bg1"/>
              </a:solidFill>
            </a:rPr>
            <a:t> 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27963" y="2455010"/>
        <a:ext cx="2703866" cy="1227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81D33-E408-41C9-A7FE-8506C5C96A5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AC3B-3DA6-421D-B8BA-8BFD679CDE6E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Diverse, knowledgeable and experience team necessary to better defend CERN interest</a:t>
          </a:r>
        </a:p>
      </dsp:txBody>
      <dsp:txXfrm>
        <a:off x="610504" y="416587"/>
        <a:ext cx="7440913" cy="833607"/>
      </dsp:txXfrm>
    </dsp:sp>
    <dsp:sp modelId="{FB9FA63D-C30F-4C48-A189-E88B170E5EE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3407A-6F24-49C5-BF7D-9B5853D9833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Team ensures that all procurement activities comply with CERN’s rules, regulations, ethical standards and protect CERN from contractual and reputational risks</a:t>
          </a:r>
        </a:p>
      </dsp:txBody>
      <dsp:txXfrm>
        <a:off x="1088431" y="1667215"/>
        <a:ext cx="6962986" cy="833607"/>
      </dsp:txXfrm>
    </dsp:sp>
    <dsp:sp modelId="{DC8E725E-64F7-4AF6-A8E6-6A5F9F150A9C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BADA0-4938-42F8-A917-D428D02782D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Team optimizes the overall cost for CERN by negotiating contracts that ensure CERN’s resources are used optimally…</a:t>
          </a:r>
        </a:p>
      </dsp:txBody>
      <dsp:txXfrm>
        <a:off x="1088431" y="2917843"/>
        <a:ext cx="6962986" cy="833607"/>
      </dsp:txXfrm>
    </dsp:sp>
    <dsp:sp modelId="{E4890B2C-73DE-4AEF-8463-9D1000770C8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53B7A-CB6C-48CB-A531-CB730C207FA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Organization by sections specialized in categories or disciplines, enable the team to become experts in these markets</a:t>
          </a:r>
        </a:p>
      </dsp:txBody>
      <dsp:txXfrm>
        <a:off x="610504" y="4168472"/>
        <a:ext cx="7440913" cy="833607"/>
      </dsp:txXfrm>
    </dsp:sp>
    <dsp:sp modelId="{D4171B33-CEBA-469E-BD80-1B792CEE4C3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6457-3453-43ED-BB22-A5F1B728DB3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03000-8A9E-4E6C-81CE-BE206187114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increase efficiency and ensure best use of our resources.</a:t>
          </a:r>
          <a:endParaRPr lang="en-GB" sz="2000" kern="1200" dirty="0"/>
        </a:p>
      </dsp:txBody>
      <dsp:txXfrm>
        <a:off x="752110" y="541866"/>
        <a:ext cx="7301111" cy="1083733"/>
      </dsp:txXfrm>
    </dsp:sp>
    <dsp:sp modelId="{9252DD59-D2F2-4B9C-9891-7A53FF3D7BD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FEB81-9E37-488F-8ACE-E9EA5C396FE2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Continuously improve our service where opportunities to be more efficient or impacting are identified.</a:t>
          </a:r>
          <a:endParaRPr lang="en-GB" sz="2000" kern="1200" dirty="0"/>
        </a:p>
      </dsp:txBody>
      <dsp:txXfrm>
        <a:off x="1146048" y="2167466"/>
        <a:ext cx="6907174" cy="1083733"/>
      </dsp:txXfrm>
    </dsp:sp>
    <dsp:sp modelId="{0B2D79DB-2814-40BE-BB38-5D2B6726DC6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57E40-4DE8-4705-9105-61906E89AE17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Adaptability to the future</a:t>
          </a:r>
          <a:endParaRPr lang="en-GB" sz="2000" kern="1200" dirty="0"/>
        </a:p>
      </dsp:txBody>
      <dsp:txXfrm>
        <a:off x="752110" y="3793066"/>
        <a:ext cx="7301111" cy="1083733"/>
      </dsp:txXfrm>
    </dsp:sp>
    <dsp:sp modelId="{E76E5F20-A097-4C32-8556-6F8487FC121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6457-3453-43ED-BB22-A5F1B728DB3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03000-8A9E-4E6C-81CE-BE206187114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mitigate risks for CERN</a:t>
          </a:r>
          <a:endParaRPr lang="en-GB" sz="2000" kern="1200" dirty="0"/>
        </a:p>
      </dsp:txBody>
      <dsp:txXfrm>
        <a:off x="752110" y="541866"/>
        <a:ext cx="7301111" cy="1083733"/>
      </dsp:txXfrm>
    </dsp:sp>
    <dsp:sp modelId="{9252DD59-D2F2-4B9C-9891-7A53FF3D7BD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FEB81-9E37-488F-8ACE-E9EA5C396FE2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increase supplier performance and innovation</a:t>
          </a:r>
          <a:endParaRPr lang="en-GB" sz="2000" kern="1200" dirty="0"/>
        </a:p>
      </dsp:txBody>
      <dsp:txXfrm>
        <a:off x="1146048" y="2167466"/>
        <a:ext cx="6907174" cy="1083733"/>
      </dsp:txXfrm>
    </dsp:sp>
    <dsp:sp modelId="{0B2D79DB-2814-40BE-BB38-5D2B6726DC6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57E40-4DE8-4705-9105-61906E89AE17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Better managed supply chains lead to better outcomes for CERN</a:t>
          </a:r>
          <a:endParaRPr lang="en-GB" sz="2000" kern="1200" dirty="0"/>
        </a:p>
      </dsp:txBody>
      <dsp:txXfrm>
        <a:off x="752110" y="3793066"/>
        <a:ext cx="7301111" cy="1083733"/>
      </dsp:txXfrm>
    </dsp:sp>
    <dsp:sp modelId="{E76E5F20-A097-4C32-8556-6F8487FC121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AE113-2F26-4306-85CD-720D03F48BB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D5DD2-236F-4BEF-8554-95CD50689F36}">
      <dsp:nvSpPr>
        <dsp:cNvPr id="0" name=""/>
        <dsp:cNvSpPr/>
      </dsp:nvSpPr>
      <dsp:spPr>
        <a:xfrm>
          <a:off x="0" y="1625600"/>
          <a:ext cx="81280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 contracts identified as strategic and critical will have a risk assessment and contract management plan</a:t>
          </a:r>
          <a:endParaRPr lang="en-GB" sz="3500" kern="1200" dirty="0"/>
        </a:p>
      </dsp:txBody>
      <dsp:txXfrm>
        <a:off x="105807" y="1731407"/>
        <a:ext cx="7916386" cy="1955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6457-3453-43ED-BB22-A5F1B728DB30}">
      <dsp:nvSpPr>
        <dsp:cNvPr id="0" name=""/>
        <dsp:cNvSpPr/>
      </dsp:nvSpPr>
      <dsp:spPr>
        <a:xfrm>
          <a:off x="-5620781" y="-867098"/>
          <a:ext cx="6744070" cy="6744070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03000-8A9E-4E6C-81CE-BE2061871149}">
      <dsp:nvSpPr>
        <dsp:cNvPr id="0" name=""/>
        <dsp:cNvSpPr/>
      </dsp:nvSpPr>
      <dsp:spPr>
        <a:xfrm>
          <a:off x="920940" y="715710"/>
          <a:ext cx="6253306" cy="1431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0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align with CERN objective to strengthen its impact on society</a:t>
          </a:r>
          <a:endParaRPr lang="en-GB" sz="2000" kern="1200" dirty="0"/>
        </a:p>
      </dsp:txBody>
      <dsp:txXfrm>
        <a:off x="920940" y="715710"/>
        <a:ext cx="6253306" cy="1431220"/>
      </dsp:txXfrm>
    </dsp:sp>
    <dsp:sp modelId="{9252DD59-D2F2-4B9C-9891-7A53FF3D7BD8}">
      <dsp:nvSpPr>
        <dsp:cNvPr id="0" name=""/>
        <dsp:cNvSpPr/>
      </dsp:nvSpPr>
      <dsp:spPr>
        <a:xfrm>
          <a:off x="26427" y="536807"/>
          <a:ext cx="1789026" cy="1789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FEB81-9E37-488F-8ACE-E9EA5C396FE2}">
      <dsp:nvSpPr>
        <dsp:cNvPr id="0" name=""/>
        <dsp:cNvSpPr/>
      </dsp:nvSpPr>
      <dsp:spPr>
        <a:xfrm>
          <a:off x="920940" y="2862942"/>
          <a:ext cx="6253306" cy="1431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0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respond to our stakeholders’ expectations</a:t>
          </a:r>
          <a:endParaRPr lang="en-GB" sz="2000" kern="1200" dirty="0"/>
        </a:p>
      </dsp:txBody>
      <dsp:txXfrm>
        <a:off x="920940" y="2862942"/>
        <a:ext cx="6253306" cy="1431220"/>
      </dsp:txXfrm>
    </dsp:sp>
    <dsp:sp modelId="{0B2D79DB-2814-40BE-BB38-5D2B6726DC63}">
      <dsp:nvSpPr>
        <dsp:cNvPr id="0" name=""/>
        <dsp:cNvSpPr/>
      </dsp:nvSpPr>
      <dsp:spPr>
        <a:xfrm>
          <a:off x="26427" y="2684039"/>
          <a:ext cx="1789026" cy="1789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6457-3453-43ED-BB22-A5F1B728DB3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03000-8A9E-4E6C-81CE-BE206187114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Transparency is key principle to bring confidence on our work </a:t>
          </a:r>
          <a:endParaRPr lang="en-GB" sz="2000" kern="1200" dirty="0"/>
        </a:p>
      </dsp:txBody>
      <dsp:txXfrm>
        <a:off x="752110" y="541866"/>
        <a:ext cx="7301111" cy="1083733"/>
      </dsp:txXfrm>
    </dsp:sp>
    <dsp:sp modelId="{9252DD59-D2F2-4B9C-9891-7A53FF3D7BD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FEB81-9E37-488F-8ACE-E9EA5C396FE2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Internally: regular communication builds strong relationships  and increase understanding of our processes</a:t>
          </a:r>
          <a:endParaRPr lang="en-GB" sz="2000" kern="1200" dirty="0"/>
        </a:p>
      </dsp:txBody>
      <dsp:txXfrm>
        <a:off x="1146048" y="2167466"/>
        <a:ext cx="6907174" cy="1083733"/>
      </dsp:txXfrm>
    </dsp:sp>
    <dsp:sp modelId="{0B2D79DB-2814-40BE-BB38-5D2B6726DC6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57E40-4DE8-4705-9105-61906E89AE17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Externally: increases rate of participation in our tendering procedures, increases competitivity</a:t>
          </a:r>
          <a:endParaRPr lang="en-GB" sz="2000" kern="1200" dirty="0"/>
        </a:p>
      </dsp:txBody>
      <dsp:txXfrm>
        <a:off x="752110" y="3793066"/>
        <a:ext cx="7301111" cy="1083733"/>
      </dsp:txXfrm>
    </dsp:sp>
    <dsp:sp modelId="{E76E5F20-A097-4C32-8556-6F8487FC121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4EA0-CC7A-46B7-A35A-585641AB5F12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E08A-C500-474E-BC20-872F41BC7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0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box.cern.ch/s/UHuD3N0NBue9TS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box.cern.ch/s/UHuD3N0NBue9TS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6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86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9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37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1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29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40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67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61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2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6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35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5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14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31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3 </a:t>
            </a:r>
            <a:r>
              <a:rPr lang="fr-CH" dirty="0" err="1"/>
              <a:t>leverage</a:t>
            </a:r>
            <a:r>
              <a:rPr lang="fr-CH" dirty="0"/>
              <a:t> / nuisance: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S233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HVAC facilities management,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F776/RCS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Cryostat structural elements,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T150/SCE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 - Renovation of B60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>
                <a:solidFill>
                  <a:schemeClr val="accent1"/>
                </a:solidFill>
              </a:rPr>
              <a:t>and 87 Non-</a:t>
            </a:r>
            <a:r>
              <a:rPr lang="fr-CH" dirty="0" err="1">
                <a:solidFill>
                  <a:schemeClr val="accent1"/>
                </a:solidFill>
              </a:rPr>
              <a:t>critical</a:t>
            </a:r>
            <a:endParaRPr lang="fr-CH" sz="12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dirty="0">
                <a:solidFill>
                  <a:schemeClr val="accent1"/>
                </a:solidFill>
              </a:rPr>
              <a:t>Steele and court</a:t>
            </a:r>
            <a:r>
              <a:rPr lang="fr-CH" sz="1200" dirty="0">
                <a:solidFill>
                  <a:schemeClr val="accent1"/>
                </a:solidFill>
              </a:rPr>
              <a:t>: </a:t>
            </a:r>
            <a:r>
              <a:rPr lang="fr-CH" sz="1200" dirty="0" err="1">
                <a:solidFill>
                  <a:schemeClr val="accent1"/>
                </a:solidFill>
              </a:rPr>
              <a:t>our</a:t>
            </a:r>
            <a:r>
              <a:rPr lang="fr-CH" sz="1200" dirty="0">
                <a:solidFill>
                  <a:schemeClr val="accent1"/>
                </a:solidFill>
              </a:rPr>
              <a:t> perception, </a:t>
            </a:r>
            <a:r>
              <a:rPr lang="fr-CH" sz="1200" dirty="0" err="1">
                <a:solidFill>
                  <a:schemeClr val="accent1"/>
                </a:solidFill>
              </a:rPr>
              <a:t>will</a:t>
            </a:r>
            <a:r>
              <a:rPr lang="fr-CH" sz="1200" dirty="0">
                <a:solidFill>
                  <a:schemeClr val="accent1"/>
                </a:solidFill>
              </a:rPr>
              <a:t> need to </a:t>
            </a:r>
            <a:r>
              <a:rPr lang="fr-CH" sz="1200" dirty="0" err="1">
                <a:solidFill>
                  <a:schemeClr val="accent1"/>
                </a:solidFill>
              </a:rPr>
              <a:t>be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verified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with</a:t>
            </a:r>
            <a:r>
              <a:rPr lang="fr-CH" sz="1200" dirty="0">
                <a:solidFill>
                  <a:schemeClr val="accent1"/>
                </a:solidFill>
              </a:rPr>
              <a:t> the Impact </a:t>
            </a:r>
            <a:r>
              <a:rPr lang="fr-CH" sz="1200" dirty="0" err="1">
                <a:solidFill>
                  <a:schemeClr val="accent1"/>
                </a:solidFill>
              </a:rPr>
              <a:t>study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which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will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allow</a:t>
            </a:r>
            <a:r>
              <a:rPr lang="fr-CH" sz="1200" dirty="0">
                <a:solidFill>
                  <a:schemeClr val="accent1"/>
                </a:solidFill>
              </a:rPr>
              <a:t> us to have more information. </a:t>
            </a:r>
            <a:r>
              <a:rPr lang="fr-CH" sz="1200" dirty="0" err="1">
                <a:solidFill>
                  <a:schemeClr val="accent1"/>
                </a:solidFill>
              </a:rPr>
              <a:t>We</a:t>
            </a:r>
            <a:r>
              <a:rPr lang="fr-CH" sz="1200" dirty="0">
                <a:solidFill>
                  <a:schemeClr val="accent1"/>
                </a:solidFill>
              </a:rPr>
              <a:t> are important, </a:t>
            </a:r>
            <a:r>
              <a:rPr lang="fr-CH" sz="1200" dirty="0" err="1">
                <a:solidFill>
                  <a:schemeClr val="accent1"/>
                </a:solidFill>
              </a:rPr>
              <a:t>this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does</a:t>
            </a:r>
            <a:r>
              <a:rPr lang="fr-CH" sz="1200" dirty="0">
                <a:solidFill>
                  <a:schemeClr val="accent1"/>
                </a:solidFill>
              </a:rPr>
              <a:t> not </a:t>
            </a:r>
            <a:r>
              <a:rPr lang="fr-CH" sz="1200" dirty="0" err="1">
                <a:solidFill>
                  <a:schemeClr val="accent1"/>
                </a:solidFill>
              </a:rPr>
              <a:t>mean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that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there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is</a:t>
            </a:r>
            <a:r>
              <a:rPr lang="fr-CH" sz="1200" dirty="0">
                <a:solidFill>
                  <a:schemeClr val="accent1"/>
                </a:solidFill>
              </a:rPr>
              <a:t> no </a:t>
            </a:r>
            <a:r>
              <a:rPr lang="fr-CH" sz="1200" dirty="0" err="1">
                <a:solidFill>
                  <a:schemeClr val="accent1"/>
                </a:solidFill>
              </a:rPr>
              <a:t>risk</a:t>
            </a:r>
            <a:r>
              <a:rPr lang="fr-CH" sz="1200" dirty="0">
                <a:solidFill>
                  <a:schemeClr val="accent1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dirty="0">
                <a:solidFill>
                  <a:schemeClr val="accent1"/>
                </a:solidFill>
              </a:rPr>
              <a:t>Conclusion: </a:t>
            </a:r>
            <a:r>
              <a:rPr lang="fr-CH" sz="1200" dirty="0" err="1">
                <a:solidFill>
                  <a:schemeClr val="accent1"/>
                </a:solidFill>
              </a:rPr>
              <a:t>only</a:t>
            </a:r>
            <a:r>
              <a:rPr lang="fr-CH" sz="1200" dirty="0">
                <a:solidFill>
                  <a:schemeClr val="accent1"/>
                </a:solidFill>
              </a:rPr>
              <a:t> 6 </a:t>
            </a:r>
            <a:r>
              <a:rPr lang="fr-CH" sz="1200" dirty="0" err="1">
                <a:solidFill>
                  <a:schemeClr val="accent1"/>
                </a:solidFill>
              </a:rPr>
              <a:t>strategic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contracts</a:t>
            </a:r>
            <a:r>
              <a:rPr lang="fr-CH" sz="1200" dirty="0">
                <a:solidFill>
                  <a:schemeClr val="accent1"/>
                </a:solidFill>
              </a:rPr>
              <a:t> to </a:t>
            </a:r>
            <a:r>
              <a:rPr lang="fr-CH" sz="1200" dirty="0" err="1">
                <a:solidFill>
                  <a:schemeClr val="accent1"/>
                </a:solidFill>
              </a:rPr>
              <a:t>closely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watch</a:t>
            </a:r>
            <a:r>
              <a:rPr lang="fr-CH" sz="1200" dirty="0">
                <a:solidFill>
                  <a:schemeClr val="accent1"/>
                </a:solidFill>
              </a:rPr>
              <a:t>, </a:t>
            </a:r>
            <a:r>
              <a:rPr lang="fr-CH" sz="1200" dirty="0" err="1">
                <a:solidFill>
                  <a:schemeClr val="accent1"/>
                </a:solidFill>
              </a:rPr>
              <a:t>number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is</a:t>
            </a:r>
            <a:r>
              <a:rPr lang="fr-CH" sz="1200" dirty="0">
                <a:solidFill>
                  <a:schemeClr val="accent1"/>
                </a:solidFill>
              </a:rPr>
              <a:t> </a:t>
            </a:r>
            <a:r>
              <a:rPr lang="fr-CH" sz="1200" dirty="0" err="1">
                <a:solidFill>
                  <a:schemeClr val="accent1"/>
                </a:solidFill>
              </a:rPr>
              <a:t>manageable</a:t>
            </a:r>
            <a:r>
              <a:rPr lang="fr-CH" sz="1200" dirty="0">
                <a:solidFill>
                  <a:schemeClr val="accent1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>
              <a:solidFill>
                <a:schemeClr val="accent1"/>
              </a:solidFill>
            </a:endParaRPr>
          </a:p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https://cernbox.cern.ch/s/UHuD3N0NBue9TSN</a:t>
            </a:r>
            <a:endParaRPr lang="en-GB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82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Top 50 </a:t>
            </a:r>
            <a:r>
              <a:rPr lang="fr-CH" dirty="0" err="1"/>
              <a:t>contracts</a:t>
            </a:r>
            <a:r>
              <a:rPr lang="fr-CH" dirty="0"/>
              <a:t> </a:t>
            </a:r>
            <a:r>
              <a:rPr lang="fr-CH" dirty="0" err="1"/>
              <a:t>selected</a:t>
            </a:r>
            <a:r>
              <a:rPr lang="fr-CH" dirty="0"/>
              <a:t> for simplification of the chart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404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Top 50 </a:t>
            </a:r>
            <a:r>
              <a:rPr lang="fr-CH" dirty="0" err="1"/>
              <a:t>contracts</a:t>
            </a:r>
            <a:r>
              <a:rPr lang="fr-CH" dirty="0"/>
              <a:t> </a:t>
            </a:r>
            <a:r>
              <a:rPr lang="fr-CH" dirty="0" err="1"/>
              <a:t>selected</a:t>
            </a:r>
            <a:r>
              <a:rPr lang="fr-CH" dirty="0"/>
              <a:t> for simplification of the chart (mettre nom des contrats)</a:t>
            </a:r>
          </a:p>
          <a:p>
            <a:endParaRPr lang="fr-CH" dirty="0"/>
          </a:p>
          <a:p>
            <a:r>
              <a:rPr lang="fr-CH" dirty="0"/>
              <a:t>Will </a:t>
            </a:r>
            <a:r>
              <a:rPr lang="fr-CH" dirty="0" err="1"/>
              <a:t>require</a:t>
            </a:r>
            <a:r>
              <a:rPr lang="fr-CH" dirty="0"/>
              <a:t> specific follow-up to </a:t>
            </a:r>
            <a:r>
              <a:rPr lang="fr-CH" dirty="0" err="1"/>
              <a:t>be</a:t>
            </a:r>
            <a:r>
              <a:rPr lang="fr-CH" dirty="0"/>
              <a:t> put in place.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27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Top 50 </a:t>
            </a:r>
            <a:r>
              <a:rPr lang="fr-CH" dirty="0" err="1"/>
              <a:t>contracts</a:t>
            </a:r>
            <a:r>
              <a:rPr lang="fr-CH" dirty="0"/>
              <a:t> </a:t>
            </a:r>
            <a:r>
              <a:rPr lang="fr-CH" dirty="0" err="1"/>
              <a:t>selected</a:t>
            </a:r>
            <a:r>
              <a:rPr lang="fr-CH" dirty="0"/>
              <a:t> for simplification of the chart</a:t>
            </a:r>
            <a:endParaRPr lang="en-GB" dirty="0"/>
          </a:p>
          <a:p>
            <a:r>
              <a:rPr lang="en-GB" dirty="0"/>
              <a:t>Top 30 : up to B1716/EP – Outer track hybrid </a:t>
            </a:r>
            <a:r>
              <a:rPr lang="en-GB" dirty="0" err="1"/>
              <a:t>cicruits</a:t>
            </a:r>
            <a:r>
              <a:rPr lang="en-GB" dirty="0"/>
              <a:t>, </a:t>
            </a:r>
            <a:r>
              <a:rPr lang="en-GB" dirty="0" err="1"/>
              <a:t>Valtronics</a:t>
            </a:r>
            <a:r>
              <a:rPr lang="en-GB" dirty="0"/>
              <a:t> Technologies (x=49, y=16)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https://cernbox.cern.ch/s/UHuD3N0NBue9TSN</a:t>
            </a:r>
            <a:endParaRPr lang="en-GB" sz="12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23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E08A-C500-474E-BC20-872F41BC7B5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6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33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56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8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5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8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5888-6DEC-46C4-86C9-05EAEFF7148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2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1EDC-1787-439D-88E8-B03179B27C6C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5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CFB4-43F7-44F3-8927-E0854F186D89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6C5A-E796-4752-91D2-F48B991C113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7917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B53359-C582-6844-9EA4-4D6212D59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5613" y="1592263"/>
            <a:ext cx="3708400" cy="4608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373593"/>
            <a:ext cx="3708400" cy="1065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AF3C9-D784-6946-89F2-5993CCDAA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47EF80-F0DC-40C6-B2B4-82F4689D267B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3189-CBF0-9340-9C1D-42AA3E21A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Cristina Lara Arnaud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D477-EAF2-F841-B7BB-852598C9EA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6C41-AE94-42C1-86FF-014E53FE90E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64-A49C-4472-91C7-BDF8763FA00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4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768983-EBD4-4C78-A82B-FF2F9839243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4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CEC855-0B4C-4794-8D02-D74734EBF198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6096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F47F3-3DC0-4BC7-A81E-CC6B11269CD7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5123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25" y="241617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1D052F-266B-4B5A-9951-D36B878DBE4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99CCDA-2C2A-4259-A5D2-306B713ABDDC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26434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845C5EB-768A-405C-A7BD-132001C62D2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0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823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18842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9665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88726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EC48D1-1DBF-4F58-A855-40CAB2BF426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7105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B11D89-7BD3-42D6-93AB-B59581155CE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142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6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FBD2-7DA1-4D9A-9654-E081A8C57FA3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7EEF-18CD-4932-B8B6-FB4763DBF144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8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08E-515D-4BD0-84D8-97B99684DA87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43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B6B8F-D55B-5A41-9E0F-093D94334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9938" y="2512611"/>
            <a:ext cx="1741337" cy="1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9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4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18BCF-1026-3541-8435-A6A493D98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2" y="6394174"/>
            <a:ext cx="395212" cy="3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4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70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00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97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870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0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B53359-C582-6844-9EA4-4D6212D59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5613" y="1592263"/>
            <a:ext cx="3708400" cy="4608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373593"/>
            <a:ext cx="3708400" cy="1065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AF3C9-D784-6946-89F2-5993CCDAA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3189-CBF0-9340-9C1D-42AA3E21A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D477-EAF2-F841-B7BB-852598C9EA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40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65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4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563031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88344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25" y="241617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9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26434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0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823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18842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9665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104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663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13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798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38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3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3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B6B8F-D55B-5A41-9E0F-093D94334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9938" y="2512611"/>
            <a:ext cx="1741337" cy="1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0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B333-A2A7-4FEF-8976-E16AA93D54AF}" type="datetime1">
              <a:rPr lang="en-US" smtClean="0"/>
              <a:t>9/13/2024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96000" y="6316306"/>
            <a:ext cx="3608877" cy="365125"/>
          </a:xfrm>
        </p:spPr>
        <p:txBody>
          <a:bodyPr/>
          <a:lstStyle/>
          <a:p>
            <a:r>
              <a:rPr lang="fr-FR"/>
              <a:t>Cristina Lara Arnaud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90299" y="6316305"/>
            <a:ext cx="205699" cy="365125"/>
          </a:xfrm>
        </p:spPr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916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3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A2D6-C0D4-4AFF-B9ED-5BF23B0FC7B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8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68E270-2AED-0F45-A0C5-6F0942DF8A9F}"/>
              </a:ext>
            </a:extLst>
          </p:cNvPr>
          <p:cNvSpPr/>
          <p:nvPr userDrawn="1"/>
        </p:nvSpPr>
        <p:spPr>
          <a:xfrm>
            <a:off x="0" y="6315998"/>
            <a:ext cx="12192000" cy="54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1DB935A-2B08-48AA-8495-6EF124FFCBF8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Cristina Lara Arnaud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346822-6F29-4340-B76E-0E6C21BA22D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0" y="6397057"/>
            <a:ext cx="406174" cy="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  <p15:guide id="19" pos="3940">
          <p15:clr>
            <a:srgbClr val="F26B43"/>
          </p15:clr>
        </p15:guide>
        <p15:guide id="20" pos="1481">
          <p15:clr>
            <a:srgbClr val="F26B43"/>
          </p15:clr>
        </p15:guide>
        <p15:guide id="21" pos="13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68E270-2AED-0F45-A0C5-6F0942DF8A9F}"/>
              </a:ext>
            </a:extLst>
          </p:cNvPr>
          <p:cNvSpPr/>
          <p:nvPr userDrawn="1"/>
        </p:nvSpPr>
        <p:spPr>
          <a:xfrm>
            <a:off x="0" y="6315998"/>
            <a:ext cx="12192000" cy="54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3793A62-AA7E-5A4D-A43E-DF1B3593C4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346822-6F29-4340-B76E-0E6C21BA22D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0" y="6397057"/>
            <a:ext cx="406174" cy="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  <p15:guide id="19" pos="3940">
          <p15:clr>
            <a:srgbClr val="F26B43"/>
          </p15:clr>
        </p15:guide>
        <p15:guide id="20" pos="1481">
          <p15:clr>
            <a:srgbClr val="F26B43"/>
          </p15:clr>
        </p15:guide>
        <p15:guide id="21" pos="1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1.sv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5.sv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5.svg"/><Relationship Id="rId9" Type="http://schemas.microsoft.com/office/2007/relationships/diagramDrawing" Target="../diagrams/drawin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7.sv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9.svg"/><Relationship Id="rId9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cernbox.cern.ch/s/UHuD3N0NBue9TSN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cernbox.cern.ch/s/UHuD3N0NBue9TS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cernbox.cern.ch/s/UHuD3N0NBue9TS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cernbox.cern.ch/s/UHuD3N0NBue9TS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box.cern.ch/s/UHuD3N0NBue9TS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home.cern/sites/default/files/2022-01/CERNS%20Main%20Objectives_0.pdf" TargetMode="Externa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4189186"/>
            <a:ext cx="11376025" cy="1731502"/>
          </a:xfrm>
        </p:spPr>
        <p:txBody>
          <a:bodyPr/>
          <a:lstStyle/>
          <a:p>
            <a:pPr algn="ctr"/>
            <a:br>
              <a:rPr lang="en-US" altLang="fr-FR" sz="4000" dirty="0"/>
            </a:br>
            <a:r>
              <a:rPr lang="en-US" altLang="fr-FR" sz="4000" dirty="0"/>
              <a:t>Group meeting (September 2024)</a:t>
            </a:r>
            <a:br>
              <a:rPr lang="en-US" altLang="fr-FR" sz="4000" dirty="0"/>
            </a:br>
            <a:r>
              <a:rPr lang="en-US" altLang="fr-FR" sz="4000" dirty="0"/>
              <a:t>Procurement Service</a:t>
            </a:r>
            <a:br>
              <a:rPr lang="en-US" altLang="fr-FR" sz="4400" dirty="0"/>
            </a:br>
            <a:br>
              <a:rPr lang="en-US" altLang="fr-FR" sz="4400" dirty="0"/>
            </a:br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490D5E-9254-7443-B68C-572C1F20F732}"/>
              </a:ext>
            </a:extLst>
          </p:cNvPr>
          <p:cNvGrpSpPr/>
          <p:nvPr/>
        </p:nvGrpSpPr>
        <p:grpSpPr>
          <a:xfrm>
            <a:off x="-1" y="8237"/>
            <a:ext cx="12187669" cy="98854"/>
            <a:chOff x="-1" y="0"/>
            <a:chExt cx="12187669" cy="988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98DBC4-0DCD-E74F-A5BB-804AFF8611A1}"/>
                </a:ext>
              </a:extLst>
            </p:cNvPr>
            <p:cNvSpPr/>
            <p:nvPr/>
          </p:nvSpPr>
          <p:spPr>
            <a:xfrm>
              <a:off x="-1" y="0"/>
              <a:ext cx="12187669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191512-9730-A84B-BEE9-A4F67B05B201}"/>
                </a:ext>
              </a:extLst>
            </p:cNvPr>
            <p:cNvSpPr/>
            <p:nvPr/>
          </p:nvSpPr>
          <p:spPr>
            <a:xfrm>
              <a:off x="2277976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3DD523-0EEB-8C40-9CC2-468669C898F4}"/>
                </a:ext>
              </a:extLst>
            </p:cNvPr>
            <p:cNvSpPr/>
            <p:nvPr/>
          </p:nvSpPr>
          <p:spPr>
            <a:xfrm>
              <a:off x="367129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F3269A-CC4D-8B4E-9823-0115BA1D036F}"/>
                </a:ext>
              </a:extLst>
            </p:cNvPr>
            <p:cNvSpPr/>
            <p:nvPr/>
          </p:nvSpPr>
          <p:spPr>
            <a:xfrm>
              <a:off x="4164441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0C5F83-DBD5-4C4B-A9C2-C036F5FC2C86}"/>
                </a:ext>
              </a:extLst>
            </p:cNvPr>
            <p:cNvSpPr/>
            <p:nvPr/>
          </p:nvSpPr>
          <p:spPr>
            <a:xfrm>
              <a:off x="6087762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4D340A-80F7-5540-B01D-7AA89F380EDE}"/>
                </a:ext>
              </a:extLst>
            </p:cNvPr>
            <p:cNvSpPr/>
            <p:nvPr/>
          </p:nvSpPr>
          <p:spPr>
            <a:xfrm>
              <a:off x="7998941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7047-9BEF-294D-33F6-24871CB0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How to deliver this strategy: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To achieve the above objectives, the strategy will focus on the following five pillars:</a:t>
            </a:r>
            <a:endParaRPr lang="en-GB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46B7-055B-AC4C-AE8F-23C47651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0AA3F6-1618-3548-975A-DD1A2939A246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14534-DBD5-BCEF-4C78-B35516241DE7}"/>
              </a:ext>
            </a:extLst>
          </p:cNvPr>
          <p:cNvGrpSpPr/>
          <p:nvPr/>
        </p:nvGrpSpPr>
        <p:grpSpPr>
          <a:xfrm>
            <a:off x="213677" y="1747838"/>
            <a:ext cx="11376024" cy="4608512"/>
            <a:chOff x="407989" y="1592263"/>
            <a:chExt cx="11376024" cy="46085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81EC4-F135-E940-77C9-ADE75F7CE84B}"/>
                </a:ext>
              </a:extLst>
            </p:cNvPr>
            <p:cNvSpPr/>
            <p:nvPr/>
          </p:nvSpPr>
          <p:spPr>
            <a:xfrm>
              <a:off x="407989" y="1592263"/>
              <a:ext cx="11376024" cy="4608512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C15CFC37-575B-4ACE-FB46-1F346CC68969}"/>
                </a:ext>
              </a:extLst>
            </p:cNvPr>
            <p:cNvSpPr/>
            <p:nvPr/>
          </p:nvSpPr>
          <p:spPr>
            <a:xfrm>
              <a:off x="1266281" y="2787517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BCDDF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02B09B-BAF5-0676-673D-3E8DD198E349}"/>
                </a:ext>
              </a:extLst>
            </p:cNvPr>
            <p:cNvSpPr/>
            <p:nvPr/>
          </p:nvSpPr>
          <p:spPr>
            <a:xfrm>
              <a:off x="966001" y="4256519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600" b="1" kern="1200" dirty="0"/>
                <a:t>Our people</a:t>
              </a:r>
              <a:endParaRPr lang="en-US" sz="1600" b="1" kern="1200" dirty="0"/>
            </a:p>
          </p:txBody>
        </p:sp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E26FAD4A-877C-8C89-D654-931F6459E862}"/>
                </a:ext>
              </a:extLst>
            </p:cNvPr>
            <p:cNvSpPr/>
            <p:nvPr/>
          </p:nvSpPr>
          <p:spPr>
            <a:xfrm>
              <a:off x="3432001" y="2816519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BCDDF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B4061A-7DFA-B8A5-D435-2C549BD0F988}"/>
                </a:ext>
              </a:extLst>
            </p:cNvPr>
            <p:cNvSpPr/>
            <p:nvPr/>
          </p:nvSpPr>
          <p:spPr>
            <a:xfrm>
              <a:off x="3081001" y="4256519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600" b="1" kern="1200" dirty="0"/>
                <a:t>Innovation and excellence</a:t>
              </a:r>
              <a:endParaRPr lang="en-US" sz="1600" b="1" kern="1200" dirty="0"/>
            </a:p>
          </p:txBody>
        </p:sp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1961D59C-4AA7-D030-930B-3E10E49B7AA8}"/>
                </a:ext>
              </a:extLst>
            </p:cNvPr>
            <p:cNvSpPr/>
            <p:nvPr/>
          </p:nvSpPr>
          <p:spPr>
            <a:xfrm>
              <a:off x="5547001" y="2816519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BCDDF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124DD5-5068-AD6C-C399-775E4860007A}"/>
                </a:ext>
              </a:extLst>
            </p:cNvPr>
            <p:cNvSpPr/>
            <p:nvPr/>
          </p:nvSpPr>
          <p:spPr>
            <a:xfrm>
              <a:off x="5196001" y="4256519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600" b="1" kern="1200" dirty="0"/>
                <a:t>Supplier and </a:t>
              </a:r>
              <a:r>
                <a:rPr lang="fr-CH" sz="1600" b="1" kern="1200" dirty="0" err="1"/>
                <a:t>contract</a:t>
              </a:r>
              <a:r>
                <a:rPr lang="fr-CH" sz="1600" b="1" kern="1200" dirty="0"/>
                <a:t> management</a:t>
              </a:r>
              <a:endParaRPr lang="en-US" sz="1600" b="1" kern="1200" dirty="0"/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712A5075-B87E-D0A1-F33D-5EB592C0308D}"/>
                </a:ext>
              </a:extLst>
            </p:cNvPr>
            <p:cNvSpPr/>
            <p:nvPr/>
          </p:nvSpPr>
          <p:spPr>
            <a:xfrm>
              <a:off x="7662001" y="2816519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BCDDF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D6F129E-637E-A878-7490-27A39D99AB0E}"/>
                </a:ext>
              </a:extLst>
            </p:cNvPr>
            <p:cNvSpPr/>
            <p:nvPr/>
          </p:nvSpPr>
          <p:spPr>
            <a:xfrm>
              <a:off x="7311001" y="4256519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600" b="1" kern="1200" dirty="0" err="1"/>
                <a:t>Responsible</a:t>
              </a:r>
              <a:r>
                <a:rPr lang="fr-CH" sz="1600" b="1" kern="1200" dirty="0"/>
                <a:t> </a:t>
              </a:r>
              <a:r>
                <a:rPr lang="fr-CH" sz="1600" b="1" kern="1200" dirty="0" err="1"/>
                <a:t>procurement</a:t>
              </a:r>
              <a:endParaRPr lang="en-US" sz="1600" b="1" kern="1200" dirty="0"/>
            </a:p>
          </p:txBody>
        </p:sp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8F402B-4164-6BC7-C541-41FA77562B97}"/>
                </a:ext>
              </a:extLst>
            </p:cNvPr>
            <p:cNvSpPr/>
            <p:nvPr/>
          </p:nvSpPr>
          <p:spPr>
            <a:xfrm>
              <a:off x="9777001" y="2798519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BCDDF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215C0A-1E75-40EF-B3DA-FD83AE5EA5DF}"/>
                </a:ext>
              </a:extLst>
            </p:cNvPr>
            <p:cNvSpPr/>
            <p:nvPr/>
          </p:nvSpPr>
          <p:spPr>
            <a:xfrm>
              <a:off x="9426001" y="4256519"/>
              <a:ext cx="1800000" cy="720000"/>
            </a:xfrm>
            <a:custGeom>
              <a:avLst/>
              <a:gdLst>
                <a:gd name="connsiteX0" fmla="*/ 0 w 1800000"/>
                <a:gd name="connsiteY0" fmla="*/ 0 h 720000"/>
                <a:gd name="connsiteX1" fmla="*/ 1800000 w 1800000"/>
                <a:gd name="connsiteY1" fmla="*/ 0 h 720000"/>
                <a:gd name="connsiteX2" fmla="*/ 1800000 w 1800000"/>
                <a:gd name="connsiteY2" fmla="*/ 720000 h 720000"/>
                <a:gd name="connsiteX3" fmla="*/ 0 w 1800000"/>
                <a:gd name="connsiteY3" fmla="*/ 720000 h 720000"/>
                <a:gd name="connsiteX4" fmla="*/ 0 w 18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20000">
                  <a:moveTo>
                    <a:pt x="0" y="0"/>
                  </a:moveTo>
                  <a:lnTo>
                    <a:pt x="1800000" y="0"/>
                  </a:lnTo>
                  <a:lnTo>
                    <a:pt x="18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600" b="1" kern="1200" dirty="0"/>
                <a:t>Communication and </a:t>
              </a:r>
              <a:r>
                <a:rPr lang="fr-CH" sz="1600" b="1" kern="1200" dirty="0" err="1"/>
                <a:t>outreach</a:t>
              </a:r>
              <a:endParaRPr lang="en-US" sz="1600" b="1" kern="1200" dirty="0"/>
            </a:p>
          </p:txBody>
        </p:sp>
      </p:grpSp>
      <p:sp>
        <p:nvSpPr>
          <p:cNvPr id="22" name="Rectangle 21" descr="Handshake">
            <a:extLst>
              <a:ext uri="{FF2B5EF4-FFF2-40B4-BE49-F238E27FC236}">
                <a16:creationId xmlns:a16="http://schemas.microsoft.com/office/drawing/2014/main" id="{46B3E665-3434-A7BA-42F2-350C52585990}"/>
              </a:ext>
            </a:extLst>
          </p:cNvPr>
          <p:cNvSpPr/>
          <p:nvPr/>
        </p:nvSpPr>
        <p:spPr>
          <a:xfrm>
            <a:off x="5554979" y="3114370"/>
            <a:ext cx="709187" cy="88219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4" name="Graphic 23" descr="Deciduous tree with solid fill">
            <a:extLst>
              <a:ext uri="{FF2B5EF4-FFF2-40B4-BE49-F238E27FC236}">
                <a16:creationId xmlns:a16="http://schemas.microsoft.com/office/drawing/2014/main" id="{9B4C00C1-5829-E814-63B2-B272C792B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937" y="3253528"/>
            <a:ext cx="620956" cy="620956"/>
          </a:xfrm>
          <a:prstGeom prst="rect">
            <a:avLst/>
          </a:prstGeom>
        </p:spPr>
      </p:pic>
      <p:sp>
        <p:nvSpPr>
          <p:cNvPr id="25" name="Rectangle 24" descr="Meeting">
            <a:extLst>
              <a:ext uri="{FF2B5EF4-FFF2-40B4-BE49-F238E27FC236}">
                <a16:creationId xmlns:a16="http://schemas.microsoft.com/office/drawing/2014/main" id="{1842E3FA-FAE7-50DD-867F-6F335EE5086C}"/>
              </a:ext>
            </a:extLst>
          </p:cNvPr>
          <p:cNvSpPr/>
          <p:nvPr/>
        </p:nvSpPr>
        <p:spPr>
          <a:xfrm>
            <a:off x="9780052" y="3143655"/>
            <a:ext cx="703274" cy="78286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Graphic 27" descr="Business Growth with solid fill">
            <a:extLst>
              <a:ext uri="{FF2B5EF4-FFF2-40B4-BE49-F238E27FC236}">
                <a16:creationId xmlns:a16="http://schemas.microsoft.com/office/drawing/2014/main" id="{CE8721EE-6270-53B3-A5BC-2A052EA2D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8990" y="3143655"/>
            <a:ext cx="720000" cy="720000"/>
          </a:xfrm>
          <a:prstGeom prst="rect">
            <a:avLst/>
          </a:prstGeom>
        </p:spPr>
      </p:pic>
      <p:pic>
        <p:nvPicPr>
          <p:cNvPr id="30" name="Graphic 29" descr="Scales of justice with solid fill">
            <a:extLst>
              <a:ext uri="{FF2B5EF4-FFF2-40B4-BE49-F238E27FC236}">
                <a16:creationId xmlns:a16="http://schemas.microsoft.com/office/drawing/2014/main" id="{BDBB8B19-C02B-B6FC-7CDF-4116746011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8138" y="3114370"/>
            <a:ext cx="717103" cy="7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CCB180ED-CE6D-4C7C-A586-E0F91C2E1248}"/>
              </a:ext>
            </a:extLst>
          </p:cNvPr>
          <p:cNvSpPr txBox="1">
            <a:spLocks/>
          </p:cNvSpPr>
          <p:nvPr/>
        </p:nvSpPr>
        <p:spPr>
          <a:xfrm>
            <a:off x="8870762" y="479498"/>
            <a:ext cx="2946990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 specialized by categories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08D2ED4-8716-48C8-BB0C-BEC4EF393688}"/>
              </a:ext>
            </a:extLst>
          </p:cNvPr>
          <p:cNvSpPr txBox="1">
            <a:spLocks/>
          </p:cNvSpPr>
          <p:nvPr/>
        </p:nvSpPr>
        <p:spPr>
          <a:xfrm>
            <a:off x="8986040" y="1545240"/>
            <a:ext cx="301883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98152E6-8908-1741-832F-17CDCB5A776B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884D0-B5AF-7497-9C99-69240B381800}"/>
              </a:ext>
            </a:extLst>
          </p:cNvPr>
          <p:cNvGrpSpPr/>
          <p:nvPr/>
        </p:nvGrpSpPr>
        <p:grpSpPr>
          <a:xfrm>
            <a:off x="407989" y="1361483"/>
            <a:ext cx="1107960" cy="230780"/>
            <a:chOff x="252540" y="1329265"/>
            <a:chExt cx="1107960" cy="230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0FA02E-17AC-EC43-43A8-FDFA9CF80FF7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88E059-2234-DDC3-544B-6C3CAB252A07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OUR PEOPLE</a:t>
              </a:r>
              <a:endParaRPr lang="en-US" sz="1100" b="1" kern="1200" dirty="0"/>
            </a:p>
          </p:txBody>
        </p:sp>
      </p:grpSp>
      <p:sp>
        <p:nvSpPr>
          <p:cNvPr id="12" name="Title 10">
            <a:extLst>
              <a:ext uri="{FF2B5EF4-FFF2-40B4-BE49-F238E27FC236}">
                <a16:creationId xmlns:a16="http://schemas.microsoft.com/office/drawing/2014/main" id="{2FBCF1B8-8C09-F013-CC11-F5020A1A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340"/>
            <a:ext cx="7476111" cy="7483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Why this is important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A99483-C03F-C4C3-189E-BFF369A7F4EE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GB"/>
          </a:p>
          <a:p>
            <a:pPr lvl="0">
              <a:buChar char="•"/>
            </a:pPr>
            <a:endParaRPr lang="en-GB"/>
          </a:p>
          <a:p>
            <a:pPr lvl="0">
              <a:buChar char="•"/>
            </a:pPr>
            <a:endParaRPr lang="en-GB"/>
          </a:p>
        </p:txBody>
      </p:sp>
      <p:pic>
        <p:nvPicPr>
          <p:cNvPr id="11" name="Graphic 10" descr="Business Growth with solid fill">
            <a:extLst>
              <a:ext uri="{FF2B5EF4-FFF2-40B4-BE49-F238E27FC236}">
                <a16:creationId xmlns:a16="http://schemas.microsoft.com/office/drawing/2014/main" id="{48DDA52D-F71F-506F-46BE-CDDD880E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75" y="479498"/>
            <a:ext cx="720000" cy="7200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374FFFA-2B35-DB1E-1764-4B3E5CC86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510404"/>
              </p:ext>
            </p:extLst>
          </p:nvPr>
        </p:nvGraphicFramePr>
        <p:xfrm>
          <a:off x="2032000" y="9598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6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CCB180ED-CE6D-4C7C-A586-E0F91C2E1248}"/>
              </a:ext>
            </a:extLst>
          </p:cNvPr>
          <p:cNvSpPr txBox="1">
            <a:spLocks/>
          </p:cNvSpPr>
          <p:nvPr/>
        </p:nvSpPr>
        <p:spPr>
          <a:xfrm>
            <a:off x="8870762" y="479498"/>
            <a:ext cx="2946990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 specialized by categories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08D2ED4-8716-48C8-BB0C-BEC4EF393688}"/>
              </a:ext>
            </a:extLst>
          </p:cNvPr>
          <p:cNvSpPr txBox="1">
            <a:spLocks/>
          </p:cNvSpPr>
          <p:nvPr/>
        </p:nvSpPr>
        <p:spPr>
          <a:xfrm>
            <a:off x="8986040" y="1545240"/>
            <a:ext cx="301883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884D0-B5AF-7497-9C99-69240B381800}"/>
              </a:ext>
            </a:extLst>
          </p:cNvPr>
          <p:cNvGrpSpPr/>
          <p:nvPr/>
        </p:nvGrpSpPr>
        <p:grpSpPr>
          <a:xfrm>
            <a:off x="407989" y="1361483"/>
            <a:ext cx="1107960" cy="230780"/>
            <a:chOff x="252540" y="1329265"/>
            <a:chExt cx="1107960" cy="230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0FA02E-17AC-EC43-43A8-FDFA9CF80FF7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88E059-2234-DDC3-544B-6C3CAB252A07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OUR PEOPLE</a:t>
              </a:r>
              <a:endParaRPr lang="en-US" sz="1100" b="1" kern="1200" dirty="0"/>
            </a:p>
          </p:txBody>
        </p:sp>
      </p:grpSp>
      <p:sp>
        <p:nvSpPr>
          <p:cNvPr id="10" name="Title 10">
            <a:extLst>
              <a:ext uri="{FF2B5EF4-FFF2-40B4-BE49-F238E27FC236}">
                <a16:creationId xmlns:a16="http://schemas.microsoft.com/office/drawing/2014/main" id="{09EBB66E-960D-E101-BF6C-72D592AC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062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What we will do and continue to strengthen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1B190AF-B84B-DF6B-9B7D-28DFCF29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83" y="1941388"/>
            <a:ext cx="11376024" cy="372049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Invest in regular training programs to keep the procurement team updated on the latest industry trends, technologies and best practices.</a:t>
            </a:r>
            <a:endParaRPr lang="en-GB" sz="2000" kern="100" dirty="0">
              <a:solidFill>
                <a:schemeClr val="accent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Coach and mentor our junior staff to help them navigate CERN ways of working.</a:t>
            </a:r>
            <a:endParaRPr lang="en-GB" sz="2000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Monitor workload and anticipate resource requirements.</a:t>
            </a:r>
            <a:endParaRPr lang="en-GB" sz="2000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Regular knowledge sharing opportunities, both internal and external.</a:t>
            </a:r>
            <a:endParaRPr lang="en-GB" sz="2000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Develop and launch a periodic employee engagement survey with HR support.</a:t>
            </a:r>
            <a:endParaRPr lang="en-GB" sz="2000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Establish a talent management policy and a succession plan.</a:t>
            </a:r>
            <a:endParaRPr lang="en-GB" sz="2000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66D9F1D7-71BC-AF28-BC1E-9C438F34F593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0B0FB206-D590-D352-A530-894F48671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75" y="47949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">
            <a:extLst>
              <a:ext uri="{FF2B5EF4-FFF2-40B4-BE49-F238E27FC236}">
                <a16:creationId xmlns:a16="http://schemas.microsoft.com/office/drawing/2014/main" id="{34122E41-2231-9395-54D3-D9B60490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1"/>
            <a:ext cx="63116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6256C41-AE94-42C1-86FF-014E53FE90EE}" type="datetime1">
              <a:rPr lang="en-US" smtClean="0"/>
              <a:pPr>
                <a:spcAft>
                  <a:spcPts val="600"/>
                </a:spcAft>
              </a:pPr>
              <a:t>9/13/2024</a:t>
            </a:fld>
            <a:endParaRPr lang="en-US"/>
          </a:p>
        </p:txBody>
      </p:sp>
      <p:sp>
        <p:nvSpPr>
          <p:cNvPr id="46" name="Footer Placeholder 5">
            <a:extLst>
              <a:ext uri="{FF2B5EF4-FFF2-40B4-BE49-F238E27FC236}">
                <a16:creationId xmlns:a16="http://schemas.microsoft.com/office/drawing/2014/main" id="{0E17F4A5-E4E4-C354-3E8B-10784360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Cristina Lara Arnaud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07546" y="6356350"/>
            <a:ext cx="681254" cy="365125"/>
          </a:xfrm>
        </p:spPr>
        <p:txBody>
          <a:bodyPr vert="horz" lIns="0" tIns="0" rIns="0" bIns="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08D2ED4-8716-48C8-BB0C-BEC4EF393688}"/>
              </a:ext>
            </a:extLst>
          </p:cNvPr>
          <p:cNvSpPr txBox="1">
            <a:spLocks/>
          </p:cNvSpPr>
          <p:nvPr/>
        </p:nvSpPr>
        <p:spPr>
          <a:xfrm>
            <a:off x="8986040" y="1545240"/>
            <a:ext cx="301883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C28E4-FADF-BB9C-C9F2-01E01D735D88}"/>
              </a:ext>
            </a:extLst>
          </p:cNvPr>
          <p:cNvGrpSpPr/>
          <p:nvPr/>
        </p:nvGrpSpPr>
        <p:grpSpPr>
          <a:xfrm>
            <a:off x="2882105" y="2396099"/>
            <a:ext cx="5611813" cy="3135670"/>
            <a:chOff x="75674" y="323481"/>
            <a:chExt cx="2052347" cy="10028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66B648-DB4B-21A3-3A6F-5A5E85A478FB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6A40FF-EC4F-9843-9AEC-E5DD613E99D0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8134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0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All junior team members will be offered a partially funded training programme </a:t>
              </a:r>
              <a:endParaRPr lang="fr-CH" sz="30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E6B06-F13B-8C17-B7C6-84FEC95C35A3}"/>
              </a:ext>
            </a:extLst>
          </p:cNvPr>
          <p:cNvGrpSpPr/>
          <p:nvPr/>
        </p:nvGrpSpPr>
        <p:grpSpPr>
          <a:xfrm>
            <a:off x="407989" y="1361483"/>
            <a:ext cx="1107960" cy="230780"/>
            <a:chOff x="252540" y="1329265"/>
            <a:chExt cx="1107960" cy="2307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19FFE5-C390-A524-5E64-B02AD5DE3D93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49C30B-A05E-7F0D-EF7D-CA80BB5B4E61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OUR PEOPLE</a:t>
              </a:r>
              <a:endParaRPr lang="en-US" sz="1100" b="1" kern="1200" dirty="0"/>
            </a:p>
          </p:txBody>
        </p:sp>
      </p:grp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1653DAF-FF68-A607-88CB-65F6CA43361C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22" name="Graphic 21" descr="Business Growth with solid fill">
            <a:extLst>
              <a:ext uri="{FF2B5EF4-FFF2-40B4-BE49-F238E27FC236}">
                <a16:creationId xmlns:a16="http://schemas.microsoft.com/office/drawing/2014/main" id="{77A252BA-F892-A5ED-0CD1-AF3631E29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75" y="479498"/>
            <a:ext cx="720000" cy="720000"/>
          </a:xfrm>
          <a:prstGeom prst="rect">
            <a:avLst/>
          </a:prstGeom>
        </p:spPr>
      </p:pic>
      <p:sp>
        <p:nvSpPr>
          <p:cNvPr id="23" name="Title 10">
            <a:extLst>
              <a:ext uri="{FF2B5EF4-FFF2-40B4-BE49-F238E27FC236}">
                <a16:creationId xmlns:a16="http://schemas.microsoft.com/office/drawing/2014/main" id="{44207FAB-3530-0652-F5AD-9352A413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062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KPI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53C95E9-9865-9538-1FC6-373D387989C9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EAE43-AFAA-EBB5-1C9B-A9C990AAAFDF}"/>
              </a:ext>
            </a:extLst>
          </p:cNvPr>
          <p:cNvSpPr txBox="1"/>
          <p:nvPr/>
        </p:nvSpPr>
        <p:spPr>
          <a:xfrm>
            <a:off x="0" y="1342989"/>
            <a:ext cx="2056537" cy="230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fr-CH" sz="1100" b="1" kern="1200" dirty="0"/>
              <a:t>Innovation and excellence</a:t>
            </a:r>
            <a:endParaRPr lang="en-US" sz="1100" b="1" kern="1200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3AC0209-B04F-D8A2-B404-CD1C1E0B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247"/>
            <a:ext cx="11784014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Why this is important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FAB66CF-A8E6-A5FD-EACD-5F2610C2B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006314"/>
              </p:ext>
            </p:extLst>
          </p:nvPr>
        </p:nvGraphicFramePr>
        <p:xfrm>
          <a:off x="2056537" y="9370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Scales of justice with solid fill">
            <a:extLst>
              <a:ext uri="{FF2B5EF4-FFF2-40B4-BE49-F238E27FC236}">
                <a16:creationId xmlns:a16="http://schemas.microsoft.com/office/drawing/2014/main" id="{CCD67435-BCC8-A721-D165-7D99B0EA3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847" y="461917"/>
            <a:ext cx="717103" cy="7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A0BAF50-B305-D666-5F03-B1795F773B28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E2BEF-7910-A66A-FD1A-C6F9BBB80AC8}"/>
              </a:ext>
            </a:extLst>
          </p:cNvPr>
          <p:cNvSpPr txBox="1"/>
          <p:nvPr/>
        </p:nvSpPr>
        <p:spPr>
          <a:xfrm>
            <a:off x="0" y="1345879"/>
            <a:ext cx="1978160" cy="230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fr-CH" sz="1100" b="1" kern="1200" dirty="0"/>
              <a:t>Innovation and excellence</a:t>
            </a:r>
            <a:endParaRPr lang="en-US" sz="1100" b="1" kern="1200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8B54ECA0-C667-5CFE-1C1D-AEF4AFEE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008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What we will do and continue to strengthen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82F7B3CA-84AA-4226-4C3F-708724C0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76" y="1820609"/>
            <a:ext cx="11376024" cy="460851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Drive digitalization through a new e-procurement system and supplier portal.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Adopt </a:t>
            </a: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advanced procurement tools that harness the power of AI.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Carry out regular reviews of our processes and procedures against industry best practices.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 policies, including a sourcing, sustainable procurement, contract management and supplier management, communication, talent management, etc.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Continue to publish the annual procurement report.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Maintain an updated Internal Control System (ICS).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Publish customer satisfaction surveys to monitor our clients’ satisfaction.</a:t>
            </a:r>
          </a:p>
        </p:txBody>
      </p:sp>
      <p:pic>
        <p:nvPicPr>
          <p:cNvPr id="4" name="Graphic 3" descr="Scales of justice with solid fill">
            <a:extLst>
              <a:ext uri="{FF2B5EF4-FFF2-40B4-BE49-F238E27FC236}">
                <a16:creationId xmlns:a16="http://schemas.microsoft.com/office/drawing/2014/main" id="{3B77D79D-C39F-7B66-8A3C-5F25D7B63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847" y="461917"/>
            <a:ext cx="717103" cy="7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A0BAF50-B305-D666-5F03-B1795F773B28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E2BEF-7910-A66A-FD1A-C6F9BBB80AC8}"/>
              </a:ext>
            </a:extLst>
          </p:cNvPr>
          <p:cNvSpPr txBox="1"/>
          <p:nvPr/>
        </p:nvSpPr>
        <p:spPr>
          <a:xfrm>
            <a:off x="0" y="1345879"/>
            <a:ext cx="1978160" cy="230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fr-CH" sz="1100" b="1" kern="1200" dirty="0"/>
              <a:t>Innovation and excellence</a:t>
            </a:r>
            <a:endParaRPr lang="en-US" sz="1100" b="1" kern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FE04B1-0A61-3B8F-B372-2C1BA3FA9B06}"/>
              </a:ext>
            </a:extLst>
          </p:cNvPr>
          <p:cNvGrpSpPr/>
          <p:nvPr/>
        </p:nvGrpSpPr>
        <p:grpSpPr>
          <a:xfrm>
            <a:off x="218856" y="1951890"/>
            <a:ext cx="2821249" cy="3341077"/>
            <a:chOff x="75674" y="323481"/>
            <a:chExt cx="2052347" cy="10028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EE8460-4EF6-0553-E6A6-0F7D3162FAAB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AC96B9-E8D7-021A-549F-B4CCBC76ACEA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ea typeface="Helvetica Neue"/>
                  <a:cs typeface="Helvetica Neue"/>
                </a:rPr>
                <a:t>Customer satisfaction: at least 80% of satisfied/very satisfied clients</a:t>
              </a:r>
              <a:endParaRPr lang="fr-CH" sz="20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4DBEE4-FEDE-5030-FDD0-D15586802A2B}"/>
              </a:ext>
            </a:extLst>
          </p:cNvPr>
          <p:cNvGrpSpPr/>
          <p:nvPr/>
        </p:nvGrpSpPr>
        <p:grpSpPr>
          <a:xfrm>
            <a:off x="3145615" y="1951890"/>
            <a:ext cx="2821250" cy="3323493"/>
            <a:chOff x="75674" y="323481"/>
            <a:chExt cx="2052347" cy="100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7832A2-51AA-EA43-6772-35EEFB9A114E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F86E10-E460-FB5C-3842-E3B8509171AC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ea typeface="Helvetica Neue"/>
                  <a:cs typeface="Helvetica Neue"/>
                </a:rPr>
                <a:t>Annual objective in savings (including claims and costs avoidance): at least double than the cost of our Group</a:t>
              </a:r>
              <a:endParaRPr lang="fr-CH" sz="20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5F54ED-FA59-C7D5-88D0-078748DE289D}"/>
              </a:ext>
            </a:extLst>
          </p:cNvPr>
          <p:cNvGrpSpPr/>
          <p:nvPr/>
        </p:nvGrpSpPr>
        <p:grpSpPr>
          <a:xfrm>
            <a:off x="6072375" y="1951890"/>
            <a:ext cx="2696307" cy="3300047"/>
            <a:chOff x="75674" y="323481"/>
            <a:chExt cx="2052347" cy="10028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5CD08C-B8D3-2D66-6558-E10204C201CD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4B8941-9BAA-C06A-BA64-6DE7338625CD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ea typeface="Helvetica Neue"/>
                  <a:cs typeface="Helvetica Neue"/>
                </a:rPr>
                <a:t>New policies:</a:t>
              </a:r>
            </a:p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kern="1200" dirty="0">
                  <a:effectLst/>
                  <a:latin typeface="+mn-lt"/>
                  <a:ea typeface="Helvetica Neue"/>
                  <a:cs typeface="Helvetica Neue"/>
                </a:rPr>
                <a:t>Sourcing</a:t>
              </a:r>
            </a:p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>
                  <a:ea typeface="Helvetica Neue"/>
                  <a:cs typeface="Helvetica Neue"/>
                </a:rPr>
                <a:t>Sustainable procurement</a:t>
              </a:r>
            </a:p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kern="1200" dirty="0">
                  <a:effectLst/>
                  <a:latin typeface="+mn-lt"/>
                  <a:ea typeface="Helvetica Neue"/>
                  <a:cs typeface="Helvetica Neue"/>
                </a:rPr>
                <a:t>Contract management</a:t>
              </a:r>
            </a:p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>
                  <a:ea typeface="Helvetica Neue"/>
                  <a:cs typeface="Helvetica Neue"/>
                </a:rPr>
                <a:t>Supplier management</a:t>
              </a:r>
            </a:p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kern="1200" dirty="0">
                  <a:effectLst/>
                  <a:latin typeface="+mn-lt"/>
                  <a:ea typeface="Helvetica Neue"/>
                  <a:cs typeface="Helvetica Neue"/>
                </a:rPr>
                <a:t>Talent management</a:t>
              </a:r>
            </a:p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>
                  <a:ea typeface="Helvetica Neue"/>
                  <a:cs typeface="Helvetica Neue"/>
                </a:rPr>
                <a:t>C</a:t>
              </a:r>
              <a:r>
                <a:rPr lang="en-US" sz="1400" kern="1200" dirty="0">
                  <a:effectLst/>
                  <a:latin typeface="+mn-lt"/>
                  <a:ea typeface="Helvetica Neue"/>
                  <a:cs typeface="Helvetica Neue"/>
                </a:rPr>
                <a:t>ommunication</a:t>
              </a:r>
              <a:endParaRPr lang="fr-CH" sz="14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CFB2F3-F162-03D6-C340-4CC479AD4477}"/>
              </a:ext>
            </a:extLst>
          </p:cNvPr>
          <p:cNvGrpSpPr/>
          <p:nvPr/>
        </p:nvGrpSpPr>
        <p:grpSpPr>
          <a:xfrm>
            <a:off x="8869512" y="1949667"/>
            <a:ext cx="2696307" cy="3300047"/>
            <a:chOff x="75674" y="323481"/>
            <a:chExt cx="2052347" cy="10028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DF8493-40D2-F9A0-51B1-A52C627A1434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E2ED80-2DC8-97AF-626C-CCF12665EE18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>
                  <a:ea typeface="Helvetica Neue"/>
                  <a:cs typeface="Helvetica Neue"/>
                </a:rPr>
                <a:t>95% of </a:t>
              </a:r>
              <a:r>
                <a:rPr lang="en-US" sz="2000" dirty="0" err="1">
                  <a:ea typeface="Helvetica Neue"/>
                  <a:cs typeface="Helvetica Neue"/>
                </a:rPr>
                <a:t>ordrer</a:t>
              </a:r>
              <a:r>
                <a:rPr lang="en-US" sz="2000" dirty="0">
                  <a:ea typeface="Helvetica Neue"/>
                  <a:cs typeface="Helvetica Neue"/>
                </a:rPr>
                <a:t> to be approved within 5 working days</a:t>
              </a:r>
              <a:endParaRPr lang="fr-CH" sz="20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pic>
        <p:nvPicPr>
          <p:cNvPr id="4" name="Graphic 3" descr="Scales of justice with solid fill">
            <a:extLst>
              <a:ext uri="{FF2B5EF4-FFF2-40B4-BE49-F238E27FC236}">
                <a16:creationId xmlns:a16="http://schemas.microsoft.com/office/drawing/2014/main" id="{6F333050-BC18-4564-1E80-51F6AB93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847" y="461917"/>
            <a:ext cx="717103" cy="717103"/>
          </a:xfrm>
          <a:prstGeom prst="rect">
            <a:avLst/>
          </a:prstGeom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CE2E701F-2C31-1C5D-6F97-2B0BDBC0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062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KPI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2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2D83129-9DAF-6D51-C338-E5585C170D36}"/>
              </a:ext>
            </a:extLst>
          </p:cNvPr>
          <p:cNvSpPr/>
          <p:nvPr/>
        </p:nvSpPr>
        <p:spPr>
          <a:xfrm>
            <a:off x="376458" y="221486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B3CF3D-B27A-7C33-6B37-295318C19B95}"/>
              </a:ext>
            </a:extLst>
          </p:cNvPr>
          <p:cNvGrpSpPr/>
          <p:nvPr/>
        </p:nvGrpSpPr>
        <p:grpSpPr>
          <a:xfrm>
            <a:off x="166355" y="1328905"/>
            <a:ext cx="2073954" cy="230780"/>
            <a:chOff x="252540" y="1329265"/>
            <a:chExt cx="1107960" cy="230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72ABFE-37E5-8C3B-9EB9-28873435BEF9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5E4B44-CB2A-40B0-1885-A6232A3A29FF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Supplier &amp; </a:t>
              </a:r>
              <a:r>
                <a:rPr lang="fr-CH" sz="1100" b="1" kern="1200" dirty="0" err="1"/>
                <a:t>contract</a:t>
              </a:r>
              <a:r>
                <a:rPr lang="fr-CH" sz="1100" b="1" dirty="0"/>
                <a:t> </a:t>
              </a:r>
              <a:r>
                <a:rPr lang="fr-CH" sz="1100" b="1" kern="1200" dirty="0"/>
                <a:t>management</a:t>
              </a:r>
              <a:endParaRPr lang="en-US" sz="1100" b="1" kern="1200" dirty="0"/>
            </a:p>
          </p:txBody>
        </p:sp>
      </p:grpSp>
      <p:sp>
        <p:nvSpPr>
          <p:cNvPr id="8" name="Rectangle 7" descr="Handshake">
            <a:extLst>
              <a:ext uri="{FF2B5EF4-FFF2-40B4-BE49-F238E27FC236}">
                <a16:creationId xmlns:a16="http://schemas.microsoft.com/office/drawing/2014/main" id="{DAC5BCC9-33A7-05B3-BABA-BE558F78B5DA}"/>
              </a:ext>
            </a:extLst>
          </p:cNvPr>
          <p:cNvSpPr/>
          <p:nvPr/>
        </p:nvSpPr>
        <p:spPr>
          <a:xfrm>
            <a:off x="600403" y="531426"/>
            <a:ext cx="602929" cy="60292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CC28FF29-DFEE-ACD5-26CE-0900ECE6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531426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Why this is important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8D35F71-3413-D56B-47CF-9A2EFC3E3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996126"/>
              </p:ext>
            </p:extLst>
          </p:nvPr>
        </p:nvGraphicFramePr>
        <p:xfrm>
          <a:off x="2056537" y="9370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1677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2D83129-9DAF-6D51-C338-E5585C170D36}"/>
              </a:ext>
            </a:extLst>
          </p:cNvPr>
          <p:cNvSpPr/>
          <p:nvPr/>
        </p:nvSpPr>
        <p:spPr>
          <a:xfrm>
            <a:off x="376458" y="221486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B3CF3D-B27A-7C33-6B37-295318C19B95}"/>
              </a:ext>
            </a:extLst>
          </p:cNvPr>
          <p:cNvGrpSpPr/>
          <p:nvPr/>
        </p:nvGrpSpPr>
        <p:grpSpPr>
          <a:xfrm>
            <a:off x="166355" y="1328905"/>
            <a:ext cx="2073954" cy="230780"/>
            <a:chOff x="252540" y="1329265"/>
            <a:chExt cx="1107960" cy="230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72ABFE-37E5-8C3B-9EB9-28873435BEF9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5E4B44-CB2A-40B0-1885-A6232A3A29FF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Supplier &amp; </a:t>
              </a:r>
              <a:r>
                <a:rPr lang="fr-CH" sz="1100" b="1" kern="1200" dirty="0" err="1"/>
                <a:t>contract</a:t>
              </a:r>
              <a:r>
                <a:rPr lang="fr-CH" sz="1100" b="1" kern="1200" dirty="0"/>
                <a:t> management</a:t>
              </a:r>
              <a:endParaRPr lang="en-US" sz="1100" b="1" kern="1200" dirty="0"/>
            </a:p>
          </p:txBody>
        </p:sp>
      </p:grpSp>
      <p:sp>
        <p:nvSpPr>
          <p:cNvPr id="8" name="Rectangle 7" descr="Handshake">
            <a:extLst>
              <a:ext uri="{FF2B5EF4-FFF2-40B4-BE49-F238E27FC236}">
                <a16:creationId xmlns:a16="http://schemas.microsoft.com/office/drawing/2014/main" id="{DAC5BCC9-33A7-05B3-BABA-BE558F78B5DA}"/>
              </a:ext>
            </a:extLst>
          </p:cNvPr>
          <p:cNvSpPr/>
          <p:nvPr/>
        </p:nvSpPr>
        <p:spPr>
          <a:xfrm>
            <a:off x="600403" y="531426"/>
            <a:ext cx="602929" cy="60292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B4122DA4-5B5A-9EFE-20CA-F5C5AEC95E25}"/>
              </a:ext>
            </a:extLst>
          </p:cNvPr>
          <p:cNvSpPr txBox="1">
            <a:spLocks/>
          </p:cNvSpPr>
          <p:nvPr/>
        </p:nvSpPr>
        <p:spPr>
          <a:xfrm>
            <a:off x="72148" y="49394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		What we will do and continue to strengthen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D0F11E83-CEA2-B884-A5D1-2833B7FC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969317"/>
            <a:ext cx="11376024" cy="315270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and classify strategic suppliers and contracts.</a:t>
            </a:r>
            <a:endParaRPr lang="en-GB" sz="2000" kern="100" dirty="0">
              <a:solidFill>
                <a:srgbClr val="0033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developing and maintaining tailored management plans for strategic suppliers and contracts</a:t>
            </a: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2000" kern="100" dirty="0">
              <a:solidFill>
                <a:srgbClr val="0033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 performance of contract identified as strategic and critical on an annual basis. </a:t>
            </a:r>
            <a:endParaRPr lang="en-GB" sz="2000" kern="100" dirty="0">
              <a:solidFill>
                <a:srgbClr val="0033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Carry-out </a:t>
            </a:r>
            <a:r>
              <a:rPr lang="en-US" sz="2000" kern="100" dirty="0">
                <a:solidFill>
                  <a:srgbClr val="0033A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 lessons learnt exercise for </a:t>
            </a: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contracts identified as strategic and critical.</a:t>
            </a:r>
            <a:endParaRPr lang="en-GB" sz="2000" kern="100" dirty="0">
              <a:solidFill>
                <a:srgbClr val="0033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 performance of suppliers identified as strategic and critical.</a:t>
            </a:r>
            <a:endParaRPr lang="en-GB" sz="2000" kern="100" dirty="0">
              <a:solidFill>
                <a:srgbClr val="0033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033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and implement a risk-based approach policy for contract management.</a:t>
            </a:r>
            <a:endParaRPr lang="en-GB" sz="2000" kern="100" dirty="0">
              <a:solidFill>
                <a:srgbClr val="0033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2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0569ACC-387B-DDD2-176B-781BC540EB89}"/>
              </a:ext>
            </a:extLst>
          </p:cNvPr>
          <p:cNvSpPr/>
          <p:nvPr/>
        </p:nvSpPr>
        <p:spPr>
          <a:xfrm>
            <a:off x="376458" y="221486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0FC449-604D-3CCB-15BA-A6E069A192B9}"/>
              </a:ext>
            </a:extLst>
          </p:cNvPr>
          <p:cNvGrpSpPr/>
          <p:nvPr/>
        </p:nvGrpSpPr>
        <p:grpSpPr>
          <a:xfrm>
            <a:off x="166355" y="1328905"/>
            <a:ext cx="2073954" cy="230780"/>
            <a:chOff x="252540" y="1329265"/>
            <a:chExt cx="1107960" cy="2307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1266A7-1859-7FEE-600A-5513B11B6D3E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1D50D2-91FD-D4B1-147B-BCA08FE97B3A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Supplier &amp; </a:t>
              </a:r>
              <a:r>
                <a:rPr lang="fr-CH" sz="1100" b="1" kern="1200" dirty="0" err="1"/>
                <a:t>contract</a:t>
              </a:r>
              <a:r>
                <a:rPr lang="fr-CH" sz="1100" b="1" kern="1200" dirty="0"/>
                <a:t> management</a:t>
              </a:r>
              <a:endParaRPr lang="en-US" sz="1100" b="1" kern="1200" dirty="0"/>
            </a:p>
          </p:txBody>
        </p:sp>
      </p:grpSp>
      <p:sp>
        <p:nvSpPr>
          <p:cNvPr id="11" name="Rectangle 10" descr="Handshake">
            <a:extLst>
              <a:ext uri="{FF2B5EF4-FFF2-40B4-BE49-F238E27FC236}">
                <a16:creationId xmlns:a16="http://schemas.microsoft.com/office/drawing/2014/main" id="{107579F7-686F-A9D0-9BF3-BB4CD6BF73D9}"/>
              </a:ext>
            </a:extLst>
          </p:cNvPr>
          <p:cNvSpPr/>
          <p:nvPr/>
        </p:nvSpPr>
        <p:spPr>
          <a:xfrm>
            <a:off x="600403" y="531426"/>
            <a:ext cx="602929" cy="60292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AE8299-100C-EF2E-5DD8-8637735A5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067575"/>
              </p:ext>
            </p:extLst>
          </p:nvPr>
        </p:nvGraphicFramePr>
        <p:xfrm>
          <a:off x="1651223" y="6485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0">
            <a:extLst>
              <a:ext uri="{FF2B5EF4-FFF2-40B4-BE49-F238E27FC236}">
                <a16:creationId xmlns:a16="http://schemas.microsoft.com/office/drawing/2014/main" id="{77F85D79-463F-936D-559C-C663BDE4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062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KPI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C570C-0729-ED5D-722E-F58D10A2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9D35A4-DE01-68D7-BBDE-030829F7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408693F-0D29-8C57-D472-10DC0EFEC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658"/>
            <a:ext cx="12192000" cy="63515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B43A7F-D48A-84D1-7800-FE3CA8AE1D14}"/>
              </a:ext>
            </a:extLst>
          </p:cNvPr>
          <p:cNvSpPr/>
          <p:nvPr/>
        </p:nvSpPr>
        <p:spPr>
          <a:xfrm>
            <a:off x="7928407" y="9205"/>
            <a:ext cx="4259262" cy="635085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C196EB-4515-C918-B35F-430E4430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677" y="220029"/>
            <a:ext cx="3926164" cy="121930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B46F9E-83D3-E764-1D38-6592B8E391DE}"/>
              </a:ext>
            </a:extLst>
          </p:cNvPr>
          <p:cNvSpPr txBox="1">
            <a:spLocks/>
          </p:cNvSpPr>
          <p:nvPr/>
        </p:nvSpPr>
        <p:spPr>
          <a:xfrm>
            <a:off x="8075613" y="1592263"/>
            <a:ext cx="370840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Procurement Strategy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Supplier Code of Conduct</a:t>
            </a:r>
          </a:p>
          <a:p>
            <a:r>
              <a:rPr lang="fr-CH" dirty="0" err="1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Kraljic</a:t>
            </a:r>
            <a:r>
              <a:rPr lang="fr-CH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 Matrix</a:t>
            </a:r>
            <a:endParaRPr lang="en-US" dirty="0">
              <a:solidFill>
                <a:schemeClr val="bg1"/>
              </a:solidFill>
              <a:latin typeface="+mj-lt"/>
              <a:ea typeface="Aptos" panose="020B00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Supplier Data Base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Electricity Contracts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AOB – Webinar Industry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BAA9B81A-D936-8C88-397F-4C473FB4D806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7085E-99C8-92EA-C7C8-195DD1057539}"/>
              </a:ext>
            </a:extLst>
          </p:cNvPr>
          <p:cNvGrpSpPr/>
          <p:nvPr/>
        </p:nvGrpSpPr>
        <p:grpSpPr>
          <a:xfrm>
            <a:off x="413142" y="1345879"/>
            <a:ext cx="1107960" cy="230780"/>
            <a:chOff x="252540" y="1329265"/>
            <a:chExt cx="1107960" cy="230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CCC8CE-2E39-9DE0-C89F-DF8B2E7C29A2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27B54A-2D2D-816C-9A58-54F55558B561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dirty="0" err="1"/>
                <a:t>Responsible</a:t>
              </a:r>
              <a:r>
                <a:rPr lang="fr-CH" sz="1100" b="1" dirty="0"/>
                <a:t> </a:t>
              </a:r>
              <a:r>
                <a:rPr lang="fr-CH" sz="1100" b="1" dirty="0" err="1"/>
                <a:t>procurement</a:t>
              </a:r>
              <a:endParaRPr lang="en-US" sz="1100" b="1" kern="1200" dirty="0"/>
            </a:p>
          </p:txBody>
        </p:sp>
      </p:grpSp>
      <p:sp>
        <p:nvSpPr>
          <p:cNvPr id="9" name="Title 10">
            <a:extLst>
              <a:ext uri="{FF2B5EF4-FFF2-40B4-BE49-F238E27FC236}">
                <a16:creationId xmlns:a16="http://schemas.microsoft.com/office/drawing/2014/main" id="{5B2C8AE1-39AC-A9C0-CA5F-9A2032A7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523"/>
            <a:ext cx="11279517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Why this is important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" name="Graphic 9" descr="Deciduous tree with solid fill">
            <a:extLst>
              <a:ext uri="{FF2B5EF4-FFF2-40B4-BE49-F238E27FC236}">
                <a16:creationId xmlns:a16="http://schemas.microsoft.com/office/drawing/2014/main" id="{C7C9E139-A3D8-867C-D5B3-DE8D81B0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21" y="529835"/>
            <a:ext cx="620956" cy="620956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A8AEA7B-ED2D-7769-6ACC-4472572A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332244"/>
              </p:ext>
            </p:extLst>
          </p:nvPr>
        </p:nvGraphicFramePr>
        <p:xfrm>
          <a:off x="2039421" y="1150791"/>
          <a:ext cx="7200674" cy="500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3465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8B54ECA0-C667-5CFE-1C1D-AEF4AFEE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008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What we will do and continue to strengthen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84E7936-199C-0D64-3E10-F4D98E73A054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20DDA2-2588-64A7-4E65-78C5EDA397F6}"/>
              </a:ext>
            </a:extLst>
          </p:cNvPr>
          <p:cNvGrpSpPr/>
          <p:nvPr/>
        </p:nvGrpSpPr>
        <p:grpSpPr>
          <a:xfrm>
            <a:off x="413142" y="1345879"/>
            <a:ext cx="1107960" cy="230780"/>
            <a:chOff x="252540" y="1329265"/>
            <a:chExt cx="1107960" cy="2307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F1E31C-D16B-EE59-F3D3-9D11847C87E4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8554B-824B-FFB3-39A1-6E97FDD6D614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dirty="0" err="1"/>
                <a:t>Responsible</a:t>
              </a:r>
              <a:r>
                <a:rPr lang="fr-CH" sz="1100" b="1" dirty="0"/>
                <a:t> </a:t>
              </a:r>
              <a:r>
                <a:rPr lang="fr-CH" sz="1100" b="1" dirty="0" err="1"/>
                <a:t>procurement</a:t>
              </a:r>
              <a:endParaRPr lang="en-US" sz="1100" b="1" kern="1200" dirty="0"/>
            </a:p>
          </p:txBody>
        </p:sp>
      </p:grp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683DAF61-8E52-1D21-9F17-1784368CC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20" y="2188473"/>
            <a:ext cx="11376024" cy="4608512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 an ESG assessment process for key suppliers.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Incorporate ESG criteria in the procurement procedures.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 and report on CERN scope 3 emissions.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with top suppliers to develop initiatives to reduce environmental impact of the products and services. 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Launch Supplier Code of Conduct.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2" name="Graphic 1" descr="Deciduous tree with solid fill">
            <a:extLst>
              <a:ext uri="{FF2B5EF4-FFF2-40B4-BE49-F238E27FC236}">
                <a16:creationId xmlns:a16="http://schemas.microsoft.com/office/drawing/2014/main" id="{CD5F108D-B247-0FB7-B98C-51B7317D0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21" y="529835"/>
            <a:ext cx="620956" cy="6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84E7936-199C-0D64-3E10-F4D98E73A054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20DDA2-2588-64A7-4E65-78C5EDA397F6}"/>
              </a:ext>
            </a:extLst>
          </p:cNvPr>
          <p:cNvGrpSpPr/>
          <p:nvPr/>
        </p:nvGrpSpPr>
        <p:grpSpPr>
          <a:xfrm>
            <a:off x="413142" y="1345879"/>
            <a:ext cx="1107960" cy="230780"/>
            <a:chOff x="252540" y="1329265"/>
            <a:chExt cx="1107960" cy="2307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F1E31C-D16B-EE59-F3D3-9D11847C87E4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8554B-824B-FFB3-39A1-6E97FDD6D614}"/>
                </a:ext>
              </a:extLst>
            </p:cNvPr>
            <p:cNvSpPr txBox="1"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dirty="0" err="1"/>
                <a:t>Responsible</a:t>
              </a:r>
              <a:r>
                <a:rPr lang="fr-CH" sz="1100" b="1" dirty="0"/>
                <a:t> </a:t>
              </a:r>
              <a:r>
                <a:rPr lang="fr-CH" sz="1100" b="1" dirty="0" err="1"/>
                <a:t>procurement</a:t>
              </a:r>
              <a:endParaRPr lang="en-US" sz="1100" b="1" kern="1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F14C12-083E-153C-47F8-3FA8016040BA}"/>
              </a:ext>
            </a:extLst>
          </p:cNvPr>
          <p:cNvGrpSpPr/>
          <p:nvPr/>
        </p:nvGrpSpPr>
        <p:grpSpPr>
          <a:xfrm>
            <a:off x="4038070" y="2280136"/>
            <a:ext cx="3739583" cy="3405879"/>
            <a:chOff x="75674" y="323481"/>
            <a:chExt cx="2052347" cy="10223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E113B0-1D78-272C-DD29-6BFBB437FD3C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4EB06C-27C4-98AB-1B82-68EFBC1B44E3}"/>
                </a:ext>
              </a:extLst>
            </p:cNvPr>
            <p:cNvSpPr txBox="1"/>
            <p:nvPr/>
          </p:nvSpPr>
          <p:spPr>
            <a:xfrm>
              <a:off x="75674" y="342932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2800" dirty="0">
                  <a:solidFill>
                    <a:schemeClr val="bg1"/>
                  </a:solidFill>
                </a:rPr>
                <a:t>25 out of the top-emitting suppliers will report on scope 3 </a:t>
              </a:r>
              <a:r>
                <a:rPr lang="en-US" sz="2800" dirty="0"/>
                <a:t>emissions by end of 2025</a:t>
              </a:r>
              <a:r>
                <a:rPr lang="en-GB" sz="2800" dirty="0"/>
                <a:t> </a:t>
              </a:r>
            </a:p>
          </p:txBody>
        </p:sp>
      </p:grpSp>
      <p:pic>
        <p:nvPicPr>
          <p:cNvPr id="5" name="Graphic 4" descr="Deciduous tree with solid fill">
            <a:extLst>
              <a:ext uri="{FF2B5EF4-FFF2-40B4-BE49-F238E27FC236}">
                <a16:creationId xmlns:a16="http://schemas.microsoft.com/office/drawing/2014/main" id="{30D0CDD9-ACCD-971A-AA94-1D16E0F21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21" y="529835"/>
            <a:ext cx="620956" cy="620956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A7CADBA6-7C73-C1B7-CC62-B2EA5DD1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062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KPI</a:t>
            </a: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2904C-3D9E-0F7A-C045-3D6B577D9842}"/>
              </a:ext>
            </a:extLst>
          </p:cNvPr>
          <p:cNvGrpSpPr/>
          <p:nvPr/>
        </p:nvGrpSpPr>
        <p:grpSpPr>
          <a:xfrm>
            <a:off x="407990" y="2280136"/>
            <a:ext cx="3407265" cy="3341077"/>
            <a:chOff x="75674" y="323481"/>
            <a:chExt cx="2052347" cy="10028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F11E87-4592-1A8C-790B-489C3239942F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16D334-8440-5B56-7057-4E7AAF7FDDC3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ea typeface="Helvetica Neue"/>
                  <a:cs typeface="Helvetica Neue"/>
                </a:rPr>
                <a:t>At least 50 suppliers will be assessed on sustainability performance each year</a:t>
              </a:r>
              <a:endParaRPr lang="fr-CH" sz="28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C62CAD-3F71-8609-9CC6-804F59DD7CD9}"/>
              </a:ext>
            </a:extLst>
          </p:cNvPr>
          <p:cNvGrpSpPr/>
          <p:nvPr/>
        </p:nvGrpSpPr>
        <p:grpSpPr>
          <a:xfrm>
            <a:off x="8000468" y="2280135"/>
            <a:ext cx="3093194" cy="3341077"/>
            <a:chOff x="75674" y="323481"/>
            <a:chExt cx="2052347" cy="100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9B09EB-C247-0445-4250-9072E2A10A7D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D6F5DA-D424-E206-63A0-E2BBC8767681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Training material developed and minimum two workshops per year with internal stakeholders on sustainable procurement</a:t>
              </a:r>
              <a:endParaRPr lang="fr-CH" sz="28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11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67AE79-FBEE-9E6D-A39C-64F8B8228556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858500-E55B-1408-4581-50B359F3C4EF}"/>
              </a:ext>
            </a:extLst>
          </p:cNvPr>
          <p:cNvGrpSpPr/>
          <p:nvPr/>
        </p:nvGrpSpPr>
        <p:grpSpPr>
          <a:xfrm>
            <a:off x="407989" y="1117328"/>
            <a:ext cx="1655942" cy="473073"/>
            <a:chOff x="210194" y="1329265"/>
            <a:chExt cx="1150306" cy="4730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6CE67C-0809-4F54-9FA6-D23341550BAE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3E8112-4A4D-2E5C-20C6-1603CF55BED7}"/>
                </a:ext>
              </a:extLst>
            </p:cNvPr>
            <p:cNvSpPr txBox="1"/>
            <p:nvPr/>
          </p:nvSpPr>
          <p:spPr>
            <a:xfrm>
              <a:off x="210194" y="1571558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Communication and </a:t>
              </a:r>
              <a:r>
                <a:rPr lang="fr-CH" sz="1100" b="1" kern="1200" dirty="0" err="1"/>
                <a:t>outreach</a:t>
              </a:r>
              <a:endParaRPr lang="en-US" sz="1100" b="1" kern="1200" dirty="0"/>
            </a:p>
          </p:txBody>
        </p:sp>
      </p:grpSp>
      <p:sp>
        <p:nvSpPr>
          <p:cNvPr id="9" name="Title 10">
            <a:extLst>
              <a:ext uri="{FF2B5EF4-FFF2-40B4-BE49-F238E27FC236}">
                <a16:creationId xmlns:a16="http://schemas.microsoft.com/office/drawing/2014/main" id="{025E2A5A-2E9C-DB86-D9F5-E6FC2277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274"/>
            <a:ext cx="11347066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Why this is important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Rectangle 9" descr="Meeting">
            <a:extLst>
              <a:ext uri="{FF2B5EF4-FFF2-40B4-BE49-F238E27FC236}">
                <a16:creationId xmlns:a16="http://schemas.microsoft.com/office/drawing/2014/main" id="{B0AECC7A-C274-89DA-FA0C-7987055B35AC}"/>
              </a:ext>
            </a:extLst>
          </p:cNvPr>
          <p:cNvSpPr/>
          <p:nvPr/>
        </p:nvSpPr>
        <p:spPr>
          <a:xfrm>
            <a:off x="581762" y="457785"/>
            <a:ext cx="703274" cy="78286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767AACB-1271-2135-2484-B34646F7D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246873"/>
              </p:ext>
            </p:extLst>
          </p:nvPr>
        </p:nvGraphicFramePr>
        <p:xfrm>
          <a:off x="2056537" y="9370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786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67AE79-FBEE-9E6D-A39C-64F8B8228556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858500-E55B-1408-4581-50B359F3C4EF}"/>
              </a:ext>
            </a:extLst>
          </p:cNvPr>
          <p:cNvGrpSpPr/>
          <p:nvPr/>
        </p:nvGrpSpPr>
        <p:grpSpPr>
          <a:xfrm>
            <a:off x="407989" y="1117328"/>
            <a:ext cx="1655942" cy="473073"/>
            <a:chOff x="210194" y="1329265"/>
            <a:chExt cx="1150306" cy="4730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6CE67C-0809-4F54-9FA6-D23341550BAE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3E8112-4A4D-2E5C-20C6-1603CF55BED7}"/>
                </a:ext>
              </a:extLst>
            </p:cNvPr>
            <p:cNvSpPr txBox="1"/>
            <p:nvPr/>
          </p:nvSpPr>
          <p:spPr>
            <a:xfrm>
              <a:off x="210194" y="1571558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Communication and </a:t>
              </a:r>
              <a:r>
                <a:rPr lang="fr-CH" sz="1100" b="1" kern="1200" dirty="0" err="1"/>
                <a:t>outreach</a:t>
              </a:r>
              <a:endParaRPr lang="en-US" sz="1100" b="1" kern="1200" dirty="0"/>
            </a:p>
          </p:txBody>
        </p:sp>
      </p:grpSp>
      <p:sp>
        <p:nvSpPr>
          <p:cNvPr id="12" name="Title 10">
            <a:extLst>
              <a:ext uri="{FF2B5EF4-FFF2-40B4-BE49-F238E27FC236}">
                <a16:creationId xmlns:a16="http://schemas.microsoft.com/office/drawing/2014/main" id="{17BBF1F3-500D-EA63-679A-656B3D779592}"/>
              </a:ext>
            </a:extLst>
          </p:cNvPr>
          <p:cNvSpPr txBox="1">
            <a:spLocks/>
          </p:cNvSpPr>
          <p:nvPr/>
        </p:nvSpPr>
        <p:spPr>
          <a:xfrm>
            <a:off x="0" y="571749"/>
            <a:ext cx="11510087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		What we will do and continue to strengthen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F5B4258-C175-EF86-DA5F-6D277014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42" y="1891458"/>
            <a:ext cx="11376024" cy="4608512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regular updates and detailed reports on procurement activities.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Outreach programs to engage with suppliers, industry partners via webinars and industry events.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Utilize social media and LinkedIn to increase CERN procurement visibility and promote forthcoming needs and opportunities.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 with procurement trainings for technical teams.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Conduct regular impact surveys and report on CERN’s impact via procurement.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Organize a procurement conference event at CERN for relevant procurement professionals from similar organizations.</a:t>
            </a:r>
            <a:endParaRPr lang="en-GB" sz="20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10" name="Rectangle 9" descr="Meeting">
            <a:extLst>
              <a:ext uri="{FF2B5EF4-FFF2-40B4-BE49-F238E27FC236}">
                <a16:creationId xmlns:a16="http://schemas.microsoft.com/office/drawing/2014/main" id="{73B41365-A342-3D49-22CA-1A2669F295A9}"/>
              </a:ext>
            </a:extLst>
          </p:cNvPr>
          <p:cNvSpPr/>
          <p:nvPr/>
        </p:nvSpPr>
        <p:spPr>
          <a:xfrm>
            <a:off x="581762" y="457785"/>
            <a:ext cx="703274" cy="78286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04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67AE79-FBEE-9E6D-A39C-64F8B8228556}"/>
              </a:ext>
            </a:extLst>
          </p:cNvPr>
          <p:cNvSpPr/>
          <p:nvPr/>
        </p:nvSpPr>
        <p:spPr>
          <a:xfrm>
            <a:off x="407989" y="295059"/>
            <a:ext cx="1050820" cy="105082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858500-E55B-1408-4581-50B359F3C4EF}"/>
              </a:ext>
            </a:extLst>
          </p:cNvPr>
          <p:cNvGrpSpPr/>
          <p:nvPr/>
        </p:nvGrpSpPr>
        <p:grpSpPr>
          <a:xfrm>
            <a:off x="407989" y="1117328"/>
            <a:ext cx="1655942" cy="473073"/>
            <a:chOff x="210194" y="1329265"/>
            <a:chExt cx="1150306" cy="4730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6CE67C-0809-4F54-9FA6-D23341550BAE}"/>
                </a:ext>
              </a:extLst>
            </p:cNvPr>
            <p:cNvSpPr/>
            <p:nvPr/>
          </p:nvSpPr>
          <p:spPr>
            <a:xfrm>
              <a:off x="252540" y="1329265"/>
              <a:ext cx="1107960" cy="230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3E8112-4A4D-2E5C-20C6-1603CF55BED7}"/>
                </a:ext>
              </a:extLst>
            </p:cNvPr>
            <p:cNvSpPr txBox="1"/>
            <p:nvPr/>
          </p:nvSpPr>
          <p:spPr>
            <a:xfrm>
              <a:off x="210194" y="1571558"/>
              <a:ext cx="1107960" cy="230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CH" sz="1100" b="1" kern="1200" dirty="0"/>
                <a:t>Communication and </a:t>
              </a:r>
              <a:r>
                <a:rPr lang="fr-CH" sz="1100" b="1" kern="1200" dirty="0" err="1"/>
                <a:t>outreach</a:t>
              </a:r>
              <a:endParaRPr lang="en-US" sz="1100" b="1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547ED3-5D24-833E-E557-BC1F3E1B8607}"/>
              </a:ext>
            </a:extLst>
          </p:cNvPr>
          <p:cNvGrpSpPr/>
          <p:nvPr/>
        </p:nvGrpSpPr>
        <p:grpSpPr>
          <a:xfrm>
            <a:off x="4587564" y="2663778"/>
            <a:ext cx="3106008" cy="2564713"/>
            <a:chOff x="75674" y="323481"/>
            <a:chExt cx="2052347" cy="10028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89DAEB-66F8-3625-F96F-93869036B754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0AACC-9BC7-A709-E75E-D5EA193B88AF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effectLst/>
                  <a:latin typeface="+mn-lt"/>
                  <a:ea typeface="Helvetica Neue"/>
                  <a:cs typeface="Helvetica Neue"/>
                </a:rPr>
                <a:t>Minimum 2 industry webinar events held/year</a:t>
              </a:r>
              <a:endParaRPr lang="fr-CH" sz="28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7C62E9-3136-5D78-682E-3C9C6585F8F7}"/>
              </a:ext>
            </a:extLst>
          </p:cNvPr>
          <p:cNvGrpSpPr/>
          <p:nvPr/>
        </p:nvGrpSpPr>
        <p:grpSpPr>
          <a:xfrm>
            <a:off x="1125415" y="2663779"/>
            <a:ext cx="3194337" cy="2564713"/>
            <a:chOff x="75674" y="323481"/>
            <a:chExt cx="2052347" cy="10028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DFEE10-E3A8-3E97-7FE6-B3704973899C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8D54B9-8A3C-F2F9-091D-B10C221173CA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ea typeface="Helvetica Neue"/>
                  <a:cs typeface="Helvetica Neue"/>
                </a:rPr>
                <a:t>Obtain 3000 followers on LinkedIn by end of 2025</a:t>
              </a:r>
              <a:endParaRPr lang="fr-CH" sz="28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sp>
        <p:nvSpPr>
          <p:cNvPr id="12" name="Rectangle 11" descr="Meeting">
            <a:extLst>
              <a:ext uri="{FF2B5EF4-FFF2-40B4-BE49-F238E27FC236}">
                <a16:creationId xmlns:a16="http://schemas.microsoft.com/office/drawing/2014/main" id="{AA82014E-2033-5BFD-3616-55BDF4DCE23A}"/>
              </a:ext>
            </a:extLst>
          </p:cNvPr>
          <p:cNvSpPr/>
          <p:nvPr/>
        </p:nvSpPr>
        <p:spPr>
          <a:xfrm>
            <a:off x="612242" y="453105"/>
            <a:ext cx="703274" cy="78286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18F14F98-C5C2-5CD4-19CE-14D6B3F0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062"/>
            <a:ext cx="11376025" cy="10657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		KPI</a:t>
            </a: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8227C9-B9AA-28C2-CA1D-0FABD52D43B5}"/>
              </a:ext>
            </a:extLst>
          </p:cNvPr>
          <p:cNvGrpSpPr/>
          <p:nvPr/>
        </p:nvGrpSpPr>
        <p:grpSpPr>
          <a:xfrm>
            <a:off x="7960577" y="2663778"/>
            <a:ext cx="3415448" cy="2564713"/>
            <a:chOff x="75674" y="323481"/>
            <a:chExt cx="2052347" cy="10028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486E58-38C6-AB78-2B3D-A41E54212229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4D8261-E828-2C68-60E7-46CF3EBA4FF3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solidFill>
                    <a:schemeClr val="bg1"/>
                  </a:solidFill>
                  <a:effectLst/>
                  <a:latin typeface="+mn-lt"/>
                  <a:ea typeface="Helvetica Neue"/>
                  <a:cs typeface="Helvetica Neue"/>
                </a:rPr>
                <a:t>Decrease by 20% the number of no responses following a tendering procedure by end of 2028 </a:t>
              </a:r>
              <a:endParaRPr lang="fr-CH" sz="2800" kern="1200" dirty="0">
                <a:solidFill>
                  <a:schemeClr val="bg1"/>
                </a:solidFill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59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0E12114-BF9D-4C4C-B8C8-515468126A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" y="-737"/>
            <a:ext cx="12192000" cy="6351588"/>
          </a:xfrm>
        </p:spPr>
      </p:pic>
      <p:sp>
        <p:nvSpPr>
          <p:cNvPr id="10" name="Larme 10">
            <a:extLst>
              <a:ext uri="{FF2B5EF4-FFF2-40B4-BE49-F238E27FC236}">
                <a16:creationId xmlns:a16="http://schemas.microsoft.com/office/drawing/2014/main" id="{7A41CE79-283F-FE44-BD24-F0CBEF3EA0E8}"/>
              </a:ext>
            </a:extLst>
          </p:cNvPr>
          <p:cNvSpPr/>
          <p:nvPr/>
        </p:nvSpPr>
        <p:spPr>
          <a:xfrm>
            <a:off x="7780842" y="841436"/>
            <a:ext cx="4411157" cy="4411157"/>
          </a:xfrm>
          <a:prstGeom prst="teardrop">
            <a:avLst/>
          </a:prstGeom>
          <a:solidFill>
            <a:schemeClr val="accent2">
              <a:alpha val="52000"/>
            </a:schemeClr>
          </a:solidFill>
          <a:ln>
            <a:noFill/>
          </a:ln>
          <a:scene3d>
            <a:camera prst="orthographicFront">
              <a:rot lat="0" lon="212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arme 11">
            <a:extLst>
              <a:ext uri="{FF2B5EF4-FFF2-40B4-BE49-F238E27FC236}">
                <a16:creationId xmlns:a16="http://schemas.microsoft.com/office/drawing/2014/main" id="{0C7A08C9-875A-C243-9AAA-D3B04FE7DFE6}"/>
              </a:ext>
            </a:extLst>
          </p:cNvPr>
          <p:cNvSpPr/>
          <p:nvPr/>
        </p:nvSpPr>
        <p:spPr>
          <a:xfrm>
            <a:off x="8019622" y="841436"/>
            <a:ext cx="4172378" cy="417237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53FC6B7E-B965-1B4E-9027-921D3F1AB1FB}"/>
              </a:ext>
            </a:extLst>
          </p:cNvPr>
          <p:cNvSpPr txBox="1"/>
          <p:nvPr/>
        </p:nvSpPr>
        <p:spPr>
          <a:xfrm>
            <a:off x="8195825" y="2029758"/>
            <a:ext cx="381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CERN Supplier Code of Conduct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6BD87-609F-694D-901C-43D68C9A0D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8" y="2421705"/>
            <a:ext cx="5869438" cy="22144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EEC1-E695-3B40-8720-6BC5BCB97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334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0E12114-BF9D-4C4C-B8C8-515468126A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" y="-737"/>
            <a:ext cx="12192000" cy="6351588"/>
          </a:xfrm>
        </p:spPr>
      </p:pic>
      <p:sp>
        <p:nvSpPr>
          <p:cNvPr id="10" name="Larme 10">
            <a:extLst>
              <a:ext uri="{FF2B5EF4-FFF2-40B4-BE49-F238E27FC236}">
                <a16:creationId xmlns:a16="http://schemas.microsoft.com/office/drawing/2014/main" id="{7A41CE79-283F-FE44-BD24-F0CBEF3EA0E8}"/>
              </a:ext>
            </a:extLst>
          </p:cNvPr>
          <p:cNvSpPr/>
          <p:nvPr/>
        </p:nvSpPr>
        <p:spPr>
          <a:xfrm>
            <a:off x="7780842" y="841436"/>
            <a:ext cx="4411157" cy="4411157"/>
          </a:xfrm>
          <a:prstGeom prst="teardrop">
            <a:avLst/>
          </a:prstGeom>
          <a:solidFill>
            <a:schemeClr val="accent2">
              <a:alpha val="52000"/>
            </a:schemeClr>
          </a:solidFill>
          <a:ln>
            <a:noFill/>
          </a:ln>
          <a:scene3d>
            <a:camera prst="orthographicFront">
              <a:rot lat="0" lon="212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arme 11">
            <a:extLst>
              <a:ext uri="{FF2B5EF4-FFF2-40B4-BE49-F238E27FC236}">
                <a16:creationId xmlns:a16="http://schemas.microsoft.com/office/drawing/2014/main" id="{0C7A08C9-875A-C243-9AAA-D3B04FE7DFE6}"/>
              </a:ext>
            </a:extLst>
          </p:cNvPr>
          <p:cNvSpPr/>
          <p:nvPr/>
        </p:nvSpPr>
        <p:spPr>
          <a:xfrm>
            <a:off x="8019622" y="841436"/>
            <a:ext cx="4172378" cy="417237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53FC6B7E-B965-1B4E-9027-921D3F1AB1FB}"/>
              </a:ext>
            </a:extLst>
          </p:cNvPr>
          <p:cNvSpPr txBox="1"/>
          <p:nvPr/>
        </p:nvSpPr>
        <p:spPr>
          <a:xfrm>
            <a:off x="8195825" y="2029758"/>
            <a:ext cx="381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Kraljic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6BD87-609F-694D-901C-43D68C9A0D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8" y="2421705"/>
            <a:ext cx="5869438" cy="22144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EEC1-E695-3B40-8720-6BC5BCB97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8569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23AC6-E7E5-691F-5212-D64D7194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 anchor="t">
            <a:normAutofit/>
          </a:bodyPr>
          <a:lstStyle/>
          <a:p>
            <a:r>
              <a:rPr lang="en-US" dirty="0"/>
              <a:t>High Value Contracts – Background 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BEBE69-3B2A-BD11-15D6-B83F8C704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199" y="948250"/>
            <a:ext cx="11380812" cy="668337"/>
          </a:xfrm>
        </p:spPr>
        <p:txBody>
          <a:bodyPr/>
          <a:lstStyle/>
          <a:p>
            <a:r>
              <a:rPr lang="en-US" dirty="0"/>
              <a:t>Audit report on High Value Contracts – </a:t>
            </a:r>
            <a:r>
              <a:rPr lang="en-US" sz="1800" dirty="0"/>
              <a:t>slide presented in December 2023 Group meeting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DF81099-0F7A-2017-F756-06E53C04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75F42-99D8-DF46-B6FE-07C34745B995}"/>
              </a:ext>
            </a:extLst>
          </p:cNvPr>
          <p:cNvSpPr txBox="1">
            <a:spLocks/>
          </p:cNvSpPr>
          <p:nvPr/>
        </p:nvSpPr>
        <p:spPr>
          <a:xfrm>
            <a:off x="305817" y="1912497"/>
            <a:ext cx="4266555" cy="72320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+mn-lt"/>
              </a:rPr>
              <a:t>Observations considered as</a:t>
            </a:r>
            <a:r>
              <a:rPr lang="en-US" sz="2200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major</a:t>
            </a:r>
            <a:r>
              <a:rPr lang="en-US" sz="2200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sz="2200" dirty="0">
                <a:latin typeface="+mn-lt"/>
              </a:rPr>
              <a:t>risks</a:t>
            </a:r>
            <a:endParaRPr lang="en-GB" sz="2200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DF96C5-7EA8-D141-B1FB-12957C4EB383}"/>
              </a:ext>
            </a:extLst>
          </p:cNvPr>
          <p:cNvSpPr txBox="1">
            <a:spLocks/>
          </p:cNvSpPr>
          <p:nvPr/>
        </p:nvSpPr>
        <p:spPr>
          <a:xfrm>
            <a:off x="7017980" y="1912496"/>
            <a:ext cx="3829594" cy="72320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+mn-lt"/>
              </a:rPr>
              <a:t>Procurement response</a:t>
            </a:r>
            <a:endParaRPr lang="en-GB" sz="2200" dirty="0">
              <a:latin typeface="+mn-lt"/>
            </a:endParaRPr>
          </a:p>
        </p:txBody>
      </p:sp>
      <p:sp>
        <p:nvSpPr>
          <p:cNvPr id="5" name="Chevron 6">
            <a:extLst>
              <a:ext uri="{FF2B5EF4-FFF2-40B4-BE49-F238E27FC236}">
                <a16:creationId xmlns:a16="http://schemas.microsoft.com/office/drawing/2014/main" id="{850C1687-17DB-9359-616F-4BAE6012AA5C}"/>
              </a:ext>
            </a:extLst>
          </p:cNvPr>
          <p:cNvSpPr/>
          <p:nvPr/>
        </p:nvSpPr>
        <p:spPr>
          <a:xfrm>
            <a:off x="4560978" y="3143028"/>
            <a:ext cx="914400" cy="1576353"/>
          </a:xfrm>
          <a:prstGeom prst="chevron">
            <a:avLst/>
          </a:prstGeom>
          <a:solidFill>
            <a:srgbClr val="F9B327"/>
          </a:solidFill>
          <a:ln w="28575" cap="flat" cmpd="sng" algn="ctr">
            <a:solidFill>
              <a:srgbClr val="DE84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E24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913300-82BD-F86B-D280-BAF527061593}"/>
              </a:ext>
            </a:extLst>
          </p:cNvPr>
          <p:cNvSpPr/>
          <p:nvPr/>
        </p:nvSpPr>
        <p:spPr>
          <a:xfrm>
            <a:off x="305817" y="2933973"/>
            <a:ext cx="4110660" cy="1977045"/>
          </a:xfrm>
          <a:prstGeom prst="roundRect">
            <a:avLst/>
          </a:prstGeom>
          <a:solidFill>
            <a:srgbClr val="F9B327"/>
          </a:solidFill>
          <a:ln w="28575">
            <a:solidFill>
              <a:srgbClr val="DE84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 panose="020B0604020202020204"/>
              </a:rPr>
              <a:t>Establish a </a:t>
            </a:r>
            <a:r>
              <a:rPr lang="en-US" kern="0" dirty="0">
                <a:solidFill>
                  <a:srgbClr val="FF0000"/>
                </a:solidFill>
                <a:latin typeface="Arial" panose="020B0604020202020204"/>
              </a:rPr>
              <a:t>list of high-value contracts</a:t>
            </a:r>
            <a:r>
              <a:rPr lang="en-US" kern="0" dirty="0">
                <a:solidFill>
                  <a:srgbClr val="FFFFFF"/>
                </a:solidFill>
                <a:latin typeface="Arial" panose="020B0604020202020204"/>
              </a:rPr>
              <a:t> subject to inflation risk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 panose="020B0604020202020204"/>
              </a:rPr>
              <a:t>Establish clear guidelines on how to proceed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 panose="020B0604020202020204"/>
              </a:rPr>
              <a:t>Update templates</a:t>
            </a:r>
            <a:endParaRPr lang="en-GB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C69CDB-21DA-3344-7C3E-DC8C0D15B27E}"/>
              </a:ext>
            </a:extLst>
          </p:cNvPr>
          <p:cNvSpPr/>
          <p:nvPr/>
        </p:nvSpPr>
        <p:spPr>
          <a:xfrm>
            <a:off x="5619012" y="2695334"/>
            <a:ext cx="6315740" cy="2404073"/>
          </a:xfrm>
          <a:prstGeom prst="roundRect">
            <a:avLst/>
          </a:prstGeom>
          <a:solidFill>
            <a:srgbClr val="F9B327"/>
          </a:solidFill>
          <a:ln w="28575">
            <a:solidFill>
              <a:srgbClr val="DE84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sz="1700" kern="0" dirty="0">
                <a:solidFill>
                  <a:srgbClr val="FFFFFF"/>
                </a:solidFill>
              </a:rPr>
              <a:t>The </a:t>
            </a:r>
            <a:r>
              <a:rPr lang="en-GB" sz="1700" kern="0" dirty="0">
                <a:solidFill>
                  <a:srgbClr val="FF0000"/>
                </a:solidFill>
              </a:rPr>
              <a:t>30  major contracts </a:t>
            </a:r>
            <a:r>
              <a:rPr lang="en-GB" sz="1700" kern="0" dirty="0">
                <a:solidFill>
                  <a:srgbClr val="FFFFFF"/>
                </a:solidFill>
              </a:rPr>
              <a:t>start-up meeting memo will include a question concerning possible risk of inflation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sz="1700" kern="0" dirty="0">
                <a:solidFill>
                  <a:srgbClr val="FFFFFF"/>
                </a:solidFill>
              </a:rPr>
              <a:t>The template of risk matrix will also be updated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sz="1700" kern="0" dirty="0">
                <a:solidFill>
                  <a:srgbClr val="FFFFFF"/>
                </a:solidFill>
              </a:rPr>
              <a:t>The Procurement Officer will provide an annual executive summary for the </a:t>
            </a:r>
            <a:r>
              <a:rPr lang="en-GB" sz="1700" kern="0" dirty="0">
                <a:solidFill>
                  <a:srgbClr val="FF0000"/>
                </a:solidFill>
              </a:rPr>
              <a:t>30 major contracts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sz="1700" kern="0" dirty="0">
                <a:solidFill>
                  <a:srgbClr val="FFFFFF"/>
                </a:solidFill>
              </a:rPr>
              <a:t>Presentation made in March 2022 of how to deal with cost inflation and price revision will be repeated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sz="1700" kern="0" dirty="0">
                <a:solidFill>
                  <a:srgbClr val="FFFFFF"/>
                </a:solidFill>
              </a:rPr>
              <a:t>FAQ will be updated accordingly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GB" kern="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12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2A8D1-2800-908A-4CE4-2245771B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354969"/>
            <a:ext cx="4405017" cy="138114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How to identify the 30 major contracts? </a:t>
            </a:r>
          </a:p>
          <a:p>
            <a:pPr marL="342900" indent="-34290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By amount spent</a:t>
            </a:r>
          </a:p>
          <a:p>
            <a:pPr marL="342900" indent="-34290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By supply risk or complexity</a:t>
            </a:r>
          </a:p>
          <a:p>
            <a:pPr marL="342900" indent="-34290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Importance of CERN to the Supplier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D23AC6-E7E5-691F-5212-D64D7194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Value Contracts – Implementation </a:t>
            </a:r>
            <a:endParaRPr lang="en-GB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B026264-5108-8FE9-4EB7-8F5411BBC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/>
          <a:stretch/>
        </p:blipFill>
        <p:spPr bwMode="auto">
          <a:xfrm>
            <a:off x="407988" y="3717488"/>
            <a:ext cx="2273063" cy="2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151A7-DCAA-7EB5-98F3-C48560B02181}"/>
              </a:ext>
            </a:extLst>
          </p:cNvPr>
          <p:cNvSpPr txBox="1"/>
          <p:nvPr/>
        </p:nvSpPr>
        <p:spPr>
          <a:xfrm>
            <a:off x="754989" y="3292363"/>
            <a:ext cx="1694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KRALJIC MATRIX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A351A-0A19-7E64-17BF-349F809F3FC0}"/>
              </a:ext>
            </a:extLst>
          </p:cNvPr>
          <p:cNvSpPr txBox="1"/>
          <p:nvPr/>
        </p:nvSpPr>
        <p:spPr>
          <a:xfrm>
            <a:off x="3002688" y="3200031"/>
            <a:ext cx="358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STEELE AND COURT SUPPLIER PREFERENCING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66C4B-122B-219C-C0B3-05647372F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053" y="3719438"/>
            <a:ext cx="3456775" cy="2187913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6DF7D1D-7E6C-2846-9EF3-C444F44E320D}"/>
              </a:ext>
            </a:extLst>
          </p:cNvPr>
          <p:cNvSpPr txBox="1">
            <a:spLocks/>
          </p:cNvSpPr>
          <p:nvPr/>
        </p:nvSpPr>
        <p:spPr>
          <a:xfrm>
            <a:off x="6679370" y="1354976"/>
            <a:ext cx="5104642" cy="461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Process: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</a:rPr>
              <a:t>Extract top 100 contracts by </a:t>
            </a:r>
            <a:r>
              <a:rPr lang="en-US" sz="1200" dirty="0">
                <a:solidFill>
                  <a:schemeClr val="tx1"/>
                </a:solidFill>
              </a:rPr>
              <a:t>total contract amount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200" dirty="0" err="1">
                <a:solidFill>
                  <a:schemeClr val="tx1"/>
                </a:solidFill>
              </a:rPr>
              <a:t>Kraljic</a:t>
            </a:r>
            <a:r>
              <a:rPr lang="en-US" sz="1200" dirty="0">
                <a:solidFill>
                  <a:schemeClr val="tx1"/>
                </a:solidFill>
              </a:rPr>
              <a:t> Matrix: </a:t>
            </a:r>
            <a:r>
              <a:rPr lang="en-US" sz="1200" b="0" dirty="0">
                <a:solidFill>
                  <a:schemeClr val="tx1"/>
                </a:solidFill>
              </a:rPr>
              <a:t>f</a:t>
            </a:r>
            <a:r>
              <a:rPr lang="en-GB" sz="1200" b="0" dirty="0">
                <a:solidFill>
                  <a:schemeClr val="tx1"/>
                </a:solidFill>
              </a:rPr>
              <a:t>or each contract, score from 1 to 10 the: </a:t>
            </a:r>
          </a:p>
          <a:p>
            <a:pPr marL="552600" lvl="1" indent="-228600">
              <a:buFont typeface="+mj-lt"/>
              <a:buAutoNum type="arabicPeriod"/>
            </a:pPr>
            <a:r>
              <a:rPr lang="en-GB" sz="1200" b="1" dirty="0">
                <a:solidFill>
                  <a:schemeClr val="tx1"/>
                </a:solidFill>
              </a:rPr>
              <a:t>The financial </a:t>
            </a:r>
            <a:r>
              <a:rPr lang="en-GB" sz="1200" dirty="0">
                <a:solidFill>
                  <a:schemeClr val="tx1"/>
                </a:solidFill>
              </a:rPr>
              <a:t>(or profit) </a:t>
            </a:r>
            <a:r>
              <a:rPr lang="en-GB" sz="1200" b="1" dirty="0">
                <a:solidFill>
                  <a:schemeClr val="tx1"/>
                </a:solidFill>
              </a:rPr>
              <a:t>impact </a:t>
            </a:r>
            <a:r>
              <a:rPr lang="en-GB" sz="1200" dirty="0">
                <a:solidFill>
                  <a:schemeClr val="tx1"/>
                </a:solidFill>
              </a:rPr>
              <a:t>of the contract: is the contract amount relatively high or low for CERN?</a:t>
            </a:r>
          </a:p>
          <a:p>
            <a:pPr marL="552600" lvl="1" indent="-228600">
              <a:buFont typeface="+mj-lt"/>
              <a:buAutoNum type="arabicPeriod"/>
            </a:pPr>
            <a:r>
              <a:rPr lang="en-GB" sz="1200" b="1" dirty="0">
                <a:solidFill>
                  <a:schemeClr val="tx1"/>
                </a:solidFill>
              </a:rPr>
              <a:t>The supply risk/complexity</a:t>
            </a:r>
            <a:r>
              <a:rPr lang="en-GB" sz="1200" dirty="0">
                <a:solidFill>
                  <a:schemeClr val="tx1"/>
                </a:solidFill>
              </a:rPr>
              <a:t>: how critical is this supply? in case of failure to deliver, how big is the impact for CERN? What is the likelihood of supply disruption? 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Steele and Court Model: </a:t>
            </a:r>
            <a:r>
              <a:rPr lang="en-US" sz="1200" b="0" dirty="0">
                <a:solidFill>
                  <a:schemeClr val="tx1"/>
                </a:solidFill>
              </a:rPr>
              <a:t>f</a:t>
            </a:r>
            <a:r>
              <a:rPr lang="en-GB" sz="1200" b="0" dirty="0">
                <a:solidFill>
                  <a:schemeClr val="tx1"/>
                </a:solidFill>
              </a:rPr>
              <a:t>or each contract, score from 1 to 10 the: </a:t>
            </a:r>
          </a:p>
          <a:p>
            <a:pPr marL="552600" lvl="1" indent="-228600">
              <a:buFont typeface="+mj-lt"/>
              <a:buAutoNum type="arabicPeriod"/>
            </a:pPr>
            <a:r>
              <a:rPr lang="en-GB" sz="1200" b="1" dirty="0">
                <a:solidFill>
                  <a:schemeClr val="tx1"/>
                </a:solidFill>
              </a:rPr>
              <a:t>Attractiveness of customer</a:t>
            </a:r>
            <a:r>
              <a:rPr lang="en-GB" sz="1200" dirty="0">
                <a:solidFill>
                  <a:schemeClr val="tx1"/>
                </a:solidFill>
              </a:rPr>
              <a:t>: is CERN an attractive customer for the supplier (ordering amount, delivery schedules, types of orders...)?</a:t>
            </a:r>
          </a:p>
          <a:p>
            <a:pPr marL="552600" lvl="1" indent="-228600">
              <a:buFont typeface="+mj-lt"/>
              <a:buAutoNum type="arabicPeriod"/>
            </a:pPr>
            <a:r>
              <a:rPr lang="en-GB" sz="1200" b="1" dirty="0">
                <a:solidFill>
                  <a:schemeClr val="tx1"/>
                </a:solidFill>
              </a:rPr>
              <a:t>Relative value of the account</a:t>
            </a:r>
            <a:r>
              <a:rPr lang="en-GB" sz="1200" dirty="0">
                <a:solidFill>
                  <a:schemeClr val="tx1"/>
                </a:solidFill>
              </a:rPr>
              <a:t>: is CERN a small or large customer for the supplier?</a:t>
            </a:r>
          </a:p>
          <a:p>
            <a:pPr indent="-324000">
              <a:buFont typeface="+mj-lt"/>
              <a:buAutoNum type="arabicPeriod"/>
            </a:pPr>
            <a:r>
              <a:rPr lang="en-GB" sz="1200" b="1" dirty="0">
                <a:solidFill>
                  <a:schemeClr val="tx1"/>
                </a:solidFill>
              </a:rPr>
              <a:t>Add </a:t>
            </a:r>
            <a:r>
              <a:rPr lang="en-GB" sz="1200" b="0" dirty="0">
                <a:solidFill>
                  <a:schemeClr val="tx1"/>
                </a:solidFill>
              </a:rPr>
              <a:t>to the list any strategic contract which is </a:t>
            </a:r>
            <a:r>
              <a:rPr lang="en-GB" sz="1200" dirty="0">
                <a:solidFill>
                  <a:schemeClr val="tx1"/>
                </a:solidFill>
              </a:rPr>
              <a:t>missing </a:t>
            </a:r>
            <a:r>
              <a:rPr lang="en-GB" sz="1200" b="0" dirty="0">
                <a:solidFill>
                  <a:schemeClr val="tx1"/>
                </a:solidFill>
              </a:rPr>
              <a:t>(not signed yet, or not in the top 100 in terms of contract amount). </a:t>
            </a:r>
          </a:p>
          <a:p>
            <a:pPr marL="552600" lvl="1" indent="-2286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D4CB0-C2B4-59FB-15B6-F6FCC38555BB}"/>
              </a:ext>
            </a:extLst>
          </p:cNvPr>
          <p:cNvSpPr txBox="1"/>
          <p:nvPr/>
        </p:nvSpPr>
        <p:spPr>
          <a:xfrm>
            <a:off x="8138614" y="6079351"/>
            <a:ext cx="405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https://cernbox.cern.ch/s/UHuD3N0NBue9TSN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275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0E12114-BF9D-4C4C-B8C8-515468126A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" y="-737"/>
            <a:ext cx="12192000" cy="6351588"/>
          </a:xfrm>
        </p:spPr>
      </p:pic>
      <p:sp>
        <p:nvSpPr>
          <p:cNvPr id="10" name="Larme 10">
            <a:extLst>
              <a:ext uri="{FF2B5EF4-FFF2-40B4-BE49-F238E27FC236}">
                <a16:creationId xmlns:a16="http://schemas.microsoft.com/office/drawing/2014/main" id="{7A41CE79-283F-FE44-BD24-F0CBEF3EA0E8}"/>
              </a:ext>
            </a:extLst>
          </p:cNvPr>
          <p:cNvSpPr/>
          <p:nvPr/>
        </p:nvSpPr>
        <p:spPr>
          <a:xfrm>
            <a:off x="7780842" y="841436"/>
            <a:ext cx="4411157" cy="4411157"/>
          </a:xfrm>
          <a:prstGeom prst="teardrop">
            <a:avLst/>
          </a:prstGeom>
          <a:solidFill>
            <a:schemeClr val="accent2">
              <a:alpha val="52000"/>
            </a:schemeClr>
          </a:solidFill>
          <a:ln>
            <a:noFill/>
          </a:ln>
          <a:scene3d>
            <a:camera prst="orthographicFront">
              <a:rot lat="0" lon="212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arme 11">
            <a:extLst>
              <a:ext uri="{FF2B5EF4-FFF2-40B4-BE49-F238E27FC236}">
                <a16:creationId xmlns:a16="http://schemas.microsoft.com/office/drawing/2014/main" id="{0C7A08C9-875A-C243-9AAA-D3B04FE7DFE6}"/>
              </a:ext>
            </a:extLst>
          </p:cNvPr>
          <p:cNvSpPr/>
          <p:nvPr/>
        </p:nvSpPr>
        <p:spPr>
          <a:xfrm>
            <a:off x="8019622" y="841436"/>
            <a:ext cx="4172378" cy="417237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53FC6B7E-B965-1B4E-9027-921D3F1AB1FB}"/>
              </a:ext>
            </a:extLst>
          </p:cNvPr>
          <p:cNvSpPr txBox="1"/>
          <p:nvPr/>
        </p:nvSpPr>
        <p:spPr>
          <a:xfrm>
            <a:off x="8195825" y="2029758"/>
            <a:ext cx="381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Procurement Strategy</a:t>
            </a:r>
            <a:endParaRPr lang="fr-FR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6BD87-609F-694D-901C-43D68C9A0D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8" y="2421705"/>
            <a:ext cx="5869438" cy="22144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EEC1-E695-3B40-8720-6BC5BCB97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8013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2A8D1-2800-908A-4CE4-2245771B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54969"/>
            <a:ext cx="10508106" cy="4613440"/>
          </a:xfrm>
        </p:spPr>
        <p:txBody>
          <a:bodyPr/>
          <a:lstStyle/>
          <a:p>
            <a:r>
              <a:rPr lang="en-US" b="0" i="1" dirty="0">
                <a:solidFill>
                  <a:schemeClr val="accent2"/>
                </a:solidFill>
              </a:rPr>
              <a:t>How can this information be used? </a:t>
            </a:r>
          </a:p>
          <a:p>
            <a:r>
              <a:rPr lang="en-US" b="0" dirty="0">
                <a:solidFill>
                  <a:schemeClr val="accent1"/>
                </a:solidFill>
              </a:rPr>
              <a:t>Creation of a score from 0 to 100 to represent the </a:t>
            </a:r>
            <a:r>
              <a:rPr lang="en-US" dirty="0">
                <a:solidFill>
                  <a:schemeClr val="accent1"/>
                </a:solidFill>
              </a:rPr>
              <a:t>importance of the contract </a:t>
            </a:r>
            <a:r>
              <a:rPr lang="en-US" b="0" dirty="0">
                <a:solidFill>
                  <a:schemeClr val="accent1"/>
                </a:solidFill>
              </a:rPr>
              <a:t>for CERN and for the Supplier. 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Importance for CERN</a:t>
            </a:r>
            <a:r>
              <a:rPr lang="en-US" b="0" dirty="0">
                <a:solidFill>
                  <a:schemeClr val="accent1"/>
                </a:solidFill>
              </a:rPr>
              <a:t>: “Profit impact” score x “Supply risk” score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Importance for Supplier</a:t>
            </a:r>
            <a:r>
              <a:rPr lang="en-US" b="0" dirty="0">
                <a:solidFill>
                  <a:schemeClr val="accent1"/>
                </a:solidFill>
              </a:rPr>
              <a:t>: “Attractiveness of customer” score x “</a:t>
            </a:r>
            <a:r>
              <a:rPr lang="en-GB" b="0" dirty="0">
                <a:solidFill>
                  <a:schemeClr val="accent1"/>
                </a:solidFill>
              </a:rPr>
              <a:t>Relative value of the account” score</a:t>
            </a:r>
          </a:p>
          <a:p>
            <a:r>
              <a:rPr lang="en-GB" dirty="0">
                <a:solidFill>
                  <a:schemeClr val="accent1"/>
                </a:solidFill>
              </a:rPr>
              <a:t>Reasoning: </a:t>
            </a:r>
            <a:r>
              <a:rPr lang="en-GB" b="0" dirty="0">
                <a:solidFill>
                  <a:schemeClr val="accent1"/>
                </a:solidFill>
              </a:rPr>
              <a:t>there may be an added layer of risk if the contract is strategic for CERN but is considered a nuisance for the Supplier.</a:t>
            </a:r>
            <a:endParaRPr lang="en-US" b="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D23AC6-E7E5-691F-5212-D64D7194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Value Contracts – Implementation</a:t>
            </a:r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6DF7D1D-7E6C-2846-9EF3-C444F44E320D}"/>
              </a:ext>
            </a:extLst>
          </p:cNvPr>
          <p:cNvSpPr txBox="1">
            <a:spLocks/>
          </p:cNvSpPr>
          <p:nvPr/>
        </p:nvSpPr>
        <p:spPr>
          <a:xfrm>
            <a:off x="6584085" y="1354969"/>
            <a:ext cx="5104642" cy="461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600" lvl="1" indent="-2286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96613F5-E45A-BBCA-CA59-A638A611EAA3}"/>
              </a:ext>
            </a:extLst>
          </p:cNvPr>
          <p:cNvSpPr txBox="1">
            <a:spLocks/>
          </p:cNvSpPr>
          <p:nvPr/>
        </p:nvSpPr>
        <p:spPr>
          <a:xfrm>
            <a:off x="503273" y="1354969"/>
            <a:ext cx="10809769" cy="4280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50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A0AD1-A8BE-8D80-6D4A-80546807F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1592263"/>
            <a:ext cx="6744178" cy="4608512"/>
          </a:xfrm>
        </p:spPr>
        <p:txBody>
          <a:bodyPr/>
          <a:lstStyle/>
          <a:p>
            <a:r>
              <a:rPr lang="fr-CH" dirty="0">
                <a:solidFill>
                  <a:schemeClr val="accent1"/>
                </a:solidFill>
              </a:rPr>
              <a:t>125 </a:t>
            </a:r>
            <a:r>
              <a:rPr lang="fr-CH" dirty="0" err="1">
                <a:solidFill>
                  <a:schemeClr val="accent1"/>
                </a:solidFill>
              </a:rPr>
              <a:t>contracts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were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scored</a:t>
            </a:r>
            <a:endParaRPr lang="fr-CH" dirty="0">
              <a:solidFill>
                <a:schemeClr val="accent1"/>
              </a:solidFill>
            </a:endParaRPr>
          </a:p>
          <a:p>
            <a:r>
              <a:rPr lang="fr-CH" dirty="0" err="1">
                <a:solidFill>
                  <a:schemeClr val="accent1"/>
                </a:solidFill>
              </a:rPr>
              <a:t>Kraljic</a:t>
            </a:r>
            <a:r>
              <a:rPr lang="fr-CH" dirty="0">
                <a:solidFill>
                  <a:schemeClr val="accent1"/>
                </a:solidFill>
              </a:rPr>
              <a:t>:</a:t>
            </a:r>
            <a:endParaRPr lang="fr-CH" b="0" dirty="0">
              <a:solidFill>
                <a:schemeClr val="accent1"/>
              </a:solidFill>
            </a:endParaRPr>
          </a:p>
          <a:p>
            <a:pPr marL="666900" lvl="1" indent="-342900">
              <a:buFontTx/>
              <a:buChar char="-"/>
            </a:pPr>
            <a:r>
              <a:rPr lang="fr-CH" dirty="0">
                <a:solidFill>
                  <a:schemeClr val="accent1"/>
                </a:solidFill>
              </a:rPr>
              <a:t>6 </a:t>
            </a:r>
            <a:r>
              <a:rPr lang="fr-CH" b="1" dirty="0">
                <a:solidFill>
                  <a:srgbClr val="00B050"/>
                </a:solidFill>
              </a:rPr>
              <a:t>Strategic</a:t>
            </a:r>
            <a:r>
              <a:rPr lang="fr-CH" dirty="0">
                <a:solidFill>
                  <a:schemeClr val="accent3"/>
                </a:solidFill>
              </a:rPr>
              <a:t> </a:t>
            </a:r>
            <a:r>
              <a:rPr lang="fr-CH" dirty="0">
                <a:solidFill>
                  <a:schemeClr val="accent1"/>
                </a:solidFill>
              </a:rPr>
              <a:t>for CERN, out of </a:t>
            </a:r>
            <a:r>
              <a:rPr lang="fr-CH" dirty="0" err="1">
                <a:solidFill>
                  <a:schemeClr val="accent1"/>
                </a:solidFill>
              </a:rPr>
              <a:t>which</a:t>
            </a:r>
            <a:r>
              <a:rPr lang="fr-CH" dirty="0">
                <a:solidFill>
                  <a:schemeClr val="accent1"/>
                </a:solidFill>
              </a:rPr>
              <a:t> 1 </a:t>
            </a:r>
            <a:r>
              <a:rPr lang="fr-CH" dirty="0" err="1">
                <a:solidFill>
                  <a:schemeClr val="accent1"/>
                </a:solidFill>
              </a:rPr>
              <a:t>is</a:t>
            </a:r>
            <a:r>
              <a:rPr lang="fr-CH" dirty="0">
                <a:solidFill>
                  <a:schemeClr val="accent1"/>
                </a:solidFill>
              </a:rPr>
              <a:t> a </a:t>
            </a:r>
            <a:r>
              <a:rPr lang="fr-CH" dirty="0">
                <a:solidFill>
                  <a:srgbClr val="FF0000"/>
                </a:solidFill>
              </a:rPr>
              <a:t>Nuisance</a:t>
            </a:r>
            <a:r>
              <a:rPr lang="fr-CH" dirty="0">
                <a:solidFill>
                  <a:schemeClr val="accent1"/>
                </a:solidFill>
              </a:rPr>
              <a:t> for Supplier (U014 - Supply of </a:t>
            </a:r>
            <a:r>
              <a:rPr lang="fr-CH" dirty="0" err="1">
                <a:solidFill>
                  <a:schemeClr val="accent1"/>
                </a:solidFill>
              </a:rPr>
              <a:t>electrical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energy</a:t>
            </a:r>
            <a:r>
              <a:rPr lang="fr-CH" dirty="0">
                <a:solidFill>
                  <a:schemeClr val="accent1"/>
                </a:solidFill>
              </a:rPr>
              <a:t>)</a:t>
            </a:r>
          </a:p>
          <a:p>
            <a:pPr marL="666900" lvl="1" indent="-342900">
              <a:buFontTx/>
              <a:buChar char="-"/>
            </a:pPr>
            <a:r>
              <a:rPr lang="fr-CH" dirty="0">
                <a:solidFill>
                  <a:schemeClr val="accent1"/>
                </a:solidFill>
              </a:rPr>
              <a:t>8 </a:t>
            </a:r>
            <a:r>
              <a:rPr lang="fr-CH" b="1" dirty="0" err="1">
                <a:solidFill>
                  <a:schemeClr val="accent2"/>
                </a:solidFill>
              </a:rPr>
              <a:t>Leverage</a:t>
            </a:r>
            <a:r>
              <a:rPr lang="fr-C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CH" dirty="0">
                <a:solidFill>
                  <a:schemeClr val="accent1"/>
                </a:solidFill>
              </a:rPr>
              <a:t>out of </a:t>
            </a:r>
            <a:r>
              <a:rPr lang="fr-CH" dirty="0" err="1">
                <a:solidFill>
                  <a:schemeClr val="accent1"/>
                </a:solidFill>
              </a:rPr>
              <a:t>which</a:t>
            </a:r>
            <a:r>
              <a:rPr lang="fr-CH" dirty="0">
                <a:solidFill>
                  <a:schemeClr val="accent1"/>
                </a:solidFill>
              </a:rPr>
              <a:t> 3 are a </a:t>
            </a:r>
            <a:r>
              <a:rPr lang="fr-CH" dirty="0">
                <a:solidFill>
                  <a:srgbClr val="FF0000"/>
                </a:solidFill>
              </a:rPr>
              <a:t>Nuisance</a:t>
            </a:r>
            <a:r>
              <a:rPr lang="fr-CH" dirty="0">
                <a:solidFill>
                  <a:schemeClr val="accent1"/>
                </a:solidFill>
              </a:rPr>
              <a:t> for Supplier</a:t>
            </a:r>
          </a:p>
          <a:p>
            <a:pPr marL="666900" lvl="1" indent="-342900">
              <a:buFontTx/>
              <a:buChar char="-"/>
            </a:pPr>
            <a:r>
              <a:rPr lang="fr-CH" dirty="0">
                <a:solidFill>
                  <a:schemeClr val="accent1"/>
                </a:solidFill>
              </a:rPr>
              <a:t>23 </a:t>
            </a:r>
            <a:r>
              <a:rPr lang="fr-CH" b="1" dirty="0" err="1">
                <a:solidFill>
                  <a:schemeClr val="accent5"/>
                </a:solidFill>
              </a:rPr>
              <a:t>Bottleneck</a:t>
            </a:r>
            <a:r>
              <a:rPr lang="fr-CH" b="1" dirty="0">
                <a:solidFill>
                  <a:schemeClr val="accent1"/>
                </a:solidFill>
              </a:rPr>
              <a:t> </a:t>
            </a:r>
            <a:r>
              <a:rPr lang="fr-CH" dirty="0">
                <a:solidFill>
                  <a:schemeClr val="accent1"/>
                </a:solidFill>
              </a:rPr>
              <a:t>out of </a:t>
            </a:r>
            <a:r>
              <a:rPr lang="fr-CH" dirty="0" err="1">
                <a:solidFill>
                  <a:schemeClr val="accent1"/>
                </a:solidFill>
              </a:rPr>
              <a:t>which</a:t>
            </a:r>
            <a:r>
              <a:rPr lang="fr-CH" dirty="0">
                <a:solidFill>
                  <a:schemeClr val="accent1"/>
                </a:solidFill>
              </a:rPr>
              <a:t> 6 are a </a:t>
            </a:r>
            <a:r>
              <a:rPr lang="fr-CH" dirty="0">
                <a:solidFill>
                  <a:srgbClr val="FF0000"/>
                </a:solidFill>
              </a:rPr>
              <a:t>Nuisance</a:t>
            </a:r>
            <a:r>
              <a:rPr lang="fr-CH" dirty="0">
                <a:solidFill>
                  <a:schemeClr val="accent1"/>
                </a:solidFill>
              </a:rPr>
              <a:t> for Supplier.</a:t>
            </a:r>
            <a:endParaRPr lang="fr-CH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1" indent="0">
              <a:buNone/>
            </a:pPr>
            <a:endParaRPr lang="fr-CH" dirty="0">
              <a:solidFill>
                <a:schemeClr val="accent1"/>
              </a:solidFill>
            </a:endParaRPr>
          </a:p>
          <a:p>
            <a:r>
              <a:rPr lang="fr-CH" dirty="0">
                <a:solidFill>
                  <a:schemeClr val="accent1"/>
                </a:solidFill>
              </a:rPr>
              <a:t>Steele and Court: </a:t>
            </a:r>
            <a:r>
              <a:rPr lang="fr-CH" b="0" dirty="0">
                <a:solidFill>
                  <a:schemeClr val="accent1"/>
                </a:solidFill>
              </a:rPr>
              <a:t>21 </a:t>
            </a:r>
            <a:r>
              <a:rPr lang="fr-CH" dirty="0" err="1">
                <a:solidFill>
                  <a:srgbClr val="00B050"/>
                </a:solidFill>
              </a:rPr>
              <a:t>Core</a:t>
            </a:r>
            <a:r>
              <a:rPr lang="fr-CH" b="0" dirty="0">
                <a:solidFill>
                  <a:schemeClr val="accent1"/>
                </a:solidFill>
              </a:rPr>
              <a:t> and 48 </a:t>
            </a:r>
            <a:r>
              <a:rPr lang="fr-CH" dirty="0">
                <a:solidFill>
                  <a:schemeClr val="accent2"/>
                </a:solidFill>
              </a:rPr>
              <a:t>Development</a:t>
            </a:r>
            <a:r>
              <a:rPr lang="fr-CH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CH" b="0" dirty="0" err="1">
                <a:solidFill>
                  <a:schemeClr val="accent1"/>
                </a:solidFill>
              </a:rPr>
              <a:t>contracts</a:t>
            </a:r>
            <a:r>
              <a:rPr lang="fr-CH" b="0" dirty="0">
                <a:solidFill>
                  <a:schemeClr val="accent1"/>
                </a:solidFill>
              </a:rPr>
              <a:t> for </a:t>
            </a:r>
            <a:r>
              <a:rPr lang="fr-CH" b="0" dirty="0" err="1">
                <a:solidFill>
                  <a:schemeClr val="accent1"/>
                </a:solidFill>
              </a:rPr>
              <a:t>Suppliers</a:t>
            </a:r>
            <a:endParaRPr lang="fr-CH" b="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CH" dirty="0"/>
          </a:p>
          <a:p>
            <a:pPr marL="666900" lvl="1" indent="-342900">
              <a:buFontTx/>
              <a:buChar char="-"/>
            </a:pPr>
            <a:endParaRPr lang="fr-CH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9A7CA8-989D-BBE0-5086-2F61B4DA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Value Contracts – Results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600A-6C61-0911-34E5-3C17F3ED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7D1F55A-A5FD-E209-0697-060A769F9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/>
          <a:stretch/>
        </p:blipFill>
        <p:spPr bwMode="auto">
          <a:xfrm>
            <a:off x="8629494" y="928108"/>
            <a:ext cx="2844216" cy="27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A1E02-0482-14EF-005E-9AC173E315AC}"/>
              </a:ext>
            </a:extLst>
          </p:cNvPr>
          <p:cNvSpPr txBox="1"/>
          <p:nvPr/>
        </p:nvSpPr>
        <p:spPr>
          <a:xfrm>
            <a:off x="9196344" y="579438"/>
            <a:ext cx="1926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KRALJIC MATRIX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8C5F6-0668-4D9E-5D97-6C8F19BF082A}"/>
              </a:ext>
            </a:extLst>
          </p:cNvPr>
          <p:cNvSpPr txBox="1"/>
          <p:nvPr/>
        </p:nvSpPr>
        <p:spPr>
          <a:xfrm>
            <a:off x="8299749" y="3746008"/>
            <a:ext cx="3503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STEELE AND COURT SUPPLIER PREFERENCING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6FDB1-AD01-C02E-C932-9331C8E8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14" y="3963192"/>
            <a:ext cx="3720176" cy="23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0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61FC67-902F-EEBA-1297-0F865972CEA2}"/>
              </a:ext>
            </a:extLst>
          </p:cNvPr>
          <p:cNvSpPr/>
          <p:nvPr/>
        </p:nvSpPr>
        <p:spPr>
          <a:xfrm>
            <a:off x="8222776" y="2900149"/>
            <a:ext cx="3773606" cy="2770496"/>
          </a:xfrm>
          <a:prstGeom prst="rect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13A0F-DF02-3F18-4830-7669F2E10B8D}"/>
              </a:ext>
            </a:extLst>
          </p:cNvPr>
          <p:cNvSpPr/>
          <p:nvPr/>
        </p:nvSpPr>
        <p:spPr>
          <a:xfrm>
            <a:off x="8222776" y="143300"/>
            <a:ext cx="3773606" cy="2770495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4B987-9DAD-6670-6707-A3B3ADAC1D54}"/>
              </a:ext>
            </a:extLst>
          </p:cNvPr>
          <p:cNvSpPr/>
          <p:nvPr/>
        </p:nvSpPr>
        <p:spPr>
          <a:xfrm>
            <a:off x="4449170" y="143300"/>
            <a:ext cx="3773606" cy="2756849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AA4CEA-BF01-A827-4468-D6CE59804F01}"/>
              </a:ext>
            </a:extLst>
          </p:cNvPr>
          <p:cNvSpPr/>
          <p:nvPr/>
        </p:nvSpPr>
        <p:spPr>
          <a:xfrm>
            <a:off x="4449170" y="2913795"/>
            <a:ext cx="3773606" cy="275684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02EF-521C-ABAB-62E0-8D38FCBD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3451754-3645-785F-B601-529604BF0BE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792000" y="0"/>
          <a:ext cx="8400000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D842B52B-1F61-D479-6051-DD69FCBAEA44}"/>
              </a:ext>
            </a:extLst>
          </p:cNvPr>
          <p:cNvSpPr txBox="1">
            <a:spLocks/>
          </p:cNvSpPr>
          <p:nvPr/>
        </p:nvSpPr>
        <p:spPr>
          <a:xfrm>
            <a:off x="407988" y="373592"/>
            <a:ext cx="2928890" cy="4976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Kraljic</a:t>
            </a:r>
            <a:r>
              <a:rPr lang="en-GB" baseline="0" dirty="0"/>
              <a:t> Matrix – Top 50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68DC8-F681-C1BC-7A19-6A0A5368CE60}"/>
              </a:ext>
            </a:extLst>
          </p:cNvPr>
          <p:cNvSpPr txBox="1"/>
          <p:nvPr/>
        </p:nvSpPr>
        <p:spPr>
          <a:xfrm>
            <a:off x="552734" y="2436125"/>
            <a:ext cx="216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</a:rPr>
              <a:t>Strategic items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600" dirty="0" err="1">
                <a:solidFill>
                  <a:schemeClr val="accent2"/>
                </a:solidFill>
              </a:rPr>
              <a:t>Leverage</a:t>
            </a:r>
            <a:r>
              <a:rPr lang="fr-CH" sz="1600" dirty="0">
                <a:solidFill>
                  <a:schemeClr val="accent2"/>
                </a:solidFill>
              </a:rPr>
              <a:t> items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Bottleneck</a:t>
            </a:r>
            <a:r>
              <a:rPr lang="fr-CH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600" dirty="0">
                <a:solidFill>
                  <a:schemeClr val="accent4">
                    <a:lumMod val="75000"/>
                  </a:schemeClr>
                </a:solidFill>
              </a:rPr>
              <a:t>Non-</a:t>
            </a:r>
            <a:r>
              <a:rPr lang="fr-CH" sz="1600" dirty="0" err="1">
                <a:solidFill>
                  <a:schemeClr val="accent4">
                    <a:lumMod val="75000"/>
                  </a:schemeClr>
                </a:solidFill>
              </a:rPr>
              <a:t>critical</a:t>
            </a:r>
            <a:r>
              <a:rPr lang="fr-CH" sz="1600" dirty="0">
                <a:solidFill>
                  <a:schemeClr val="accent4">
                    <a:lumMod val="75000"/>
                  </a:schemeClr>
                </a:solidFill>
              </a:rPr>
              <a:t> items</a:t>
            </a:r>
            <a:endParaRPr lang="en-GB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ED8A3-FC7A-0DDE-0DC4-46B06685AEA7}"/>
              </a:ext>
            </a:extLst>
          </p:cNvPr>
          <p:cNvSpPr txBox="1"/>
          <p:nvPr/>
        </p:nvSpPr>
        <p:spPr>
          <a:xfrm>
            <a:off x="0" y="5930410"/>
            <a:ext cx="3297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https://cernbox.cern.ch/s/UHuD3N0NBue9TSN</a:t>
            </a:r>
            <a:endParaRPr lang="en-GB" sz="12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415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3B0C36-FA15-EDA1-6AF5-DEC9B5BE10DF}"/>
              </a:ext>
            </a:extLst>
          </p:cNvPr>
          <p:cNvSpPr/>
          <p:nvPr/>
        </p:nvSpPr>
        <p:spPr>
          <a:xfrm>
            <a:off x="4449170" y="143301"/>
            <a:ext cx="3773606" cy="2777320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DF7EE-7062-5FE2-6423-52F0FCAE495A}"/>
              </a:ext>
            </a:extLst>
          </p:cNvPr>
          <p:cNvSpPr/>
          <p:nvPr/>
        </p:nvSpPr>
        <p:spPr>
          <a:xfrm>
            <a:off x="8222776" y="143301"/>
            <a:ext cx="3773606" cy="2777320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382270-B7ED-9DEE-2CC2-119F85E9FC33}"/>
              </a:ext>
            </a:extLst>
          </p:cNvPr>
          <p:cNvSpPr/>
          <p:nvPr/>
        </p:nvSpPr>
        <p:spPr>
          <a:xfrm>
            <a:off x="8222776" y="2920621"/>
            <a:ext cx="3773606" cy="2750024"/>
          </a:xfrm>
          <a:prstGeom prst="rect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17CBD-5BA8-31D1-67A6-ED0621BA9D0C}"/>
              </a:ext>
            </a:extLst>
          </p:cNvPr>
          <p:cNvSpPr/>
          <p:nvPr/>
        </p:nvSpPr>
        <p:spPr>
          <a:xfrm>
            <a:off x="4449170" y="2920621"/>
            <a:ext cx="3773606" cy="275002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40A01F-BA4D-109D-FFD4-93EF14BB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2"/>
            <a:ext cx="2928890" cy="4976329"/>
          </a:xfrm>
        </p:spPr>
        <p:txBody>
          <a:bodyPr/>
          <a:lstStyle/>
          <a:p>
            <a:r>
              <a:rPr lang="en-US" sz="3600" b="1" dirty="0"/>
              <a:t>Steele </a:t>
            </a:r>
            <a:r>
              <a:rPr lang="en-US" dirty="0"/>
              <a:t>a</a:t>
            </a:r>
            <a:r>
              <a:rPr lang="en-US" sz="3600" b="1" dirty="0"/>
              <a:t>nd Court Model – Top 50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45BC-502A-BFEF-A16F-11C1083E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BEE8839-D571-D035-DDB5-5101DB37BDB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791655" y="0"/>
          <a:ext cx="8400345" cy="630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C37EFF-26D3-420C-2833-8CBFAF1D2C93}"/>
              </a:ext>
            </a:extLst>
          </p:cNvPr>
          <p:cNvSpPr txBox="1"/>
          <p:nvPr/>
        </p:nvSpPr>
        <p:spPr>
          <a:xfrm>
            <a:off x="552734" y="2436125"/>
            <a:ext cx="216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</a:rPr>
              <a:t>Core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600" dirty="0">
                <a:solidFill>
                  <a:schemeClr val="accent2"/>
                </a:solidFill>
              </a:rPr>
              <a:t>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Exploitable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600" dirty="0">
                <a:solidFill>
                  <a:srgbClr val="FF0000"/>
                </a:solidFill>
              </a:rPr>
              <a:t>Nuisance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666AB-4E7D-8AF7-3D44-159C0EE186F5}"/>
              </a:ext>
            </a:extLst>
          </p:cNvPr>
          <p:cNvSpPr txBox="1"/>
          <p:nvPr/>
        </p:nvSpPr>
        <p:spPr>
          <a:xfrm>
            <a:off x="0" y="5930410"/>
            <a:ext cx="3297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https://cernbox.cern.ch/s/UHuD3N0NBue9TSN</a:t>
            </a:r>
            <a:endParaRPr lang="en-GB" sz="12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00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D90B-1766-5999-09FF-2DBE910E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5DA6B34-00FA-3ECE-6A72-FBE2CDB544D9}"/>
              </a:ext>
            </a:extLst>
          </p:cNvPr>
          <p:cNvSpPr txBox="1">
            <a:spLocks/>
          </p:cNvSpPr>
          <p:nvPr/>
        </p:nvSpPr>
        <p:spPr>
          <a:xfrm>
            <a:off x="407988" y="373592"/>
            <a:ext cx="2928890" cy="4976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Importance for CERN and Supplier – Top 50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D789C07-A4C6-3398-4BBE-9D1BF458F38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793200" y="0"/>
          <a:ext cx="8398800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CF9AAE3-6849-7B87-DB68-51CC6430C066}"/>
              </a:ext>
            </a:extLst>
          </p:cNvPr>
          <p:cNvSpPr/>
          <p:nvPr/>
        </p:nvSpPr>
        <p:spPr>
          <a:xfrm>
            <a:off x="4523508" y="136525"/>
            <a:ext cx="7439892" cy="2759075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CH" sz="1000" dirty="0">
                <a:solidFill>
                  <a:schemeClr val="tx1"/>
                </a:solidFill>
              </a:rPr>
              <a:t>&gt;50 importance for CERN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7B4031-97D4-2A1E-9DC6-8837A1774566}"/>
              </a:ext>
            </a:extLst>
          </p:cNvPr>
          <p:cNvCxnSpPr>
            <a:cxnSpLocks/>
          </p:cNvCxnSpPr>
          <p:nvPr/>
        </p:nvCxnSpPr>
        <p:spPr>
          <a:xfrm flipH="1">
            <a:off x="4523508" y="4769892"/>
            <a:ext cx="743989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5E0EEA-8981-9A8C-90F2-C58224C7DBC5}"/>
              </a:ext>
            </a:extLst>
          </p:cNvPr>
          <p:cNvSpPr txBox="1"/>
          <p:nvPr/>
        </p:nvSpPr>
        <p:spPr>
          <a:xfrm>
            <a:off x="10475794" y="4565176"/>
            <a:ext cx="14876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Top 30 contracts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9AEBE-2CC5-3BB5-221B-5D1F2EB650B0}"/>
              </a:ext>
            </a:extLst>
          </p:cNvPr>
          <p:cNvSpPr txBox="1"/>
          <p:nvPr/>
        </p:nvSpPr>
        <p:spPr>
          <a:xfrm>
            <a:off x="0" y="5930410"/>
            <a:ext cx="3297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https://cernbox.cern.ch/s/UHuD3N0NBue9TSN</a:t>
            </a:r>
            <a:endParaRPr lang="en-GB" sz="12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559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FB837-1FFF-13F1-7F9A-BF297030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>
                <a:solidFill>
                  <a:schemeClr val="tx1"/>
                </a:solidFill>
              </a:rPr>
              <a:t>A </a:t>
            </a:r>
            <a:r>
              <a:rPr lang="fr-CH" sz="2000" dirty="0" err="1">
                <a:solidFill>
                  <a:schemeClr val="tx1"/>
                </a:solidFill>
              </a:rPr>
              <a:t>contract</a:t>
            </a:r>
            <a:r>
              <a:rPr lang="fr-CH" sz="2000" dirty="0">
                <a:solidFill>
                  <a:schemeClr val="tx1"/>
                </a:solidFill>
              </a:rPr>
              <a:t> management </a:t>
            </a:r>
            <a:r>
              <a:rPr lang="fr-CH" sz="2000" dirty="0" err="1">
                <a:solidFill>
                  <a:schemeClr val="tx1"/>
                </a:solidFill>
              </a:rPr>
              <a:t>policy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will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be</a:t>
            </a:r>
            <a:r>
              <a:rPr lang="fr-CH" sz="2000" b="0" dirty="0">
                <a:solidFill>
                  <a:schemeClr val="tx1"/>
                </a:solidFill>
              </a:rPr>
              <a:t> put in place (2025), in line </a:t>
            </a:r>
            <a:r>
              <a:rPr lang="fr-CH" sz="2000" b="0" dirty="0" err="1">
                <a:solidFill>
                  <a:schemeClr val="tx1"/>
                </a:solidFill>
              </a:rPr>
              <a:t>with</a:t>
            </a:r>
            <a:r>
              <a:rPr lang="fr-CH" sz="2000" b="0" dirty="0">
                <a:solidFill>
                  <a:schemeClr val="tx1"/>
                </a:solidFill>
              </a:rPr>
              <a:t> the </a:t>
            </a:r>
            <a:r>
              <a:rPr lang="fr-CH" sz="2000" b="0" dirty="0" err="1">
                <a:solidFill>
                  <a:schemeClr val="tx1"/>
                </a:solidFill>
              </a:rPr>
              <a:t>procurement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strategy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being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developped</a:t>
            </a:r>
            <a:endParaRPr lang="fr-CH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>
                <a:solidFill>
                  <a:schemeClr val="tx1"/>
                </a:solidFill>
              </a:rPr>
              <a:t>A </a:t>
            </a:r>
            <a:r>
              <a:rPr lang="fr-CH" sz="2000" b="0" dirty="0" err="1">
                <a:solidFill>
                  <a:schemeClr val="tx1"/>
                </a:solidFill>
              </a:rPr>
              <a:t>similar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analysis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will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be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b="0" dirty="0" err="1">
                <a:solidFill>
                  <a:schemeClr val="tx1"/>
                </a:solidFill>
              </a:rPr>
              <a:t>performed</a:t>
            </a:r>
            <a:r>
              <a:rPr lang="fr-CH" sz="2000" b="0" dirty="0">
                <a:solidFill>
                  <a:schemeClr val="tx1"/>
                </a:solidFill>
              </a:rPr>
              <a:t> to </a:t>
            </a:r>
            <a:r>
              <a:rPr lang="fr-CH" sz="2000" b="0" dirty="0" err="1">
                <a:solidFill>
                  <a:schemeClr val="tx1"/>
                </a:solidFill>
              </a:rPr>
              <a:t>identify</a:t>
            </a:r>
            <a:r>
              <a:rPr lang="fr-CH" sz="2000" b="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critical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suppliers</a:t>
            </a:r>
            <a:endParaRPr lang="fr-CH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</a:rPr>
              <a:t>A </a:t>
            </a:r>
            <a:r>
              <a:rPr lang="fr-CH" sz="2000" b="1" dirty="0">
                <a:solidFill>
                  <a:schemeClr val="tx1"/>
                </a:solidFill>
              </a:rPr>
              <a:t>supplier management </a:t>
            </a:r>
            <a:r>
              <a:rPr lang="fr-CH" sz="2000" b="1" dirty="0" err="1">
                <a:solidFill>
                  <a:schemeClr val="tx1"/>
                </a:solidFill>
              </a:rPr>
              <a:t>policy</a:t>
            </a:r>
            <a:r>
              <a:rPr lang="fr-CH" sz="2000" b="1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will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be</a:t>
            </a:r>
            <a:r>
              <a:rPr lang="fr-CH" sz="2000" dirty="0">
                <a:solidFill>
                  <a:schemeClr val="tx1"/>
                </a:solidFill>
              </a:rPr>
              <a:t> put in place</a:t>
            </a:r>
          </a:p>
          <a:p>
            <a:pPr marL="666900" lvl="1" indent="-342900">
              <a:buFontTx/>
              <a:buChar char="-"/>
            </a:pPr>
            <a:endParaRPr lang="fr-CH" dirty="0"/>
          </a:p>
          <a:p>
            <a:pPr marL="666900" lvl="1" indent="-342900">
              <a:buFontTx/>
              <a:buChar char="-"/>
            </a:pPr>
            <a:endParaRPr lang="fr-CH" dirty="0"/>
          </a:p>
          <a:p>
            <a:pPr marL="666900" lvl="1" indent="-342900">
              <a:buFontTx/>
              <a:buChar char="-"/>
            </a:pPr>
            <a:endParaRPr lang="fr-CH" dirty="0"/>
          </a:p>
          <a:p>
            <a:pPr lvl="1" indent="0" algn="ctr">
              <a:buNone/>
            </a:pPr>
            <a:r>
              <a:rPr lang="fr-CH" sz="3200" b="1" dirty="0">
                <a:solidFill>
                  <a:schemeClr val="tx1"/>
                </a:solidFill>
              </a:rPr>
              <a:t>THANK YOU</a:t>
            </a:r>
          </a:p>
          <a:p>
            <a:pPr lvl="1" indent="0" algn="ctr">
              <a:buNone/>
            </a:pPr>
            <a:r>
              <a:rPr lang="fr-CH" sz="2800" dirty="0">
                <a:solidFill>
                  <a:schemeClr val="tx1"/>
                </a:solidFill>
              </a:rPr>
              <a:t>to </a:t>
            </a:r>
            <a:r>
              <a:rPr lang="fr-CH" sz="2800" dirty="0" err="1">
                <a:solidFill>
                  <a:schemeClr val="tx1"/>
                </a:solidFill>
              </a:rPr>
              <a:t>everyone</a:t>
            </a:r>
            <a:r>
              <a:rPr lang="fr-CH" sz="2800" dirty="0">
                <a:solidFill>
                  <a:schemeClr val="tx1"/>
                </a:solidFill>
              </a:rPr>
              <a:t> </a:t>
            </a:r>
            <a:r>
              <a:rPr lang="fr-CH" sz="2800" dirty="0" err="1">
                <a:solidFill>
                  <a:schemeClr val="tx1"/>
                </a:solidFill>
              </a:rPr>
              <a:t>who</a:t>
            </a:r>
            <a:r>
              <a:rPr lang="fr-CH" sz="2800" dirty="0">
                <a:solidFill>
                  <a:schemeClr val="tx1"/>
                </a:solidFill>
              </a:rPr>
              <a:t> </a:t>
            </a:r>
            <a:r>
              <a:rPr lang="fr-CH" sz="2800" dirty="0" err="1">
                <a:solidFill>
                  <a:schemeClr val="tx1"/>
                </a:solidFill>
              </a:rPr>
              <a:t>took</a:t>
            </a:r>
            <a:r>
              <a:rPr lang="fr-CH" sz="2800" dirty="0">
                <a:solidFill>
                  <a:schemeClr val="tx1"/>
                </a:solidFill>
              </a:rPr>
              <a:t> part in </a:t>
            </a:r>
            <a:r>
              <a:rPr lang="fr-CH" sz="2800" dirty="0" err="1">
                <a:solidFill>
                  <a:schemeClr val="tx1"/>
                </a:solidFill>
              </a:rPr>
              <a:t>this</a:t>
            </a:r>
            <a:r>
              <a:rPr lang="fr-CH" sz="2800" dirty="0">
                <a:solidFill>
                  <a:schemeClr val="tx1"/>
                </a:solidFill>
              </a:rPr>
              <a:t> </a:t>
            </a:r>
            <a:r>
              <a:rPr lang="fr-CH" sz="2800" dirty="0" err="1">
                <a:solidFill>
                  <a:schemeClr val="tx1"/>
                </a:solidFill>
              </a:rPr>
              <a:t>exercise</a:t>
            </a:r>
            <a:endParaRPr lang="fr-CH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78146-57D4-535F-0DB2-0D37BE3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Value Contracts – Next steps?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911FC-A79C-A752-42D4-4CD5BB29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B9849-D009-33C5-F3E6-B9715E5FEB5A}"/>
              </a:ext>
            </a:extLst>
          </p:cNvPr>
          <p:cNvSpPr txBox="1"/>
          <p:nvPr/>
        </p:nvSpPr>
        <p:spPr>
          <a:xfrm>
            <a:off x="0" y="5930410"/>
            <a:ext cx="3297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https://cernbox.cern.ch/s/UHuD3N0NBue9TSN</a:t>
            </a:r>
            <a:endParaRPr lang="en-GB" sz="12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67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ver with a circular structure&#10;&#10;Description automatically generated">
            <a:extLst>
              <a:ext uri="{FF2B5EF4-FFF2-40B4-BE49-F238E27FC236}">
                <a16:creationId xmlns:a16="http://schemas.microsoft.com/office/drawing/2014/main" id="{8E685979-5698-51D9-760B-4DCD546EB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3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8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7047-9BEF-294D-33F6-24871CB0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76570"/>
            <a:ext cx="11784012" cy="1065742"/>
          </a:xfrm>
        </p:spPr>
        <p:txBody>
          <a:bodyPr anchor="t">
            <a:normAutofit/>
          </a:bodyPr>
          <a:lstStyle/>
          <a:p>
            <a:r>
              <a:rPr lang="en-US" dirty="0"/>
              <a:t>Audit Report on High Value Contracts (Dec.23):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46B7-055B-AC4C-AE8F-23C47651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299" y="6316305"/>
            <a:ext cx="2056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0AA3F6-1618-3548-975A-DD1A2939A246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F73A03-9D24-79B1-E744-1E5F191934E4}"/>
              </a:ext>
            </a:extLst>
          </p:cNvPr>
          <p:cNvSpPr txBox="1">
            <a:spLocks/>
          </p:cNvSpPr>
          <p:nvPr/>
        </p:nvSpPr>
        <p:spPr>
          <a:xfrm>
            <a:off x="914064" y="1431201"/>
            <a:ext cx="4189159" cy="3839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Observations considered as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major</a:t>
            </a:r>
            <a:r>
              <a:rPr lang="en-US" dirty="0">
                <a:solidFill>
                  <a:srgbClr val="0707A5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risks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A99DE1-204A-4543-16DE-B2C9A7A65612}"/>
              </a:ext>
            </a:extLst>
          </p:cNvPr>
          <p:cNvSpPr txBox="1">
            <a:spLocks/>
          </p:cNvSpPr>
          <p:nvPr/>
        </p:nvSpPr>
        <p:spPr>
          <a:xfrm>
            <a:off x="5173982" y="1453544"/>
            <a:ext cx="3829594" cy="723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Procurement response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B410E30-96F5-9FF7-DC59-69912A283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912614"/>
              </p:ext>
            </p:extLst>
          </p:nvPr>
        </p:nvGraphicFramePr>
        <p:xfrm>
          <a:off x="1257417" y="2995999"/>
          <a:ext cx="9337204" cy="314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74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630A-787D-F6A5-9092-7B1BA4A9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73BD-B86F-5884-290A-C6806E09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5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0895F-284F-4DED-DAC7-7A5B1E8920A7}"/>
              </a:ext>
            </a:extLst>
          </p:cNvPr>
          <p:cNvSpPr txBox="1"/>
          <p:nvPr/>
        </p:nvSpPr>
        <p:spPr>
          <a:xfrm>
            <a:off x="6170205" y="1222465"/>
            <a:ext cx="1800493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2"/>
                </a:solidFill>
                <a:latin typeface="Helvetica" pitchFamily="2" charset="0"/>
              </a:rPr>
              <a:t>WEAKNESSES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0EB35-874F-6A01-9744-1BED0BAA5B8F}"/>
              </a:ext>
            </a:extLst>
          </p:cNvPr>
          <p:cNvSpPr txBox="1"/>
          <p:nvPr/>
        </p:nvSpPr>
        <p:spPr>
          <a:xfrm>
            <a:off x="1038955" y="3543669"/>
            <a:ext cx="1244764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2"/>
                </a:solidFill>
                <a:latin typeface="Helvetica" pitchFamily="2" charset="0"/>
              </a:rPr>
              <a:t>THREATS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970C4-C5C6-05B7-C956-4F865A3FAF9B}"/>
              </a:ext>
            </a:extLst>
          </p:cNvPr>
          <p:cNvSpPr txBox="1"/>
          <p:nvPr/>
        </p:nvSpPr>
        <p:spPr>
          <a:xfrm>
            <a:off x="1038956" y="1222465"/>
            <a:ext cx="1608133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2"/>
                </a:solidFill>
                <a:latin typeface="Helvetica" pitchFamily="2" charset="0"/>
              </a:rPr>
              <a:t>STRENGTHS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22543-2955-BBB7-B508-405C3372056F}"/>
              </a:ext>
            </a:extLst>
          </p:cNvPr>
          <p:cNvSpPr txBox="1"/>
          <p:nvPr/>
        </p:nvSpPr>
        <p:spPr>
          <a:xfrm>
            <a:off x="6170204" y="3548437"/>
            <a:ext cx="2065630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2"/>
                </a:solidFill>
                <a:latin typeface="Helvetica" pitchFamily="2" charset="0"/>
              </a:rPr>
              <a:t>OPPORTUNITIES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712791-15A1-4826-7128-266625BE752F}"/>
              </a:ext>
            </a:extLst>
          </p:cNvPr>
          <p:cNvCxnSpPr>
            <a:cxnSpLocks/>
          </p:cNvCxnSpPr>
          <p:nvPr/>
        </p:nvCxnSpPr>
        <p:spPr>
          <a:xfrm>
            <a:off x="989224" y="3420245"/>
            <a:ext cx="99972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F99206-43A1-8137-E213-97A76CE7529F}"/>
              </a:ext>
            </a:extLst>
          </p:cNvPr>
          <p:cNvCxnSpPr>
            <a:cxnSpLocks/>
          </p:cNvCxnSpPr>
          <p:nvPr/>
        </p:nvCxnSpPr>
        <p:spPr>
          <a:xfrm flipV="1">
            <a:off x="5904075" y="1153130"/>
            <a:ext cx="0" cy="49864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A59A58E-5EAB-6B17-30CC-5528660404FB}"/>
              </a:ext>
            </a:extLst>
          </p:cNvPr>
          <p:cNvSpPr txBox="1"/>
          <p:nvPr/>
        </p:nvSpPr>
        <p:spPr>
          <a:xfrm>
            <a:off x="821717" y="1773773"/>
            <a:ext cx="4977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fr-CH" sz="1600" dirty="0"/>
              <a:t>K</a:t>
            </a:r>
            <a:r>
              <a:rPr lang="en-US" sz="1600" dirty="0"/>
              <a:t>knowledge, expertise, diversity of team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1600" dirty="0"/>
              <a:t>Long track-record of delivery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1600" dirty="0"/>
              <a:t>Mature procurement processes, rules, framework, and documentation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1600" dirty="0"/>
              <a:t>Fully centralized function</a:t>
            </a:r>
            <a:endParaRPr lang="en-CH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D2BB8-C290-CB6D-C0AB-7A4D6249EFF0}"/>
              </a:ext>
            </a:extLst>
          </p:cNvPr>
          <p:cNvSpPr txBox="1"/>
          <p:nvPr/>
        </p:nvSpPr>
        <p:spPr>
          <a:xfrm>
            <a:off x="6004449" y="1735925"/>
            <a:ext cx="5407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fr-CH" sz="1600" dirty="0">
                <a:latin typeface="Helvetica" pitchFamily="2" charset="0"/>
              </a:rPr>
              <a:t>Risk management </a:t>
            </a:r>
            <a:r>
              <a:rPr lang="fr-CH" sz="1600" dirty="0" err="1">
                <a:latin typeface="Helvetica" pitchFamily="2" charset="0"/>
              </a:rPr>
              <a:t>could</a:t>
            </a:r>
            <a:r>
              <a:rPr lang="fr-CH" sz="1600" dirty="0">
                <a:latin typeface="Helvetica" pitchFamily="2" charset="0"/>
              </a:rPr>
              <a:t> </a:t>
            </a:r>
            <a:r>
              <a:rPr lang="fr-CH" sz="1600" dirty="0" err="1">
                <a:latin typeface="Helvetica" pitchFamily="2" charset="0"/>
              </a:rPr>
              <a:t>be</a:t>
            </a:r>
            <a:r>
              <a:rPr lang="fr-CH" sz="1600" dirty="0">
                <a:latin typeface="Helvetica" pitchFamily="2" charset="0"/>
              </a:rPr>
              <a:t> </a:t>
            </a:r>
            <a:r>
              <a:rPr lang="fr-CH" sz="1600" dirty="0" err="1">
                <a:latin typeface="Helvetica" pitchFamily="2" charset="0"/>
              </a:rPr>
              <a:t>reinforced</a:t>
            </a:r>
            <a:endParaRPr lang="fr-CH" sz="1600" dirty="0">
              <a:latin typeface="Helvetica" pitchFamily="2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fr-CH" sz="1600" dirty="0">
                <a:latin typeface="Helvetica" pitchFamily="2" charset="0"/>
              </a:rPr>
              <a:t>Limited </a:t>
            </a:r>
            <a:r>
              <a:rPr lang="fr-CH" sz="1600" dirty="0" err="1">
                <a:latin typeface="Helvetica" pitchFamily="2" charset="0"/>
              </a:rPr>
              <a:t>resources</a:t>
            </a:r>
            <a:endParaRPr lang="fr-CH" sz="1600" dirty="0">
              <a:latin typeface="Helvetica" pitchFamily="2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fr-CH" sz="1600" dirty="0">
                <a:latin typeface="Helvetica" pitchFamily="2" charset="0"/>
              </a:rPr>
              <a:t>Limited </a:t>
            </a:r>
            <a:r>
              <a:rPr lang="fr-CH" sz="1600" dirty="0" err="1">
                <a:latin typeface="Helvetica" pitchFamily="2" charset="0"/>
              </a:rPr>
              <a:t>sourcing</a:t>
            </a:r>
            <a:r>
              <a:rPr lang="fr-CH" sz="1600" dirty="0">
                <a:latin typeface="Helvetica" pitchFamily="2" charset="0"/>
              </a:rPr>
              <a:t> and business intelligence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fr-CH" sz="1600" dirty="0">
                <a:latin typeface="Helvetica" pitchFamily="2" charset="0"/>
              </a:rPr>
              <a:t>Administrative </a:t>
            </a:r>
            <a:r>
              <a:rPr lang="fr-CH" sz="1600" dirty="0" err="1">
                <a:latin typeface="Helvetica" pitchFamily="2" charset="0"/>
              </a:rPr>
              <a:t>burden</a:t>
            </a:r>
            <a:r>
              <a:rPr lang="fr-CH" sz="1600" dirty="0">
                <a:latin typeface="Helvetica" pitchFamily="2" charset="0"/>
              </a:rPr>
              <a:t> on </a:t>
            </a:r>
            <a:r>
              <a:rPr lang="fr-CH" sz="1600" dirty="0" err="1">
                <a:latin typeface="Helvetica" pitchFamily="2" charset="0"/>
              </a:rPr>
              <a:t>vendors</a:t>
            </a:r>
            <a:endParaRPr lang="en-CH" sz="16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E1242-E7C1-4EDE-6E1A-790E61D013BB}"/>
              </a:ext>
            </a:extLst>
          </p:cNvPr>
          <p:cNvSpPr txBox="1"/>
          <p:nvPr/>
        </p:nvSpPr>
        <p:spPr>
          <a:xfrm>
            <a:off x="929342" y="3990900"/>
            <a:ext cx="48851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GB" sz="1600" dirty="0"/>
              <a:t>Geopolitical context / global challenges: climate change; COVID-19 pandemic; energy crisis; war; inflation; recession, including supply-chain disruptions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9E099-1FFD-EFAC-7588-44A549EFF877}"/>
              </a:ext>
            </a:extLst>
          </p:cNvPr>
          <p:cNvSpPr txBox="1"/>
          <p:nvPr/>
        </p:nvSpPr>
        <p:spPr>
          <a:xfrm>
            <a:off x="5987829" y="3998861"/>
            <a:ext cx="5008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FCC Procurement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Increased visibility to procurement added value with context (e.g., environmentally responsibility)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Geographical enlargement gives access to bigger markets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AI &amp; new tools with help improve processes and market intelligence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1976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3FD5A-D0F5-B6C6-53C5-73A58835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31" y="333139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GB" sz="2933" dirty="0"/>
              <a:t>Process followed for establishment of a Procurement Strategy</a:t>
            </a:r>
            <a:br>
              <a:rPr lang="en-GB" sz="3733" dirty="0"/>
            </a:br>
            <a:endParaRPr lang="en-GB" sz="3467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1370220" y="6343311"/>
            <a:ext cx="668565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z="1333"/>
              <a:pPr/>
              <a:t>6</a:t>
            </a:fld>
            <a:endParaRPr lang="en-US" sz="1333" dirty="0"/>
          </a:p>
        </p:txBody>
      </p:sp>
      <p:cxnSp>
        <p:nvCxnSpPr>
          <p:cNvPr id="91" name="Google Shape;1556;p40">
            <a:extLst>
              <a:ext uri="{FF2B5EF4-FFF2-40B4-BE49-F238E27FC236}">
                <a16:creationId xmlns:a16="http://schemas.microsoft.com/office/drawing/2014/main" id="{3CEEA145-4C70-06D0-FD0A-63D31A3DD7DC}"/>
              </a:ext>
            </a:extLst>
          </p:cNvPr>
          <p:cNvCxnSpPr>
            <a:cxnSpLocks/>
          </p:cNvCxnSpPr>
          <p:nvPr/>
        </p:nvCxnSpPr>
        <p:spPr>
          <a:xfrm>
            <a:off x="3371427" y="451728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1558;p40">
            <a:extLst>
              <a:ext uri="{FF2B5EF4-FFF2-40B4-BE49-F238E27FC236}">
                <a16:creationId xmlns:a16="http://schemas.microsoft.com/office/drawing/2014/main" id="{EAE91C28-95EE-987E-7E10-56EE22DC7AE5}"/>
              </a:ext>
            </a:extLst>
          </p:cNvPr>
          <p:cNvCxnSpPr>
            <a:cxnSpLocks/>
          </p:cNvCxnSpPr>
          <p:nvPr/>
        </p:nvCxnSpPr>
        <p:spPr>
          <a:xfrm>
            <a:off x="3371427" y="451728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75204F-CE44-0781-7B7F-B7B3F651BD34}"/>
              </a:ext>
            </a:extLst>
          </p:cNvPr>
          <p:cNvSpPr/>
          <p:nvPr/>
        </p:nvSpPr>
        <p:spPr>
          <a:xfrm>
            <a:off x="3909465" y="1927083"/>
            <a:ext cx="534243" cy="624964"/>
          </a:xfrm>
          <a:custGeom>
            <a:avLst/>
            <a:gdLst>
              <a:gd name="connsiteX0" fmla="*/ 0 w 400682"/>
              <a:gd name="connsiteY0" fmla="*/ 93745 h 468723"/>
              <a:gd name="connsiteX1" fmla="*/ 200341 w 400682"/>
              <a:gd name="connsiteY1" fmla="*/ 93745 h 468723"/>
              <a:gd name="connsiteX2" fmla="*/ 200341 w 400682"/>
              <a:gd name="connsiteY2" fmla="*/ 0 h 468723"/>
              <a:gd name="connsiteX3" fmla="*/ 400682 w 400682"/>
              <a:gd name="connsiteY3" fmla="*/ 234362 h 468723"/>
              <a:gd name="connsiteX4" fmla="*/ 200341 w 400682"/>
              <a:gd name="connsiteY4" fmla="*/ 468723 h 468723"/>
              <a:gd name="connsiteX5" fmla="*/ 200341 w 400682"/>
              <a:gd name="connsiteY5" fmla="*/ 374978 h 468723"/>
              <a:gd name="connsiteX6" fmla="*/ 0 w 400682"/>
              <a:gd name="connsiteY6" fmla="*/ 374978 h 468723"/>
              <a:gd name="connsiteX7" fmla="*/ 0 w 400682"/>
              <a:gd name="connsiteY7" fmla="*/ 93745 h 4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82" h="468723">
                <a:moveTo>
                  <a:pt x="0" y="93745"/>
                </a:moveTo>
                <a:lnTo>
                  <a:pt x="200341" y="93745"/>
                </a:lnTo>
                <a:lnTo>
                  <a:pt x="200341" y="0"/>
                </a:lnTo>
                <a:lnTo>
                  <a:pt x="400682" y="234362"/>
                </a:lnTo>
                <a:lnTo>
                  <a:pt x="200341" y="468723"/>
                </a:lnTo>
                <a:lnTo>
                  <a:pt x="200341" y="374978"/>
                </a:lnTo>
                <a:lnTo>
                  <a:pt x="0" y="374978"/>
                </a:lnTo>
                <a:lnTo>
                  <a:pt x="0" y="93745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4993" rIns="160273" bIns="124993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3A5232-E18F-1372-31C1-8EB9F9EE437B}"/>
              </a:ext>
            </a:extLst>
          </p:cNvPr>
          <p:cNvSpPr/>
          <p:nvPr/>
        </p:nvSpPr>
        <p:spPr>
          <a:xfrm>
            <a:off x="7437491" y="1927083"/>
            <a:ext cx="534243" cy="624964"/>
          </a:xfrm>
          <a:custGeom>
            <a:avLst/>
            <a:gdLst>
              <a:gd name="connsiteX0" fmla="*/ 0 w 400682"/>
              <a:gd name="connsiteY0" fmla="*/ 93745 h 468723"/>
              <a:gd name="connsiteX1" fmla="*/ 200341 w 400682"/>
              <a:gd name="connsiteY1" fmla="*/ 93745 h 468723"/>
              <a:gd name="connsiteX2" fmla="*/ 200341 w 400682"/>
              <a:gd name="connsiteY2" fmla="*/ 0 h 468723"/>
              <a:gd name="connsiteX3" fmla="*/ 400682 w 400682"/>
              <a:gd name="connsiteY3" fmla="*/ 234362 h 468723"/>
              <a:gd name="connsiteX4" fmla="*/ 200341 w 400682"/>
              <a:gd name="connsiteY4" fmla="*/ 468723 h 468723"/>
              <a:gd name="connsiteX5" fmla="*/ 200341 w 400682"/>
              <a:gd name="connsiteY5" fmla="*/ 374978 h 468723"/>
              <a:gd name="connsiteX6" fmla="*/ 0 w 400682"/>
              <a:gd name="connsiteY6" fmla="*/ 374978 h 468723"/>
              <a:gd name="connsiteX7" fmla="*/ 0 w 400682"/>
              <a:gd name="connsiteY7" fmla="*/ 93745 h 4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82" h="468723">
                <a:moveTo>
                  <a:pt x="0" y="93745"/>
                </a:moveTo>
                <a:lnTo>
                  <a:pt x="200341" y="93745"/>
                </a:lnTo>
                <a:lnTo>
                  <a:pt x="200341" y="0"/>
                </a:lnTo>
                <a:lnTo>
                  <a:pt x="400682" y="234362"/>
                </a:lnTo>
                <a:lnTo>
                  <a:pt x="200341" y="468723"/>
                </a:lnTo>
                <a:lnTo>
                  <a:pt x="200341" y="374978"/>
                </a:lnTo>
                <a:lnTo>
                  <a:pt x="0" y="374978"/>
                </a:lnTo>
                <a:lnTo>
                  <a:pt x="0" y="93745"/>
                </a:lnTo>
                <a:close/>
              </a:path>
            </a:pathLst>
          </a:custGeom>
          <a:solidFill>
            <a:srgbClr val="0055A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24993" rIns="160273" bIns="124993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C5CB74-3A42-3C93-1CC0-49094D9934B0}"/>
              </a:ext>
            </a:extLst>
          </p:cNvPr>
          <p:cNvSpPr/>
          <p:nvPr/>
        </p:nvSpPr>
        <p:spPr>
          <a:xfrm>
            <a:off x="9171262" y="3217331"/>
            <a:ext cx="624965" cy="534244"/>
          </a:xfrm>
          <a:custGeom>
            <a:avLst/>
            <a:gdLst>
              <a:gd name="connsiteX0" fmla="*/ 0 w 400682"/>
              <a:gd name="connsiteY0" fmla="*/ 93745 h 468723"/>
              <a:gd name="connsiteX1" fmla="*/ 200341 w 400682"/>
              <a:gd name="connsiteY1" fmla="*/ 93745 h 468723"/>
              <a:gd name="connsiteX2" fmla="*/ 200341 w 400682"/>
              <a:gd name="connsiteY2" fmla="*/ 0 h 468723"/>
              <a:gd name="connsiteX3" fmla="*/ 400682 w 400682"/>
              <a:gd name="connsiteY3" fmla="*/ 234362 h 468723"/>
              <a:gd name="connsiteX4" fmla="*/ 200341 w 400682"/>
              <a:gd name="connsiteY4" fmla="*/ 468723 h 468723"/>
              <a:gd name="connsiteX5" fmla="*/ 200341 w 400682"/>
              <a:gd name="connsiteY5" fmla="*/ 374978 h 468723"/>
              <a:gd name="connsiteX6" fmla="*/ 0 w 400682"/>
              <a:gd name="connsiteY6" fmla="*/ 374978 h 468723"/>
              <a:gd name="connsiteX7" fmla="*/ 0 w 400682"/>
              <a:gd name="connsiteY7" fmla="*/ 93745 h 4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82" h="468723">
                <a:moveTo>
                  <a:pt x="320545" y="1"/>
                </a:moveTo>
                <a:lnTo>
                  <a:pt x="320545" y="234362"/>
                </a:lnTo>
                <a:lnTo>
                  <a:pt x="400682" y="234361"/>
                </a:lnTo>
                <a:lnTo>
                  <a:pt x="200341" y="468722"/>
                </a:lnTo>
                <a:lnTo>
                  <a:pt x="0" y="234362"/>
                </a:lnTo>
                <a:lnTo>
                  <a:pt x="80137" y="234362"/>
                </a:lnTo>
                <a:lnTo>
                  <a:pt x="80137" y="1"/>
                </a:lnTo>
                <a:lnTo>
                  <a:pt x="320545" y="1"/>
                </a:lnTo>
                <a:close/>
              </a:path>
            </a:pathLst>
          </a:custGeom>
          <a:solidFill>
            <a:srgbClr val="0055A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995" tIns="1" rIns="124993" bIns="160273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DB3DFB-D27E-FA32-2863-122870982897}"/>
              </a:ext>
            </a:extLst>
          </p:cNvPr>
          <p:cNvSpPr/>
          <p:nvPr/>
        </p:nvSpPr>
        <p:spPr>
          <a:xfrm>
            <a:off x="7467731" y="4447099"/>
            <a:ext cx="534243" cy="624965"/>
          </a:xfrm>
          <a:custGeom>
            <a:avLst/>
            <a:gdLst>
              <a:gd name="connsiteX0" fmla="*/ 0 w 400682"/>
              <a:gd name="connsiteY0" fmla="*/ 93745 h 468723"/>
              <a:gd name="connsiteX1" fmla="*/ 200341 w 400682"/>
              <a:gd name="connsiteY1" fmla="*/ 93745 h 468723"/>
              <a:gd name="connsiteX2" fmla="*/ 200341 w 400682"/>
              <a:gd name="connsiteY2" fmla="*/ 0 h 468723"/>
              <a:gd name="connsiteX3" fmla="*/ 400682 w 400682"/>
              <a:gd name="connsiteY3" fmla="*/ 234362 h 468723"/>
              <a:gd name="connsiteX4" fmla="*/ 200341 w 400682"/>
              <a:gd name="connsiteY4" fmla="*/ 468723 h 468723"/>
              <a:gd name="connsiteX5" fmla="*/ 200341 w 400682"/>
              <a:gd name="connsiteY5" fmla="*/ 374978 h 468723"/>
              <a:gd name="connsiteX6" fmla="*/ 0 w 400682"/>
              <a:gd name="connsiteY6" fmla="*/ 374978 h 468723"/>
              <a:gd name="connsiteX7" fmla="*/ 0 w 400682"/>
              <a:gd name="connsiteY7" fmla="*/ 93745 h 4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82" h="468723">
                <a:moveTo>
                  <a:pt x="400682" y="374978"/>
                </a:moveTo>
                <a:lnTo>
                  <a:pt x="200341" y="374978"/>
                </a:lnTo>
                <a:lnTo>
                  <a:pt x="200341" y="468723"/>
                </a:lnTo>
                <a:lnTo>
                  <a:pt x="0" y="234361"/>
                </a:lnTo>
                <a:lnTo>
                  <a:pt x="200341" y="0"/>
                </a:lnTo>
                <a:lnTo>
                  <a:pt x="200341" y="93745"/>
                </a:lnTo>
                <a:lnTo>
                  <a:pt x="400682" y="93745"/>
                </a:lnTo>
                <a:lnTo>
                  <a:pt x="400682" y="374978"/>
                </a:lnTo>
                <a:close/>
              </a:path>
            </a:pathLst>
          </a:custGeom>
          <a:solidFill>
            <a:srgbClr val="0055A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73" tIns="124995" rIns="0" bIns="124993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F3FCBD-4B47-EC0F-3B9A-0FC9E0FD248F}"/>
              </a:ext>
            </a:extLst>
          </p:cNvPr>
          <p:cNvSpPr/>
          <p:nvPr/>
        </p:nvSpPr>
        <p:spPr>
          <a:xfrm>
            <a:off x="3939706" y="4447099"/>
            <a:ext cx="534244" cy="624965"/>
          </a:xfrm>
          <a:custGeom>
            <a:avLst/>
            <a:gdLst>
              <a:gd name="connsiteX0" fmla="*/ 0 w 400682"/>
              <a:gd name="connsiteY0" fmla="*/ 93745 h 468723"/>
              <a:gd name="connsiteX1" fmla="*/ 200341 w 400682"/>
              <a:gd name="connsiteY1" fmla="*/ 93745 h 468723"/>
              <a:gd name="connsiteX2" fmla="*/ 200341 w 400682"/>
              <a:gd name="connsiteY2" fmla="*/ 0 h 468723"/>
              <a:gd name="connsiteX3" fmla="*/ 400682 w 400682"/>
              <a:gd name="connsiteY3" fmla="*/ 234362 h 468723"/>
              <a:gd name="connsiteX4" fmla="*/ 200341 w 400682"/>
              <a:gd name="connsiteY4" fmla="*/ 468723 h 468723"/>
              <a:gd name="connsiteX5" fmla="*/ 200341 w 400682"/>
              <a:gd name="connsiteY5" fmla="*/ 374978 h 468723"/>
              <a:gd name="connsiteX6" fmla="*/ 0 w 400682"/>
              <a:gd name="connsiteY6" fmla="*/ 374978 h 468723"/>
              <a:gd name="connsiteX7" fmla="*/ 0 w 400682"/>
              <a:gd name="connsiteY7" fmla="*/ 93745 h 4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82" h="468723">
                <a:moveTo>
                  <a:pt x="400682" y="374978"/>
                </a:moveTo>
                <a:lnTo>
                  <a:pt x="200341" y="374978"/>
                </a:lnTo>
                <a:lnTo>
                  <a:pt x="200341" y="468723"/>
                </a:lnTo>
                <a:lnTo>
                  <a:pt x="0" y="234361"/>
                </a:lnTo>
                <a:lnTo>
                  <a:pt x="200341" y="0"/>
                </a:lnTo>
                <a:lnTo>
                  <a:pt x="200341" y="93745"/>
                </a:lnTo>
                <a:lnTo>
                  <a:pt x="400682" y="93745"/>
                </a:lnTo>
                <a:lnTo>
                  <a:pt x="400682" y="374978"/>
                </a:lnTo>
                <a:close/>
              </a:path>
            </a:pathLst>
          </a:custGeom>
          <a:solidFill>
            <a:srgbClr val="0055A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73" tIns="124995" rIns="1" bIns="124993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7E254A4-94E9-7C98-C857-D8AC31950F62}"/>
              </a:ext>
            </a:extLst>
          </p:cNvPr>
          <p:cNvSpPr/>
          <p:nvPr/>
        </p:nvSpPr>
        <p:spPr>
          <a:xfrm>
            <a:off x="1167688" y="1483559"/>
            <a:ext cx="2520017" cy="1512009"/>
          </a:xfrm>
          <a:custGeom>
            <a:avLst/>
            <a:gdLst>
              <a:gd name="connsiteX0" fmla="*/ 0 w 1890013"/>
              <a:gd name="connsiteY0" fmla="*/ 113401 h 1134007"/>
              <a:gd name="connsiteX1" fmla="*/ 113401 w 1890013"/>
              <a:gd name="connsiteY1" fmla="*/ 0 h 1134007"/>
              <a:gd name="connsiteX2" fmla="*/ 1776612 w 1890013"/>
              <a:gd name="connsiteY2" fmla="*/ 0 h 1134007"/>
              <a:gd name="connsiteX3" fmla="*/ 1890013 w 1890013"/>
              <a:gd name="connsiteY3" fmla="*/ 113401 h 1134007"/>
              <a:gd name="connsiteX4" fmla="*/ 1890013 w 1890013"/>
              <a:gd name="connsiteY4" fmla="*/ 1020606 h 1134007"/>
              <a:gd name="connsiteX5" fmla="*/ 1776612 w 1890013"/>
              <a:gd name="connsiteY5" fmla="*/ 1134007 h 1134007"/>
              <a:gd name="connsiteX6" fmla="*/ 113401 w 1890013"/>
              <a:gd name="connsiteY6" fmla="*/ 1134007 h 1134007"/>
              <a:gd name="connsiteX7" fmla="*/ 0 w 1890013"/>
              <a:gd name="connsiteY7" fmla="*/ 1020606 h 1134007"/>
              <a:gd name="connsiteX8" fmla="*/ 0 w 1890013"/>
              <a:gd name="connsiteY8" fmla="*/ 113401 h 113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013" h="1134007">
                <a:moveTo>
                  <a:pt x="0" y="113401"/>
                </a:moveTo>
                <a:cubicBezTo>
                  <a:pt x="0" y="50771"/>
                  <a:pt x="50771" y="0"/>
                  <a:pt x="113401" y="0"/>
                </a:cubicBezTo>
                <a:lnTo>
                  <a:pt x="1776612" y="0"/>
                </a:lnTo>
                <a:cubicBezTo>
                  <a:pt x="1839242" y="0"/>
                  <a:pt x="1890013" y="50771"/>
                  <a:pt x="1890013" y="113401"/>
                </a:cubicBezTo>
                <a:lnTo>
                  <a:pt x="1890013" y="1020606"/>
                </a:lnTo>
                <a:cubicBezTo>
                  <a:pt x="1890013" y="1083236"/>
                  <a:pt x="1839242" y="1134007"/>
                  <a:pt x="1776612" y="1134007"/>
                </a:cubicBezTo>
                <a:lnTo>
                  <a:pt x="113401" y="1134007"/>
                </a:lnTo>
                <a:cubicBezTo>
                  <a:pt x="50771" y="1134007"/>
                  <a:pt x="0" y="1083236"/>
                  <a:pt x="0" y="1020606"/>
                </a:cubicBezTo>
                <a:lnTo>
                  <a:pt x="0" y="11340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05" tIns="115405" rIns="115405" bIns="115405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867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011614-B14A-A5F7-CA5A-6E14CB755908}"/>
              </a:ext>
            </a:extLst>
          </p:cNvPr>
          <p:cNvGrpSpPr/>
          <p:nvPr/>
        </p:nvGrpSpPr>
        <p:grpSpPr>
          <a:xfrm>
            <a:off x="878859" y="1215738"/>
            <a:ext cx="6336869" cy="1779831"/>
            <a:chOff x="659144" y="911803"/>
            <a:chExt cx="4752652" cy="133487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46DD-A435-65BB-6F80-0477AE86DF61}"/>
                </a:ext>
              </a:extLst>
            </p:cNvPr>
            <p:cNvSpPr/>
            <p:nvPr/>
          </p:nvSpPr>
          <p:spPr>
            <a:xfrm>
              <a:off x="3521783" y="1112669"/>
              <a:ext cx="1890013" cy="1134007"/>
            </a:xfrm>
            <a:custGeom>
              <a:avLst/>
              <a:gdLst>
                <a:gd name="connsiteX0" fmla="*/ 0 w 1890013"/>
                <a:gd name="connsiteY0" fmla="*/ 113401 h 1134007"/>
                <a:gd name="connsiteX1" fmla="*/ 113401 w 1890013"/>
                <a:gd name="connsiteY1" fmla="*/ 0 h 1134007"/>
                <a:gd name="connsiteX2" fmla="*/ 1776612 w 1890013"/>
                <a:gd name="connsiteY2" fmla="*/ 0 h 1134007"/>
                <a:gd name="connsiteX3" fmla="*/ 1890013 w 1890013"/>
                <a:gd name="connsiteY3" fmla="*/ 113401 h 1134007"/>
                <a:gd name="connsiteX4" fmla="*/ 1890013 w 1890013"/>
                <a:gd name="connsiteY4" fmla="*/ 1020606 h 1134007"/>
                <a:gd name="connsiteX5" fmla="*/ 1776612 w 1890013"/>
                <a:gd name="connsiteY5" fmla="*/ 1134007 h 1134007"/>
                <a:gd name="connsiteX6" fmla="*/ 113401 w 1890013"/>
                <a:gd name="connsiteY6" fmla="*/ 1134007 h 1134007"/>
                <a:gd name="connsiteX7" fmla="*/ 0 w 1890013"/>
                <a:gd name="connsiteY7" fmla="*/ 1020606 h 1134007"/>
                <a:gd name="connsiteX8" fmla="*/ 0 w 1890013"/>
                <a:gd name="connsiteY8" fmla="*/ 113401 h 113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0013" h="1134007">
                  <a:moveTo>
                    <a:pt x="0" y="113401"/>
                  </a:moveTo>
                  <a:cubicBezTo>
                    <a:pt x="0" y="50771"/>
                    <a:pt x="50771" y="0"/>
                    <a:pt x="113401" y="0"/>
                  </a:cubicBezTo>
                  <a:lnTo>
                    <a:pt x="1776612" y="0"/>
                  </a:lnTo>
                  <a:cubicBezTo>
                    <a:pt x="1839242" y="0"/>
                    <a:pt x="1890013" y="50771"/>
                    <a:pt x="1890013" y="113401"/>
                  </a:cubicBezTo>
                  <a:lnTo>
                    <a:pt x="1890013" y="1020606"/>
                  </a:lnTo>
                  <a:cubicBezTo>
                    <a:pt x="1890013" y="1083236"/>
                    <a:pt x="1839242" y="1134007"/>
                    <a:pt x="1776612" y="1134007"/>
                  </a:cubicBezTo>
                  <a:lnTo>
                    <a:pt x="113401" y="1134007"/>
                  </a:lnTo>
                  <a:cubicBezTo>
                    <a:pt x="50771" y="1134007"/>
                    <a:pt x="0" y="1083236"/>
                    <a:pt x="0" y="1020606"/>
                  </a:cubicBezTo>
                  <a:lnTo>
                    <a:pt x="0" y="113401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5405" tIns="115405" rIns="115405" bIns="115405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67" dirty="0">
                  <a:solidFill>
                    <a:srgbClr val="0055A0"/>
                  </a:solidFill>
                  <a:latin typeface="Arial"/>
                </a:rPr>
                <a:t>Internal consultation</a:t>
              </a:r>
            </a:p>
          </p:txBody>
        </p:sp>
        <p:pic>
          <p:nvPicPr>
            <p:cNvPr id="185" name="Graphic 184" descr="Group of men with solid fill">
              <a:extLst>
                <a:ext uri="{FF2B5EF4-FFF2-40B4-BE49-F238E27FC236}">
                  <a16:creationId xmlns:a16="http://schemas.microsoft.com/office/drawing/2014/main" id="{26A0B7C5-E753-6ACE-F513-FDAA08C8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9144" y="911803"/>
              <a:ext cx="437358" cy="437358"/>
            </a:xfrm>
            <a:prstGeom prst="rect">
              <a:avLst/>
            </a:prstGeom>
          </p:spPr>
        </p:pic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F49A19-C856-ECDE-066F-BF29285D1E54}"/>
              </a:ext>
            </a:extLst>
          </p:cNvPr>
          <p:cNvSpPr/>
          <p:nvPr/>
        </p:nvSpPr>
        <p:spPr>
          <a:xfrm>
            <a:off x="8154288" y="1555539"/>
            <a:ext cx="2520018" cy="1512009"/>
          </a:xfrm>
          <a:custGeom>
            <a:avLst/>
            <a:gdLst>
              <a:gd name="connsiteX0" fmla="*/ 0 w 1890013"/>
              <a:gd name="connsiteY0" fmla="*/ 113401 h 1134007"/>
              <a:gd name="connsiteX1" fmla="*/ 113401 w 1890013"/>
              <a:gd name="connsiteY1" fmla="*/ 0 h 1134007"/>
              <a:gd name="connsiteX2" fmla="*/ 1776612 w 1890013"/>
              <a:gd name="connsiteY2" fmla="*/ 0 h 1134007"/>
              <a:gd name="connsiteX3" fmla="*/ 1890013 w 1890013"/>
              <a:gd name="connsiteY3" fmla="*/ 113401 h 1134007"/>
              <a:gd name="connsiteX4" fmla="*/ 1890013 w 1890013"/>
              <a:gd name="connsiteY4" fmla="*/ 1020606 h 1134007"/>
              <a:gd name="connsiteX5" fmla="*/ 1776612 w 1890013"/>
              <a:gd name="connsiteY5" fmla="*/ 1134007 h 1134007"/>
              <a:gd name="connsiteX6" fmla="*/ 113401 w 1890013"/>
              <a:gd name="connsiteY6" fmla="*/ 1134007 h 1134007"/>
              <a:gd name="connsiteX7" fmla="*/ 0 w 1890013"/>
              <a:gd name="connsiteY7" fmla="*/ 1020606 h 1134007"/>
              <a:gd name="connsiteX8" fmla="*/ 0 w 1890013"/>
              <a:gd name="connsiteY8" fmla="*/ 113401 h 113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013" h="1134007">
                <a:moveTo>
                  <a:pt x="0" y="113401"/>
                </a:moveTo>
                <a:cubicBezTo>
                  <a:pt x="0" y="50771"/>
                  <a:pt x="50771" y="0"/>
                  <a:pt x="113401" y="0"/>
                </a:cubicBezTo>
                <a:lnTo>
                  <a:pt x="1776612" y="0"/>
                </a:lnTo>
                <a:cubicBezTo>
                  <a:pt x="1839242" y="0"/>
                  <a:pt x="1890013" y="50771"/>
                  <a:pt x="1890013" y="113401"/>
                </a:cubicBezTo>
                <a:lnTo>
                  <a:pt x="1890013" y="1020606"/>
                </a:lnTo>
                <a:cubicBezTo>
                  <a:pt x="1890013" y="1083236"/>
                  <a:pt x="1839242" y="1134007"/>
                  <a:pt x="1776612" y="1134007"/>
                </a:cubicBezTo>
                <a:lnTo>
                  <a:pt x="113401" y="1134007"/>
                </a:lnTo>
                <a:cubicBezTo>
                  <a:pt x="50771" y="1134007"/>
                  <a:pt x="0" y="1083236"/>
                  <a:pt x="0" y="1020606"/>
                </a:cubicBezTo>
                <a:lnTo>
                  <a:pt x="0" y="11340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05" tIns="115405" rIns="115405" bIns="115405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67" dirty="0">
                <a:solidFill>
                  <a:srgbClr val="0055A0"/>
                </a:solidFill>
                <a:latin typeface="Arial"/>
              </a:rPr>
              <a:t>Management approval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D34234-CEFE-D92C-2DAD-E03A131E695A}"/>
              </a:ext>
            </a:extLst>
          </p:cNvPr>
          <p:cNvGrpSpPr/>
          <p:nvPr/>
        </p:nvGrpSpPr>
        <p:grpSpPr>
          <a:xfrm>
            <a:off x="4626265" y="1215738"/>
            <a:ext cx="6117488" cy="4299850"/>
            <a:chOff x="3469699" y="911803"/>
            <a:chExt cx="4588116" cy="32248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2E1510-105E-073D-069B-8B83E8C5DB22}"/>
                </a:ext>
              </a:extLst>
            </p:cNvPr>
            <p:cNvSpPr/>
            <p:nvPr/>
          </p:nvSpPr>
          <p:spPr>
            <a:xfrm>
              <a:off x="6167802" y="3002683"/>
              <a:ext cx="1890013" cy="1134007"/>
            </a:xfrm>
            <a:custGeom>
              <a:avLst/>
              <a:gdLst>
                <a:gd name="connsiteX0" fmla="*/ 0 w 1890013"/>
                <a:gd name="connsiteY0" fmla="*/ 113401 h 1134007"/>
                <a:gd name="connsiteX1" fmla="*/ 113401 w 1890013"/>
                <a:gd name="connsiteY1" fmla="*/ 0 h 1134007"/>
                <a:gd name="connsiteX2" fmla="*/ 1776612 w 1890013"/>
                <a:gd name="connsiteY2" fmla="*/ 0 h 1134007"/>
                <a:gd name="connsiteX3" fmla="*/ 1890013 w 1890013"/>
                <a:gd name="connsiteY3" fmla="*/ 113401 h 1134007"/>
                <a:gd name="connsiteX4" fmla="*/ 1890013 w 1890013"/>
                <a:gd name="connsiteY4" fmla="*/ 1020606 h 1134007"/>
                <a:gd name="connsiteX5" fmla="*/ 1776612 w 1890013"/>
                <a:gd name="connsiteY5" fmla="*/ 1134007 h 1134007"/>
                <a:gd name="connsiteX6" fmla="*/ 113401 w 1890013"/>
                <a:gd name="connsiteY6" fmla="*/ 1134007 h 1134007"/>
                <a:gd name="connsiteX7" fmla="*/ 0 w 1890013"/>
                <a:gd name="connsiteY7" fmla="*/ 1020606 h 1134007"/>
                <a:gd name="connsiteX8" fmla="*/ 0 w 1890013"/>
                <a:gd name="connsiteY8" fmla="*/ 113401 h 113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0013" h="1134007">
                  <a:moveTo>
                    <a:pt x="0" y="113401"/>
                  </a:moveTo>
                  <a:cubicBezTo>
                    <a:pt x="0" y="50771"/>
                    <a:pt x="50771" y="0"/>
                    <a:pt x="113401" y="0"/>
                  </a:cubicBezTo>
                  <a:lnTo>
                    <a:pt x="1776612" y="0"/>
                  </a:lnTo>
                  <a:cubicBezTo>
                    <a:pt x="1839242" y="0"/>
                    <a:pt x="1890013" y="50771"/>
                    <a:pt x="1890013" y="113401"/>
                  </a:cubicBezTo>
                  <a:lnTo>
                    <a:pt x="1890013" y="1020606"/>
                  </a:lnTo>
                  <a:cubicBezTo>
                    <a:pt x="1890013" y="1083236"/>
                    <a:pt x="1839242" y="1134007"/>
                    <a:pt x="1776612" y="1134007"/>
                  </a:cubicBezTo>
                  <a:lnTo>
                    <a:pt x="113401" y="1134007"/>
                  </a:lnTo>
                  <a:cubicBezTo>
                    <a:pt x="50771" y="1134007"/>
                    <a:pt x="0" y="1083236"/>
                    <a:pt x="0" y="1020606"/>
                  </a:cubicBezTo>
                  <a:lnTo>
                    <a:pt x="0" y="113401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5405" tIns="115405" rIns="115405" bIns="115405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67" dirty="0">
                  <a:solidFill>
                    <a:srgbClr val="0055A0"/>
                  </a:solidFill>
                  <a:latin typeface="Arial"/>
                </a:rPr>
                <a:t>Presentation to ILO Forum</a:t>
              </a:r>
            </a:p>
          </p:txBody>
        </p:sp>
        <p:pic>
          <p:nvPicPr>
            <p:cNvPr id="189" name="Graphic 188" descr="Customer review with solid fill">
              <a:extLst>
                <a:ext uri="{FF2B5EF4-FFF2-40B4-BE49-F238E27FC236}">
                  <a16:creationId xmlns:a16="http://schemas.microsoft.com/office/drawing/2014/main" id="{5DBFDFCE-E610-D4A1-B141-565054E9A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69699" y="911803"/>
              <a:ext cx="421278" cy="421278"/>
            </a:xfrm>
            <a:prstGeom prst="rect">
              <a:avLst/>
            </a:prstGeom>
          </p:spPr>
        </p:pic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6165FA-747F-C03E-137F-25E07B1985D1}"/>
              </a:ext>
            </a:extLst>
          </p:cNvPr>
          <p:cNvSpPr/>
          <p:nvPr/>
        </p:nvSpPr>
        <p:spPr>
          <a:xfrm>
            <a:off x="4695711" y="4003577"/>
            <a:ext cx="2520018" cy="1512009"/>
          </a:xfrm>
          <a:custGeom>
            <a:avLst/>
            <a:gdLst>
              <a:gd name="connsiteX0" fmla="*/ 0 w 1890013"/>
              <a:gd name="connsiteY0" fmla="*/ 113401 h 1134007"/>
              <a:gd name="connsiteX1" fmla="*/ 113401 w 1890013"/>
              <a:gd name="connsiteY1" fmla="*/ 0 h 1134007"/>
              <a:gd name="connsiteX2" fmla="*/ 1776612 w 1890013"/>
              <a:gd name="connsiteY2" fmla="*/ 0 h 1134007"/>
              <a:gd name="connsiteX3" fmla="*/ 1890013 w 1890013"/>
              <a:gd name="connsiteY3" fmla="*/ 113401 h 1134007"/>
              <a:gd name="connsiteX4" fmla="*/ 1890013 w 1890013"/>
              <a:gd name="connsiteY4" fmla="*/ 1020606 h 1134007"/>
              <a:gd name="connsiteX5" fmla="*/ 1776612 w 1890013"/>
              <a:gd name="connsiteY5" fmla="*/ 1134007 h 1134007"/>
              <a:gd name="connsiteX6" fmla="*/ 113401 w 1890013"/>
              <a:gd name="connsiteY6" fmla="*/ 1134007 h 1134007"/>
              <a:gd name="connsiteX7" fmla="*/ 0 w 1890013"/>
              <a:gd name="connsiteY7" fmla="*/ 1020606 h 1134007"/>
              <a:gd name="connsiteX8" fmla="*/ 0 w 1890013"/>
              <a:gd name="connsiteY8" fmla="*/ 113401 h 113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013" h="1134007">
                <a:moveTo>
                  <a:pt x="0" y="113401"/>
                </a:moveTo>
                <a:cubicBezTo>
                  <a:pt x="0" y="50771"/>
                  <a:pt x="50771" y="0"/>
                  <a:pt x="113401" y="0"/>
                </a:cubicBezTo>
                <a:lnTo>
                  <a:pt x="1776612" y="0"/>
                </a:lnTo>
                <a:cubicBezTo>
                  <a:pt x="1839242" y="0"/>
                  <a:pt x="1890013" y="50771"/>
                  <a:pt x="1890013" y="113401"/>
                </a:cubicBezTo>
                <a:lnTo>
                  <a:pt x="1890013" y="1020606"/>
                </a:lnTo>
                <a:cubicBezTo>
                  <a:pt x="1890013" y="1083236"/>
                  <a:pt x="1839242" y="1134007"/>
                  <a:pt x="1776612" y="1134007"/>
                </a:cubicBezTo>
                <a:lnTo>
                  <a:pt x="113401" y="1134007"/>
                </a:lnTo>
                <a:cubicBezTo>
                  <a:pt x="50771" y="1134007"/>
                  <a:pt x="0" y="1083236"/>
                  <a:pt x="0" y="1020606"/>
                </a:cubicBezTo>
                <a:lnTo>
                  <a:pt x="0" y="11340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05" tIns="115405" rIns="115405" bIns="115405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0055A0"/>
                </a:solidFill>
                <a:latin typeface="Arial"/>
              </a:rPr>
              <a:t>Presentation to ED</a:t>
            </a:r>
            <a:endParaRPr lang="en-GB" sz="1867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700569-8D9D-E280-0665-EC7FCCF4647E}"/>
              </a:ext>
            </a:extLst>
          </p:cNvPr>
          <p:cNvSpPr/>
          <p:nvPr/>
        </p:nvSpPr>
        <p:spPr>
          <a:xfrm>
            <a:off x="1167687" y="4003578"/>
            <a:ext cx="2520018" cy="1512009"/>
          </a:xfrm>
          <a:custGeom>
            <a:avLst/>
            <a:gdLst>
              <a:gd name="connsiteX0" fmla="*/ 0 w 1890013"/>
              <a:gd name="connsiteY0" fmla="*/ 113401 h 1134007"/>
              <a:gd name="connsiteX1" fmla="*/ 113401 w 1890013"/>
              <a:gd name="connsiteY1" fmla="*/ 0 h 1134007"/>
              <a:gd name="connsiteX2" fmla="*/ 1776612 w 1890013"/>
              <a:gd name="connsiteY2" fmla="*/ 0 h 1134007"/>
              <a:gd name="connsiteX3" fmla="*/ 1890013 w 1890013"/>
              <a:gd name="connsiteY3" fmla="*/ 113401 h 1134007"/>
              <a:gd name="connsiteX4" fmla="*/ 1890013 w 1890013"/>
              <a:gd name="connsiteY4" fmla="*/ 1020606 h 1134007"/>
              <a:gd name="connsiteX5" fmla="*/ 1776612 w 1890013"/>
              <a:gd name="connsiteY5" fmla="*/ 1134007 h 1134007"/>
              <a:gd name="connsiteX6" fmla="*/ 113401 w 1890013"/>
              <a:gd name="connsiteY6" fmla="*/ 1134007 h 1134007"/>
              <a:gd name="connsiteX7" fmla="*/ 0 w 1890013"/>
              <a:gd name="connsiteY7" fmla="*/ 1020606 h 1134007"/>
              <a:gd name="connsiteX8" fmla="*/ 0 w 1890013"/>
              <a:gd name="connsiteY8" fmla="*/ 113401 h 113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013" h="1134007">
                <a:moveTo>
                  <a:pt x="0" y="113401"/>
                </a:moveTo>
                <a:cubicBezTo>
                  <a:pt x="0" y="50771"/>
                  <a:pt x="50771" y="0"/>
                  <a:pt x="113401" y="0"/>
                </a:cubicBezTo>
                <a:lnTo>
                  <a:pt x="1776612" y="0"/>
                </a:lnTo>
                <a:cubicBezTo>
                  <a:pt x="1839242" y="0"/>
                  <a:pt x="1890013" y="50771"/>
                  <a:pt x="1890013" y="113401"/>
                </a:cubicBezTo>
                <a:lnTo>
                  <a:pt x="1890013" y="1020606"/>
                </a:lnTo>
                <a:cubicBezTo>
                  <a:pt x="1890013" y="1083236"/>
                  <a:pt x="1839242" y="1134007"/>
                  <a:pt x="1776612" y="1134007"/>
                </a:cubicBezTo>
                <a:lnTo>
                  <a:pt x="113401" y="1134007"/>
                </a:lnTo>
                <a:cubicBezTo>
                  <a:pt x="50771" y="1134007"/>
                  <a:pt x="0" y="1083236"/>
                  <a:pt x="0" y="1020606"/>
                </a:cubicBezTo>
                <a:lnTo>
                  <a:pt x="0" y="11340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5405" tIns="115405" rIns="115405" bIns="115405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0055A0"/>
                </a:solidFill>
                <a:latin typeface="Arial"/>
              </a:rPr>
              <a:t>Publication</a:t>
            </a:r>
            <a:endParaRPr lang="en-GB" sz="1867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DC504-4DC5-B15D-A516-88DAB7E0F67C}"/>
              </a:ext>
            </a:extLst>
          </p:cNvPr>
          <p:cNvSpPr txBox="1"/>
          <p:nvPr/>
        </p:nvSpPr>
        <p:spPr>
          <a:xfrm>
            <a:off x="1446794" y="1622041"/>
            <a:ext cx="1942485" cy="112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67" dirty="0">
                <a:solidFill>
                  <a:srgbClr val="0055A0"/>
                </a:solidFill>
                <a:latin typeface="Arial"/>
              </a:rPr>
              <a:t>4 workshops within the Procurement Service</a:t>
            </a:r>
          </a:p>
        </p:txBody>
      </p:sp>
      <p:pic>
        <p:nvPicPr>
          <p:cNvPr id="28" name="Graphic 27" descr="Meeting with solid fill">
            <a:extLst>
              <a:ext uri="{FF2B5EF4-FFF2-40B4-BE49-F238E27FC236}">
                <a16:creationId xmlns:a16="http://schemas.microsoft.com/office/drawing/2014/main" id="{A8B33D0C-1F73-D740-9942-2E3AF990CA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55" y="3693252"/>
            <a:ext cx="609600" cy="609600"/>
          </a:xfrm>
          <a:prstGeom prst="rect">
            <a:avLst/>
          </a:prstGeom>
        </p:spPr>
      </p:pic>
      <p:pic>
        <p:nvPicPr>
          <p:cNvPr id="40" name="Graphic 39" descr="Presentation with org chart with solid fill">
            <a:extLst>
              <a:ext uri="{FF2B5EF4-FFF2-40B4-BE49-F238E27FC236}">
                <a16:creationId xmlns:a16="http://schemas.microsoft.com/office/drawing/2014/main" id="{F4B3A159-06A5-7E2E-DD8A-117D360F05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7790" y="3603720"/>
            <a:ext cx="719231" cy="719231"/>
          </a:xfrm>
          <a:prstGeom prst="rect">
            <a:avLst/>
          </a:prstGeom>
        </p:spPr>
      </p:pic>
      <p:pic>
        <p:nvPicPr>
          <p:cNvPr id="22" name="Graphic 21" descr="Quill with solid fill">
            <a:extLst>
              <a:ext uri="{FF2B5EF4-FFF2-40B4-BE49-F238E27FC236}">
                <a16:creationId xmlns:a16="http://schemas.microsoft.com/office/drawing/2014/main" id="{5EB011DB-7B14-6B3C-EB1E-9236F666B8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0691" y="1356806"/>
            <a:ext cx="609600" cy="609600"/>
          </a:xfrm>
          <a:prstGeom prst="rect">
            <a:avLst/>
          </a:prstGeom>
        </p:spPr>
      </p:pic>
      <p:pic>
        <p:nvPicPr>
          <p:cNvPr id="29" name="Graphic 28" descr="Document outline">
            <a:extLst>
              <a:ext uri="{FF2B5EF4-FFF2-40B4-BE49-F238E27FC236}">
                <a16:creationId xmlns:a16="http://schemas.microsoft.com/office/drawing/2014/main" id="{015C7665-5CCA-EA79-A5BC-19DF99C439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1999" y="3636757"/>
            <a:ext cx="567784" cy="5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A571BF1-7DFF-F1B4-E794-85EE80EF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3657" y="373593"/>
            <a:ext cx="12431485" cy="1065742"/>
          </a:xfrm>
        </p:spPr>
        <p:txBody>
          <a:bodyPr/>
          <a:lstStyle/>
          <a:p>
            <a:pPr marL="914400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Procurement values: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PROCURE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62344DD3-0EBC-7F56-C8EC-9A6711F1E752}"/>
              </a:ext>
            </a:extLst>
          </p:cNvPr>
          <p:cNvSpPr>
            <a:spLocks noChangeAspect="1"/>
          </p:cNvSpPr>
          <p:nvPr/>
        </p:nvSpPr>
        <p:spPr>
          <a:xfrm>
            <a:off x="6107068" y="2584933"/>
            <a:ext cx="2158651" cy="2126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C5AF623F-294C-13BC-5581-5C0A865243BD}"/>
              </a:ext>
            </a:extLst>
          </p:cNvPr>
          <p:cNvSpPr>
            <a:spLocks noChangeAspect="1"/>
          </p:cNvSpPr>
          <p:nvPr/>
        </p:nvSpPr>
        <p:spPr>
          <a:xfrm>
            <a:off x="5256195" y="3637060"/>
            <a:ext cx="2158651" cy="2126140"/>
          </a:xfrm>
          <a:prstGeom prst="ellipse">
            <a:avLst/>
          </a:prstGeom>
          <a:solidFill>
            <a:srgbClr val="6E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A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2C59A2CF-AC42-DF4D-9820-0C0BE104EAFD}"/>
              </a:ext>
            </a:extLst>
          </p:cNvPr>
          <p:cNvSpPr>
            <a:spLocks noChangeAspect="1"/>
          </p:cNvSpPr>
          <p:nvPr/>
        </p:nvSpPr>
        <p:spPr>
          <a:xfrm>
            <a:off x="3946302" y="2732459"/>
            <a:ext cx="2158651" cy="21261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A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3A3EBC4-B705-E5EB-3C9C-071625C4A1E6}"/>
              </a:ext>
            </a:extLst>
          </p:cNvPr>
          <p:cNvSpPr>
            <a:spLocks noChangeAspect="1"/>
          </p:cNvSpPr>
          <p:nvPr/>
        </p:nvSpPr>
        <p:spPr bwMode="auto">
          <a:xfrm>
            <a:off x="5048339" y="1521223"/>
            <a:ext cx="2192483" cy="2162834"/>
          </a:xfrm>
          <a:custGeom>
            <a:avLst/>
            <a:gdLst>
              <a:gd name="T0" fmla="*/ 0 w 756"/>
              <a:gd name="T1" fmla="*/ 378 h 756"/>
              <a:gd name="T2" fmla="*/ 378 w 756"/>
              <a:gd name="T3" fmla="*/ 0 h 756"/>
              <a:gd name="T4" fmla="*/ 756 w 756"/>
              <a:gd name="T5" fmla="*/ 370 h 756"/>
              <a:gd name="T6" fmla="*/ 746 w 756"/>
              <a:gd name="T7" fmla="*/ 370 h 756"/>
              <a:gd name="T8" fmla="*/ 368 w 756"/>
              <a:gd name="T9" fmla="*/ 748 h 756"/>
              <a:gd name="T10" fmla="*/ 368 w 756"/>
              <a:gd name="T11" fmla="*/ 756 h 756"/>
              <a:gd name="T12" fmla="*/ 0 w 756"/>
              <a:gd name="T13" fmla="*/ 378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6" h="756">
                <a:moveTo>
                  <a:pt x="0" y="378"/>
                </a:moveTo>
                <a:cubicBezTo>
                  <a:pt x="0" y="169"/>
                  <a:pt x="169" y="0"/>
                  <a:pt x="378" y="0"/>
                </a:cubicBezTo>
                <a:cubicBezTo>
                  <a:pt x="584" y="0"/>
                  <a:pt x="752" y="165"/>
                  <a:pt x="756" y="370"/>
                </a:cubicBezTo>
                <a:cubicBezTo>
                  <a:pt x="753" y="370"/>
                  <a:pt x="749" y="370"/>
                  <a:pt x="746" y="370"/>
                </a:cubicBezTo>
                <a:cubicBezTo>
                  <a:pt x="537" y="370"/>
                  <a:pt x="368" y="540"/>
                  <a:pt x="368" y="748"/>
                </a:cubicBezTo>
                <a:cubicBezTo>
                  <a:pt x="368" y="751"/>
                  <a:pt x="368" y="753"/>
                  <a:pt x="368" y="756"/>
                </a:cubicBezTo>
                <a:cubicBezTo>
                  <a:pt x="164" y="751"/>
                  <a:pt x="0" y="583"/>
                  <a:pt x="0" y="378"/>
                </a:cubicBezTo>
                <a:close/>
              </a:path>
            </a:pathLst>
          </a:custGeom>
          <a:solidFill>
            <a:srgbClr val="1C4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A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ZoneTexte 20">
            <a:extLst>
              <a:ext uri="{FF2B5EF4-FFF2-40B4-BE49-F238E27FC236}">
                <a16:creationId xmlns:a16="http://schemas.microsoft.com/office/drawing/2014/main" id="{8BF59086-9254-C4EA-CF09-D1A92D7090AE}"/>
              </a:ext>
            </a:extLst>
          </p:cNvPr>
          <p:cNvSpPr txBox="1">
            <a:spLocks noChangeAspect="1"/>
          </p:cNvSpPr>
          <p:nvPr/>
        </p:nvSpPr>
        <p:spPr>
          <a:xfrm>
            <a:off x="8016905" y="1678542"/>
            <a:ext cx="3372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en-US" dirty="0"/>
              <a:t>Be a trusted procurement partner</a:t>
            </a:r>
          </a:p>
          <a:p>
            <a:pPr marL="285750" lvl="0" indent="-285750">
              <a:buFontTx/>
              <a:buChar char="-"/>
              <a:defRPr/>
            </a:pPr>
            <a:r>
              <a:rPr lang="en-US" dirty="0"/>
              <a:t>Seek solutions</a:t>
            </a:r>
          </a:p>
          <a:p>
            <a:pPr marL="285750" indent="-285750">
              <a:buFontTx/>
              <a:buChar char="-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 with integrity,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always in </a:t>
            </a:r>
            <a:r>
              <a:rPr lang="en-US" dirty="0"/>
              <a:t>the interest of the Organization</a:t>
            </a:r>
          </a:p>
          <a:p>
            <a:pPr marL="285750" lvl="0" indent="-285750">
              <a:buFontTx/>
              <a:buChar char="-"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1C4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9F6CE631-1D3A-EE2D-7C5A-78EA585EA9BC}"/>
              </a:ext>
            </a:extLst>
          </p:cNvPr>
          <p:cNvSpPr txBox="1"/>
          <p:nvPr/>
        </p:nvSpPr>
        <p:spPr>
          <a:xfrm>
            <a:off x="608710" y="3942985"/>
            <a:ext cx="3440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7030A0"/>
                </a:solidFill>
                <a:latin typeface="Arial" panose="020B0604020202020204"/>
              </a:rPr>
              <a:t>Support each other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srgbClr val="7030A0"/>
                </a:solidFill>
                <a:latin typeface="Arial" panose="020B0604020202020204"/>
              </a:rPr>
              <a:t>Work in the interest of the Group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7030A0"/>
                </a:solidFill>
                <a:latin typeface="Arial" panose="020B0604020202020204"/>
              </a:rPr>
              <a:t>Help young professionals to grow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</a:rPr>
              <a:t>Share your experience</a:t>
            </a:r>
          </a:p>
        </p:txBody>
      </p:sp>
      <p:sp>
        <p:nvSpPr>
          <p:cNvPr id="19" name="ZoneTexte 22">
            <a:extLst>
              <a:ext uri="{FF2B5EF4-FFF2-40B4-BE49-F238E27FC236}">
                <a16:creationId xmlns:a16="http://schemas.microsoft.com/office/drawing/2014/main" id="{FAC05CAD-4A47-3DC9-61E9-11C6D3C4C0ED}"/>
              </a:ext>
            </a:extLst>
          </p:cNvPr>
          <p:cNvSpPr txBox="1">
            <a:spLocks noChangeAspect="1"/>
          </p:cNvSpPr>
          <p:nvPr/>
        </p:nvSpPr>
        <p:spPr>
          <a:xfrm>
            <a:off x="8265719" y="4820148"/>
            <a:ext cx="44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E15E32"/>
                </a:solidFill>
                <a:latin typeface="Arial" panose="020B0604020202020204"/>
              </a:rPr>
              <a:t>Think outside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E15E32"/>
                </a:solidFill>
                <a:latin typeface="Arial" panose="020B0604020202020204"/>
              </a:rPr>
              <a:t>Be creative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E15E32"/>
                </a:solidFill>
                <a:latin typeface="Arial" panose="020B0604020202020204"/>
              </a:rPr>
              <a:t>Test new ideas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E15E32"/>
                </a:solidFill>
                <a:latin typeface="Arial" panose="020B0604020202020204"/>
              </a:rPr>
              <a:t>Consider alternative perspectives</a:t>
            </a:r>
          </a:p>
        </p:txBody>
      </p:sp>
      <p:sp>
        <p:nvSpPr>
          <p:cNvPr id="20" name="ZoneTexte 23">
            <a:extLst>
              <a:ext uri="{FF2B5EF4-FFF2-40B4-BE49-F238E27FC236}">
                <a16:creationId xmlns:a16="http://schemas.microsoft.com/office/drawing/2014/main" id="{2639AB3F-BB76-243D-4D1B-CDB32C99A9A9}"/>
              </a:ext>
            </a:extLst>
          </p:cNvPr>
          <p:cNvSpPr txBox="1">
            <a:spLocks noChangeAspect="1"/>
          </p:cNvSpPr>
          <p:nvPr/>
        </p:nvSpPr>
        <p:spPr>
          <a:xfrm>
            <a:off x="1123706" y="1495470"/>
            <a:ext cx="388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61C4D3"/>
                </a:solidFill>
                <a:latin typeface="Arial" panose="020B0604020202020204"/>
              </a:rPr>
              <a:t>your colleagues,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61C4D3"/>
                </a:solidFill>
                <a:latin typeface="Arial" panose="020B0604020202020204"/>
              </a:rPr>
              <a:t>your client,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61C4D3"/>
                </a:solidFill>
                <a:latin typeface="Arial" panose="020B0604020202020204"/>
              </a:rPr>
              <a:t>your contractor</a:t>
            </a:r>
          </a:p>
        </p:txBody>
      </p:sp>
      <p:cxnSp>
        <p:nvCxnSpPr>
          <p:cNvPr id="21" name="Conector recto 23">
            <a:extLst>
              <a:ext uri="{FF2B5EF4-FFF2-40B4-BE49-F238E27FC236}">
                <a16:creationId xmlns:a16="http://schemas.microsoft.com/office/drawing/2014/main" id="{1BF59685-FB7F-C52E-1B17-19890C60FF3B}"/>
              </a:ext>
            </a:extLst>
          </p:cNvPr>
          <p:cNvCxnSpPr>
            <a:cxnSpLocks/>
          </p:cNvCxnSpPr>
          <p:nvPr/>
        </p:nvCxnSpPr>
        <p:spPr>
          <a:xfrm>
            <a:off x="8749221" y="4847421"/>
            <a:ext cx="2166429" cy="1117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31">
            <a:extLst>
              <a:ext uri="{FF2B5EF4-FFF2-40B4-BE49-F238E27FC236}">
                <a16:creationId xmlns:a16="http://schemas.microsoft.com/office/drawing/2014/main" id="{C3A75735-2668-C695-47B6-5A74DA72621F}"/>
              </a:ext>
            </a:extLst>
          </p:cNvPr>
          <p:cNvCxnSpPr>
            <a:cxnSpLocks/>
          </p:cNvCxnSpPr>
          <p:nvPr/>
        </p:nvCxnSpPr>
        <p:spPr>
          <a:xfrm flipV="1">
            <a:off x="8005449" y="1675237"/>
            <a:ext cx="2826034" cy="878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48">
            <a:extLst>
              <a:ext uri="{FF2B5EF4-FFF2-40B4-BE49-F238E27FC236}">
                <a16:creationId xmlns:a16="http://schemas.microsoft.com/office/drawing/2014/main" id="{4666C0DD-12AE-4864-E772-B8ECDE3217C1}"/>
              </a:ext>
            </a:extLst>
          </p:cNvPr>
          <p:cNvCxnSpPr>
            <a:cxnSpLocks/>
          </p:cNvCxnSpPr>
          <p:nvPr/>
        </p:nvCxnSpPr>
        <p:spPr>
          <a:xfrm flipV="1">
            <a:off x="706568" y="2961620"/>
            <a:ext cx="2826034" cy="878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54">
            <a:extLst>
              <a:ext uri="{FF2B5EF4-FFF2-40B4-BE49-F238E27FC236}">
                <a16:creationId xmlns:a16="http://schemas.microsoft.com/office/drawing/2014/main" id="{7EBD7C4D-085A-DE4B-E58E-D2197286C06A}"/>
              </a:ext>
            </a:extLst>
          </p:cNvPr>
          <p:cNvCxnSpPr>
            <a:cxnSpLocks/>
          </p:cNvCxnSpPr>
          <p:nvPr/>
        </p:nvCxnSpPr>
        <p:spPr>
          <a:xfrm flipV="1">
            <a:off x="4259262" y="5236029"/>
            <a:ext cx="1107395" cy="643909"/>
          </a:xfrm>
          <a:prstGeom prst="straightConnector1">
            <a:avLst/>
          </a:prstGeom>
          <a:ln w="412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0C5A755-97CF-7D1D-3807-AA30A778283C}"/>
              </a:ext>
            </a:extLst>
          </p:cNvPr>
          <p:cNvSpPr txBox="1"/>
          <p:nvPr/>
        </p:nvSpPr>
        <p:spPr>
          <a:xfrm>
            <a:off x="4176179" y="3313214"/>
            <a:ext cx="135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REspect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367CC6-D9E3-CC67-DE03-B32F049A9968}"/>
              </a:ext>
            </a:extLst>
          </p:cNvPr>
          <p:cNvSpPr txBox="1"/>
          <p:nvPr/>
        </p:nvSpPr>
        <p:spPr>
          <a:xfrm>
            <a:off x="5136677" y="1992135"/>
            <a:ext cx="197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PROfessionalism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86EE4B-6AC0-98DB-0160-05CFF362C62A}"/>
              </a:ext>
            </a:extLst>
          </p:cNvPr>
          <p:cNvSpPr txBox="1"/>
          <p:nvPr/>
        </p:nvSpPr>
        <p:spPr>
          <a:xfrm>
            <a:off x="6525714" y="3046020"/>
            <a:ext cx="15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Creativity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F8F381-7D27-05DD-DA60-14EFC47E41ED}"/>
              </a:ext>
            </a:extLst>
          </p:cNvPr>
          <p:cNvSpPr txBox="1"/>
          <p:nvPr/>
        </p:nvSpPr>
        <p:spPr>
          <a:xfrm>
            <a:off x="5871688" y="4417767"/>
            <a:ext cx="181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8" name="Conector recto de flecha 10">
            <a:extLst>
              <a:ext uri="{FF2B5EF4-FFF2-40B4-BE49-F238E27FC236}">
                <a16:creationId xmlns:a16="http://schemas.microsoft.com/office/drawing/2014/main" id="{057EEC13-5E79-C76E-DA98-C26EBE1EFF86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8080805" y="4276436"/>
            <a:ext cx="684744" cy="570985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27">
            <a:extLst>
              <a:ext uri="{FF2B5EF4-FFF2-40B4-BE49-F238E27FC236}">
                <a16:creationId xmlns:a16="http://schemas.microsoft.com/office/drawing/2014/main" id="{852A9A07-2054-D9FE-D735-38D76204E533}"/>
              </a:ext>
            </a:extLst>
          </p:cNvPr>
          <p:cNvCxnSpPr>
            <a:cxnSpLocks/>
          </p:cNvCxnSpPr>
          <p:nvPr/>
        </p:nvCxnSpPr>
        <p:spPr>
          <a:xfrm flipH="1">
            <a:off x="7112000" y="1675237"/>
            <a:ext cx="935595" cy="434027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5">
            <a:extLst>
              <a:ext uri="{FF2B5EF4-FFF2-40B4-BE49-F238E27FC236}">
                <a16:creationId xmlns:a16="http://schemas.microsoft.com/office/drawing/2014/main" id="{30BCB25E-1C10-8683-0CC4-BA5E421435BA}"/>
              </a:ext>
            </a:extLst>
          </p:cNvPr>
          <p:cNvCxnSpPr>
            <a:cxnSpLocks/>
          </p:cNvCxnSpPr>
          <p:nvPr/>
        </p:nvCxnSpPr>
        <p:spPr>
          <a:xfrm>
            <a:off x="3532602" y="2961620"/>
            <a:ext cx="482894" cy="414668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2">
            <a:extLst>
              <a:ext uri="{FF2B5EF4-FFF2-40B4-BE49-F238E27FC236}">
                <a16:creationId xmlns:a16="http://schemas.microsoft.com/office/drawing/2014/main" id="{22DBAAA3-E21F-D4B3-EC6C-B590DE0A3B7F}"/>
              </a:ext>
            </a:extLst>
          </p:cNvPr>
          <p:cNvCxnSpPr>
            <a:cxnSpLocks/>
          </p:cNvCxnSpPr>
          <p:nvPr/>
        </p:nvCxnSpPr>
        <p:spPr>
          <a:xfrm flipV="1">
            <a:off x="491648" y="5879938"/>
            <a:ext cx="3767615" cy="8785"/>
          </a:xfrm>
          <a:prstGeom prst="line">
            <a:avLst/>
          </a:prstGeom>
          <a:ln w="38100">
            <a:solidFill>
              <a:srgbClr val="651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5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DF9622-08D7-1A43-C792-CF7DA9F3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874"/>
            <a:ext cx="4062715" cy="5707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F4622A-BBD2-71FE-2305-3B3802A57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912" y="4549198"/>
            <a:ext cx="3486637" cy="15337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76F5C-4ECE-CA52-01B6-27289C0B2562}"/>
              </a:ext>
            </a:extLst>
          </p:cNvPr>
          <p:cNvSpPr txBox="1"/>
          <p:nvPr/>
        </p:nvSpPr>
        <p:spPr>
          <a:xfrm>
            <a:off x="144197" y="5992467"/>
            <a:ext cx="7702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Link</a:t>
            </a:r>
            <a:endParaRPr lang="en-US" sz="1100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1D64D03C-7211-BED1-0E60-6A30B92DA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124883"/>
              </p:ext>
            </p:extLst>
          </p:nvPr>
        </p:nvGraphicFramePr>
        <p:xfrm>
          <a:off x="4370644" y="1917687"/>
          <a:ext cx="7517286" cy="179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B2D546E-7E88-6CB6-7CF2-A5C79038C6CF}"/>
              </a:ext>
            </a:extLst>
          </p:cNvPr>
          <p:cNvSpPr txBox="1">
            <a:spLocks/>
          </p:cNvSpPr>
          <p:nvPr/>
        </p:nvSpPr>
        <p:spPr>
          <a:xfrm>
            <a:off x="5161377" y="1315251"/>
            <a:ext cx="5935819" cy="683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kern="100" dirty="0">
                <a:solidFill>
                  <a:schemeClr val="accent1"/>
                </a:solidFill>
                <a:ea typeface="Helvetica Neue"/>
                <a:cs typeface="Helvetica Neue"/>
              </a:rPr>
              <a:t>CERN’s three top-level objectives for 2021-2025:</a:t>
            </a:r>
            <a:endParaRPr lang="en-GB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FA677C-E0EF-9C5C-E2AF-1330D9FEA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83750"/>
              </p:ext>
            </p:extLst>
          </p:nvPr>
        </p:nvGraphicFramePr>
        <p:xfrm>
          <a:off x="488364" y="2209320"/>
          <a:ext cx="4159794" cy="368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76BD7A3-8041-EB96-721B-9109CB8C8A14}"/>
              </a:ext>
            </a:extLst>
          </p:cNvPr>
          <p:cNvSpPr txBox="1">
            <a:spLocks/>
          </p:cNvSpPr>
          <p:nvPr/>
        </p:nvSpPr>
        <p:spPr>
          <a:xfrm>
            <a:off x="2394086" y="450659"/>
            <a:ext cx="7403827" cy="1155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i="1" dirty="0"/>
          </a:p>
          <a:p>
            <a:pPr algn="ctr"/>
            <a:r>
              <a:rPr lang="en-US" sz="1600" i="1" dirty="0"/>
              <a:t>Procurement VISION: </a:t>
            </a:r>
          </a:p>
          <a:p>
            <a:pPr algn="ctr"/>
            <a:r>
              <a:rPr lang="en-US" sz="1600" i="1" dirty="0"/>
              <a:t>to</a:t>
            </a:r>
            <a:r>
              <a:rPr lang="en-US" sz="1800" i="1" dirty="0"/>
              <a:t> </a:t>
            </a:r>
            <a:r>
              <a:rPr lang="en-US" sz="1600" i="1" dirty="0"/>
              <a:t>be a first class, innovative and trusted procurement partner </a:t>
            </a:r>
          </a:p>
          <a:p>
            <a:pPr algn="ctr"/>
            <a:r>
              <a:rPr lang="en-GB" sz="1600" i="1" dirty="0"/>
              <a:t>delivering best value for the Organisation and its stakeholders</a:t>
            </a:r>
            <a:endParaRPr lang="en-GB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0A7F2A-51C2-CCCE-88D6-4F272B3E2845}"/>
              </a:ext>
            </a:extLst>
          </p:cNvPr>
          <p:cNvSpPr txBox="1">
            <a:spLocks/>
          </p:cNvSpPr>
          <p:nvPr/>
        </p:nvSpPr>
        <p:spPr>
          <a:xfrm>
            <a:off x="5619199" y="1982854"/>
            <a:ext cx="5212284" cy="3825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CH" sz="1800" kern="100" dirty="0" err="1">
                <a:solidFill>
                  <a:schemeClr val="tx1"/>
                </a:solidFill>
                <a:latin typeface="Helvetica Neue"/>
              </a:rPr>
              <a:t>Procurement’s</a:t>
            </a:r>
            <a:r>
              <a:rPr lang="fr-CH" sz="1800" kern="100" dirty="0">
                <a:solidFill>
                  <a:schemeClr val="tx1"/>
                </a:solidFill>
                <a:latin typeface="Helvetica Neue"/>
              </a:rPr>
              <a:t> Strategic objectives (2025-2030):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C78192-CFCA-4E40-9324-66505C1EF781}"/>
              </a:ext>
            </a:extLst>
          </p:cNvPr>
          <p:cNvGrpSpPr/>
          <p:nvPr/>
        </p:nvGrpSpPr>
        <p:grpSpPr>
          <a:xfrm>
            <a:off x="6762973" y="2426146"/>
            <a:ext cx="2784635" cy="1002854"/>
            <a:chOff x="75674" y="323481"/>
            <a:chExt cx="2052347" cy="10028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B8CB4E-7CAB-49E3-EA47-719E7CBF9373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5624A8-2848-4C53-ED05-7A4C261CF4A6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>
                  <a:effectLst/>
                  <a:latin typeface="+mn-lt"/>
                  <a:ea typeface="Helvetica Neue"/>
                  <a:cs typeface="Helvetica Neue"/>
                </a:rPr>
                <a:t>Deliver a best-in-class procurement service</a:t>
              </a:r>
              <a:endParaRPr lang="fr-CH" sz="15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C5AA24-B1C2-5047-77D4-CCAAA4E69E52}"/>
              </a:ext>
            </a:extLst>
          </p:cNvPr>
          <p:cNvGrpSpPr/>
          <p:nvPr/>
        </p:nvGrpSpPr>
        <p:grpSpPr>
          <a:xfrm>
            <a:off x="6762973" y="3626336"/>
            <a:ext cx="2784635" cy="1002854"/>
            <a:chOff x="75674" y="323481"/>
            <a:chExt cx="2052347" cy="10028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1F0AA8-969C-2796-7D97-FB9EFED50AC8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B90FD7-36C3-FB25-B4F9-4F390E016212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>
                  <a:effectLst/>
                  <a:latin typeface="+mn-lt"/>
                  <a:ea typeface="Helvetica Neue"/>
                  <a:cs typeface="Helvetica Neue"/>
                </a:rPr>
                <a:t>Promote fair competition and better balance industrial return to MS and AMS</a:t>
              </a:r>
              <a:endParaRPr lang="fr-CH" sz="15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3575F-3184-7E98-0ABF-D54528C405A9}"/>
              </a:ext>
            </a:extLst>
          </p:cNvPr>
          <p:cNvGrpSpPr/>
          <p:nvPr/>
        </p:nvGrpSpPr>
        <p:grpSpPr>
          <a:xfrm>
            <a:off x="6762973" y="4826526"/>
            <a:ext cx="2784635" cy="1002854"/>
            <a:chOff x="75674" y="323481"/>
            <a:chExt cx="2052347" cy="10028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0FD699-D6E4-AA10-2A2C-61477EA3F1F0}"/>
                </a:ext>
              </a:extLst>
            </p:cNvPr>
            <p:cNvSpPr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08DB4E-296D-8956-0079-C9D1DFE90B9E}"/>
                </a:ext>
              </a:extLst>
            </p:cNvPr>
            <p:cNvSpPr txBox="1"/>
            <p:nvPr/>
          </p:nvSpPr>
          <p:spPr>
            <a:xfrm>
              <a:off x="75674" y="323481"/>
              <a:ext cx="2052347" cy="100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>
                  <a:ea typeface="Helvetica Neue"/>
                  <a:cs typeface="Helvetica Neue"/>
                </a:rPr>
                <a:t>S</a:t>
              </a:r>
              <a:r>
                <a:rPr lang="en-GB" sz="1500" dirty="0" err="1">
                  <a:ea typeface="Helvetica Neue"/>
                  <a:cs typeface="Helvetica Neue"/>
                </a:rPr>
                <a:t>upport</a:t>
              </a:r>
              <a:r>
                <a:rPr lang="en-GB" sz="1500" dirty="0">
                  <a:ea typeface="Helvetica Neue"/>
                  <a:cs typeface="Helvetica Neue"/>
                </a:rPr>
                <a:t> the Organization in its sustainability initiatives</a:t>
              </a:r>
              <a:endParaRPr lang="fr-CH" sz="1500" kern="1200" dirty="0">
                <a:effectLst/>
                <a:latin typeface="+mn-lt"/>
                <a:ea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0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ERN template colours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9175FA-95AF-4748-B55B-BA10A2ACB7A4}" vid="{E766DD8D-3356-3846-8F49-E86FB20DA7C9}"/>
    </a:ext>
  </a:extLst>
</a:theme>
</file>

<file path=ppt/theme/theme3.xml><?xml version="1.0" encoding="utf-8"?>
<a:theme xmlns:a="http://schemas.openxmlformats.org/drawingml/2006/main" name="2_Office Theme">
  <a:themeElements>
    <a:clrScheme name="CERN template colours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9175FA-95AF-4748-B55B-BA10A2ACB7A4}" vid="{E766DD8D-3356-3846-8F49-E86FB20DA7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50813</TotalTime>
  <Words>2433</Words>
  <Application>Microsoft Office PowerPoint</Application>
  <PresentationFormat>Widescreen</PresentationFormat>
  <Paragraphs>583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Helvetica Neue</vt:lpstr>
      <vt:lpstr>Aptos</vt:lpstr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1_Office Theme</vt:lpstr>
      <vt:lpstr>2_Office Theme</vt:lpstr>
      <vt:lpstr> Group meeting (September 2024) Procurement Service  </vt:lpstr>
      <vt:lpstr>PowerPoint Presentation</vt:lpstr>
      <vt:lpstr>PowerPoint Presentation</vt:lpstr>
      <vt:lpstr>Audit Report on High Value Contracts (Dec.23): </vt:lpstr>
      <vt:lpstr>SWOT analysis</vt:lpstr>
      <vt:lpstr>Process followed for establishment of a Procurement Strategy </vt:lpstr>
      <vt:lpstr>Procurement values: PROCURE</vt:lpstr>
      <vt:lpstr>PowerPoint Presentation</vt:lpstr>
      <vt:lpstr>PowerPoint Presentation</vt:lpstr>
      <vt:lpstr>How to deliver this strategy:  To achieve the above objectives, the strategy will focus on the following five pillars:</vt:lpstr>
      <vt:lpstr>  Why this is important</vt:lpstr>
      <vt:lpstr>  What we will do and continue to strengthen</vt:lpstr>
      <vt:lpstr>  KPI</vt:lpstr>
      <vt:lpstr>  Why this is important</vt:lpstr>
      <vt:lpstr>  What we will do and continue to strengthen</vt:lpstr>
      <vt:lpstr>  KPI</vt:lpstr>
      <vt:lpstr>  Why this is important</vt:lpstr>
      <vt:lpstr>PowerPoint Presentation</vt:lpstr>
      <vt:lpstr>  KPI</vt:lpstr>
      <vt:lpstr>  Why this is important</vt:lpstr>
      <vt:lpstr>  What we will do and continue to strengthen</vt:lpstr>
      <vt:lpstr>  KPI</vt:lpstr>
      <vt:lpstr>  Why this is important</vt:lpstr>
      <vt:lpstr>PowerPoint Presentation</vt:lpstr>
      <vt:lpstr>  KPI</vt:lpstr>
      <vt:lpstr>PowerPoint Presentation</vt:lpstr>
      <vt:lpstr>PowerPoint Presentation</vt:lpstr>
      <vt:lpstr>High Value Contracts – Background </vt:lpstr>
      <vt:lpstr>High Value Contracts – Implementation </vt:lpstr>
      <vt:lpstr>High Value Contracts – Implementation</vt:lpstr>
      <vt:lpstr>High Value Contracts – Results</vt:lpstr>
      <vt:lpstr>PowerPoint Presentation</vt:lpstr>
      <vt:lpstr>Steele and Court Model – Top 50</vt:lpstr>
      <vt:lpstr>PowerPoint Presentation</vt:lpstr>
      <vt:lpstr>High Value Contracts – Next steps?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Lara Arnaud</dc:creator>
  <cp:lastModifiedBy>Miriam Cordero Muriel</cp:lastModifiedBy>
  <cp:revision>529</cp:revision>
  <cp:lastPrinted>2023-06-13T17:20:51Z</cp:lastPrinted>
  <dcterms:created xsi:type="dcterms:W3CDTF">2023-04-05T07:37:17Z</dcterms:created>
  <dcterms:modified xsi:type="dcterms:W3CDTF">2024-09-13T06:11:18Z</dcterms:modified>
</cp:coreProperties>
</file>