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787" r:id="rId2"/>
    <p:sldId id="286" r:id="rId3"/>
    <p:sldId id="439" r:id="rId4"/>
    <p:sldId id="505" r:id="rId5"/>
    <p:sldId id="259" r:id="rId6"/>
    <p:sldId id="330" r:id="rId7"/>
    <p:sldId id="322" r:id="rId8"/>
    <p:sldId id="327" r:id="rId9"/>
    <p:sldId id="324" r:id="rId10"/>
    <p:sldId id="328" r:id="rId11"/>
    <p:sldId id="338" r:id="rId12"/>
    <p:sldId id="341" r:id="rId13"/>
    <p:sldId id="340" r:id="rId14"/>
    <p:sldId id="339" r:id="rId15"/>
    <p:sldId id="325" r:id="rId16"/>
    <p:sldId id="333" r:id="rId17"/>
    <p:sldId id="332" r:id="rId18"/>
    <p:sldId id="331" r:id="rId19"/>
    <p:sldId id="781" r:id="rId20"/>
    <p:sldId id="258" r:id="rId21"/>
    <p:sldId id="268" r:id="rId22"/>
    <p:sldId id="789" r:id="rId23"/>
    <p:sldId id="265" r:id="rId24"/>
    <p:sldId id="266" r:id="rId25"/>
    <p:sldId id="267" r:id="rId26"/>
    <p:sldId id="780" r:id="rId27"/>
    <p:sldId id="783" r:id="rId28"/>
    <p:sldId id="770" r:id="rId29"/>
    <p:sldId id="771" r:id="rId30"/>
    <p:sldId id="773" r:id="rId31"/>
    <p:sldId id="775" r:id="rId32"/>
    <p:sldId id="779" r:id="rId33"/>
    <p:sldId id="790" r:id="rId34"/>
    <p:sldId id="477" r:id="rId35"/>
    <p:sldId id="784" r:id="rId36"/>
    <p:sldId id="688" r:id="rId37"/>
    <p:sldId id="692" r:id="rId38"/>
    <p:sldId id="785" r:id="rId39"/>
    <p:sldId id="384" r:id="rId40"/>
    <p:sldId id="561" r:id="rId41"/>
    <p:sldId id="791" r:id="rId42"/>
    <p:sldId id="764" r:id="rId43"/>
    <p:sldId id="486" r:id="rId44"/>
    <p:sldId id="792" r:id="rId45"/>
    <p:sldId id="793" r:id="rId46"/>
    <p:sldId id="769" r:id="rId47"/>
    <p:sldId id="782" r:id="rId48"/>
    <p:sldId id="762" r:id="rId49"/>
    <p:sldId id="786" r:id="rId50"/>
    <p:sldId id="748" r:id="rId51"/>
    <p:sldId id="43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34" clrIdx="0"/>
  <p:cmAuthor id="2" name="Microsoft Office User" initials="MOU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6E1"/>
    <a:srgbClr val="80CFDC"/>
    <a:srgbClr val="56C0CE"/>
    <a:srgbClr val="4EBCCE"/>
    <a:srgbClr val="35AABD"/>
    <a:srgbClr val="B4E2EA"/>
    <a:srgbClr val="A4DDE6"/>
    <a:srgbClr val="96D7E2"/>
    <a:srgbClr val="75CBD9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2674" autoAdjust="0"/>
  </p:normalViewPr>
  <p:slideViewPr>
    <p:cSldViewPr snapToGrid="0" snapToObjects="1">
      <p:cViewPr varScale="1">
        <p:scale>
          <a:sx n="102" d="100"/>
          <a:sy n="102" d="100"/>
        </p:scale>
        <p:origin x="1146" y="114"/>
      </p:cViewPr>
      <p:guideLst>
        <p:guide orient="horz" pos="3770"/>
        <p:guide pos="3863"/>
      </p:guideLst>
    </p:cSldViewPr>
  </p:slideViewPr>
  <p:outlineViewPr>
    <p:cViewPr>
      <p:scale>
        <a:sx n="33" d="100"/>
        <a:sy n="33" d="100"/>
      </p:scale>
      <p:origin x="0" y="-13112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dambro\AppData\Local\Microsoft\Windows\INetCache\Content.Outlook\FXA1073H\old%20impact%20survey%20useful%20ver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box-smb\eos\user\l\lidambro\Documents\excel%20presentation%2011_1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cernbox-smb\eos\user\l\lidambro\Documents\excel%20presentation%2011_11.xlsx" TargetMode="External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b="1" i="1" u="none">
                <a:solidFill>
                  <a:srgbClr val="002060"/>
                </a:solidFill>
              </a:rPr>
              <a:t>Distribution of Survey Answers by Family Code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cat>
            <c:strRef>
              <c:f>'Family Codes'!$B$3:$B$15</c:f>
              <c:strCache>
                <c:ptCount val="13"/>
                <c:pt idx="0">
                  <c:v>1. Civil engineering, building and technical services 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'Family Codes'!$C$3:$C$15</c:f>
              <c:numCache>
                <c:formatCode>General</c:formatCode>
                <c:ptCount val="13"/>
                <c:pt idx="0">
                  <c:v>65</c:v>
                </c:pt>
                <c:pt idx="1">
                  <c:v>70</c:v>
                </c:pt>
                <c:pt idx="2">
                  <c:v>95</c:v>
                </c:pt>
                <c:pt idx="3">
                  <c:v>54</c:v>
                </c:pt>
                <c:pt idx="4">
                  <c:v>136</c:v>
                </c:pt>
                <c:pt idx="5">
                  <c:v>46</c:v>
                </c:pt>
                <c:pt idx="6">
                  <c:v>17</c:v>
                </c:pt>
                <c:pt idx="7">
                  <c:v>25</c:v>
                </c:pt>
                <c:pt idx="8">
                  <c:v>15</c:v>
                </c:pt>
                <c:pt idx="9">
                  <c:v>33</c:v>
                </c:pt>
                <c:pt idx="10">
                  <c:v>31</c:v>
                </c:pt>
                <c:pt idx="11">
                  <c:v>26</c:v>
                </c:pt>
                <c:pt idx="1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4-4D75-8D3D-42E60AF1B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4165776"/>
        <c:axId val="614152336"/>
        <c:axId val="0"/>
      </c:bar3DChart>
      <c:catAx>
        <c:axId val="614165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1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152336"/>
        <c:crosses val="autoZero"/>
        <c:auto val="1"/>
        <c:lblAlgn val="ctr"/>
        <c:lblOffset val="100"/>
        <c:noMultiLvlLbl val="0"/>
      </c:catAx>
      <c:valAx>
        <c:axId val="614152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1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16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347570044582662E-2"/>
          <c:y val="8.9075532873895344E-2"/>
          <c:w val="0.9235054361949282"/>
          <c:h val="0.80920696179523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33A0"/>
            </a:solidFill>
            <a:ln>
              <a:noFill/>
            </a:ln>
            <a:effectLst/>
          </c:spPr>
          <c:invertIfNegative val="0"/>
          <c:cat>
            <c:strRef>
              <c:f>Sales!$A$1:$M$1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  <c:extLst/>
            </c:strRef>
          </c:cat>
          <c:val>
            <c:numRef>
              <c:f>Sales!$A$2:$M$2</c:f>
              <c:numCache>
                <c:formatCode>0.00%</c:formatCode>
                <c:ptCount val="13"/>
                <c:pt idx="0">
                  <c:v>0.55813953488372092</c:v>
                </c:pt>
                <c:pt idx="1">
                  <c:v>0.64</c:v>
                </c:pt>
                <c:pt idx="2">
                  <c:v>0.71830985915492962</c:v>
                </c:pt>
                <c:pt idx="3">
                  <c:v>0.88571428571428568</c:v>
                </c:pt>
                <c:pt idx="4">
                  <c:v>0.78378378378378377</c:v>
                </c:pt>
                <c:pt idx="5">
                  <c:v>0.7142857142857143</c:v>
                </c:pt>
                <c:pt idx="6">
                  <c:v>0.63636363636363635</c:v>
                </c:pt>
                <c:pt idx="7">
                  <c:v>0.76923076923076927</c:v>
                </c:pt>
                <c:pt idx="8">
                  <c:v>0.83333333333333337</c:v>
                </c:pt>
                <c:pt idx="9">
                  <c:v>0.76190476190476186</c:v>
                </c:pt>
                <c:pt idx="10">
                  <c:v>0.65217391304347827</c:v>
                </c:pt>
                <c:pt idx="11">
                  <c:v>0.5</c:v>
                </c:pt>
                <c:pt idx="12">
                  <c:v>0.68421052631578949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C14-44D0-928C-F0862E099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4839663"/>
        <c:axId val="1254848303"/>
      </c:barChart>
      <c:lineChart>
        <c:grouping val="standard"/>
        <c:varyColors val="0"/>
        <c:ser>
          <c:idx val="2"/>
          <c:order val="1"/>
          <c:tx>
            <c:strRef>
              <c:f>Sales!$J$4</c:f>
              <c:strCache>
                <c:ptCount val="1"/>
                <c:pt idx="0">
                  <c:v>71.00%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Sales!$A$1:$M$1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  <c:extLst/>
            </c:strRef>
          </c:cat>
          <c:val>
            <c:numRef>
              <c:f>Sales!$A$4:$M$4</c:f>
              <c:numCache>
                <c:formatCode>0.00%</c:formatCode>
                <c:ptCount val="13"/>
                <c:pt idx="0">
                  <c:v>0.71</c:v>
                </c:pt>
                <c:pt idx="1">
                  <c:v>0.71</c:v>
                </c:pt>
                <c:pt idx="2">
                  <c:v>0.71</c:v>
                </c:pt>
                <c:pt idx="3">
                  <c:v>0.71</c:v>
                </c:pt>
                <c:pt idx="4">
                  <c:v>0.71</c:v>
                </c:pt>
                <c:pt idx="5">
                  <c:v>0.71</c:v>
                </c:pt>
                <c:pt idx="6">
                  <c:v>0.71</c:v>
                </c:pt>
                <c:pt idx="7">
                  <c:v>0.71</c:v>
                </c:pt>
                <c:pt idx="8">
                  <c:v>0.71</c:v>
                </c:pt>
                <c:pt idx="9">
                  <c:v>0.71</c:v>
                </c:pt>
                <c:pt idx="10">
                  <c:v>0.71</c:v>
                </c:pt>
                <c:pt idx="11">
                  <c:v>0.71</c:v>
                </c:pt>
                <c:pt idx="12">
                  <c:v>0.71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C14-44D0-928C-F0862E099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4839663"/>
        <c:axId val="1254848303"/>
      </c:lineChart>
      <c:catAx>
        <c:axId val="125483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848303"/>
        <c:crosses val="autoZero"/>
        <c:auto val="1"/>
        <c:lblAlgn val="ctr"/>
        <c:lblOffset val="100"/>
        <c:noMultiLvlLbl val="0"/>
      </c:catAx>
      <c:valAx>
        <c:axId val="1254848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839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48811902126216994"/>
          <c:y val="0.89377596159137818"/>
          <c:w val="6.5929487179487184E-2"/>
          <c:h val="4.0178852643419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442963860286E-2"/>
          <c:y val="2.6190476190476191E-2"/>
          <c:w val="0.93728220270543106"/>
          <c:h val="0.845953318335208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Jobs!$B$3:$N$3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Jobs!$B$4:$N$4</c:f>
              <c:numCache>
                <c:formatCode>0.00%</c:formatCode>
                <c:ptCount val="13"/>
                <c:pt idx="0">
                  <c:v>0.2558139534883721</c:v>
                </c:pt>
                <c:pt idx="1">
                  <c:v>0.24</c:v>
                </c:pt>
                <c:pt idx="2">
                  <c:v>0.28985507246376813</c:v>
                </c:pt>
                <c:pt idx="3">
                  <c:v>0.31428571428571428</c:v>
                </c:pt>
                <c:pt idx="4">
                  <c:v>0.17117117117117117</c:v>
                </c:pt>
                <c:pt idx="5">
                  <c:v>0.21428571428571427</c:v>
                </c:pt>
                <c:pt idx="6">
                  <c:v>0.36363636363636365</c:v>
                </c:pt>
                <c:pt idx="7">
                  <c:v>0</c:v>
                </c:pt>
                <c:pt idx="8">
                  <c:v>0.5</c:v>
                </c:pt>
                <c:pt idx="9">
                  <c:v>0.42857142857142855</c:v>
                </c:pt>
                <c:pt idx="10">
                  <c:v>0.2608695652173913</c:v>
                </c:pt>
                <c:pt idx="11">
                  <c:v>0.18181818181818182</c:v>
                </c:pt>
                <c:pt idx="12">
                  <c:v>0.47368421052631576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2-45E6-9B7B-C6978C00451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Jobs!$B$3:$N$3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Jobs!$B$5:$N$5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42-45E6-9B7B-C6978C004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0806511"/>
        <c:axId val="1260807951"/>
      </c:barChart>
      <c:lineChart>
        <c:grouping val="standard"/>
        <c:varyColors val="0"/>
        <c:ser>
          <c:idx val="2"/>
          <c:order val="2"/>
          <c:tx>
            <c:strRef>
              <c:f>Jobs!$J$6</c:f>
              <c:strCache>
                <c:ptCount val="1"/>
                <c:pt idx="0">
                  <c:v>25.00%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Jobs!$B$3:$N$3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Jobs!$B$6:$N$6</c:f>
              <c:numCache>
                <c:formatCode>0.00%</c:formatCode>
                <c:ptCount val="13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42-45E6-9B7B-C6978C004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0806511"/>
        <c:axId val="1260807951"/>
      </c:lineChart>
      <c:catAx>
        <c:axId val="126080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807951"/>
        <c:crosses val="autoZero"/>
        <c:auto val="1"/>
        <c:lblAlgn val="ctr"/>
        <c:lblOffset val="100"/>
        <c:noMultiLvlLbl val="0"/>
      </c:catAx>
      <c:valAx>
        <c:axId val="1260807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80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46168639516086979"/>
          <c:y val="0.96202493438320213"/>
          <c:w val="7.221211173106673E-2"/>
          <c:h val="3.79750656167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900" b="1" i="0" u="none" strike="noStrike" kern="1200" baseline="0">
          <a:solidFill>
            <a:srgbClr val="002060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in</a:t>
            </a:r>
            <a:r>
              <a:rPr lang="en-US" baseline="0" dirty="0"/>
              <a:t> CHF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'REPARTITION TOTALE_31122023'!$D$7</c:f>
              <c:strCache>
                <c:ptCount val="1"/>
                <c:pt idx="0">
                  <c:v>Montant Cumulé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B67-4F85-A800-2C25D8520C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B67-4F85-A800-2C25D8520C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B67-4F85-A800-2C25D8520C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B67-4F85-A800-2C25D8520C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B67-4F85-A800-2C25D8520C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B67-4F85-A800-2C25D8520C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B67-4F85-A800-2C25D8520C7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B67-4F85-A800-2C25D8520C78}"/>
              </c:ext>
            </c:extLst>
          </c:dPt>
          <c:dLbls>
            <c:dLbl>
              <c:idx val="5"/>
              <c:layout>
                <c:manualLayout>
                  <c:x val="3.9011731830934926E-2"/>
                  <c:y val="0.1533402233541391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67-4F85-A800-2C25D8520C7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67-4F85-A800-2C25D8520C7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67-4F85-A800-2C25D8520C7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'REPARTITION TOTALE_31122023'!$A$8:$A$15</c:f>
              <c:strCache>
                <c:ptCount val="8"/>
                <c:pt idx="0">
                  <c:v>&gt; 1M</c:v>
                </c:pt>
                <c:pt idx="1">
                  <c:v>500K - 1M</c:v>
                </c:pt>
                <c:pt idx="2">
                  <c:v>200K - 500K</c:v>
                </c:pt>
                <c:pt idx="3">
                  <c:v>100K - 200K</c:v>
                </c:pt>
                <c:pt idx="4">
                  <c:v>50K - 100K</c:v>
                </c:pt>
                <c:pt idx="5">
                  <c:v>20K - 50K</c:v>
                </c:pt>
                <c:pt idx="6">
                  <c:v>10K - 20K</c:v>
                </c:pt>
                <c:pt idx="7">
                  <c:v>&lt;10K</c:v>
                </c:pt>
              </c:strCache>
            </c:strRef>
          </c:cat>
          <c:val>
            <c:numRef>
              <c:f>'REPARTITION TOTALE_31122023'!$D$8:$D$15</c:f>
              <c:numCache>
                <c:formatCode>#,##0.00</c:formatCode>
                <c:ptCount val="8"/>
                <c:pt idx="0">
                  <c:v>41316895.128624007</c:v>
                </c:pt>
                <c:pt idx="1">
                  <c:v>14031429.825959995</c:v>
                </c:pt>
                <c:pt idx="2">
                  <c:v>19438432.358587965</c:v>
                </c:pt>
                <c:pt idx="3">
                  <c:v>9165513.4493761957</c:v>
                </c:pt>
                <c:pt idx="4">
                  <c:v>6381525.6239349991</c:v>
                </c:pt>
                <c:pt idx="5">
                  <c:v>3608593.950463295</c:v>
                </c:pt>
                <c:pt idx="6">
                  <c:v>477161.01487898827</c:v>
                </c:pt>
                <c:pt idx="7">
                  <c:v>85918.505820999999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B67-4F85-A800-2C25D8520C78}"/>
            </c:ext>
          </c:extLst>
        </c:ser>
        <c:ser>
          <c:idx val="1"/>
          <c:order val="1"/>
          <c:tx>
            <c:strRef>
              <c:f>'REPARTITION TOTALE_31122023'!$E$7</c:f>
              <c:strCache>
                <c:ptCount val="1"/>
                <c:pt idx="0">
                  <c:v>% en Montant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5B67-4F85-A800-2C25D8520C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5B67-4F85-A800-2C25D8520C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5B67-4F85-A800-2C25D8520C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5B67-4F85-A800-2C25D8520C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B67-4F85-A800-2C25D8520C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B67-4F85-A800-2C25D8520C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B67-4F85-A800-2C25D8520C7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B67-4F85-A800-2C25D8520C7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'REPARTITION TOTALE_31122023'!$A$8:$A$15</c:f>
              <c:strCache>
                <c:ptCount val="8"/>
                <c:pt idx="0">
                  <c:v>&gt; 1M</c:v>
                </c:pt>
                <c:pt idx="1">
                  <c:v>500K - 1M</c:v>
                </c:pt>
                <c:pt idx="2">
                  <c:v>200K - 500K</c:v>
                </c:pt>
                <c:pt idx="3">
                  <c:v>100K - 200K</c:v>
                </c:pt>
                <c:pt idx="4">
                  <c:v>50K - 100K</c:v>
                </c:pt>
                <c:pt idx="5">
                  <c:v>20K - 50K</c:v>
                </c:pt>
                <c:pt idx="6">
                  <c:v>10K - 20K</c:v>
                </c:pt>
                <c:pt idx="7">
                  <c:v>&lt;10K</c:v>
                </c:pt>
              </c:strCache>
            </c:strRef>
          </c:cat>
          <c:val>
            <c:numRef>
              <c:f>'REPARTITION TOTALE_31122023'!$E$8:$E$15</c:f>
              <c:numCache>
                <c:formatCode>0.00%</c:formatCode>
                <c:ptCount val="8"/>
                <c:pt idx="0">
                  <c:v>0.43719051596547404</c:v>
                </c:pt>
                <c:pt idx="1">
                  <c:v>0.14847214502076475</c:v>
                </c:pt>
                <c:pt idx="2">
                  <c:v>0.20568579139247778</c:v>
                </c:pt>
                <c:pt idx="3">
                  <c:v>9.6983946677183921E-2</c:v>
                </c:pt>
                <c:pt idx="4">
                  <c:v>6.7525463166814459E-2</c:v>
                </c:pt>
                <c:pt idx="5">
                  <c:v>3.8183969201982894E-2</c:v>
                </c:pt>
                <c:pt idx="6">
                  <c:v>5.0490306603177115E-3</c:v>
                </c:pt>
                <c:pt idx="7">
                  <c:v>9.0913791498438141E-4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5B67-4F85-A800-2C25D8520C7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</a:t>
            </a:r>
            <a:r>
              <a:rPr lang="en-US" cap="none" baseline="0"/>
              <a:t>n CHF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'REPARTITION TOTALE_31122023'!$D$7</c:f>
              <c:strCache>
                <c:ptCount val="1"/>
                <c:pt idx="0">
                  <c:v>Montant Cumulé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59106819786107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5A-4870-851D-8FFFB20F0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'REPARTITION TOTALE_31122023'!$A$8:$A$15</c:f>
              <c:strCache>
                <c:ptCount val="8"/>
                <c:pt idx="0">
                  <c:v>&gt; 1M</c:v>
                </c:pt>
                <c:pt idx="1">
                  <c:v>500K - 1M</c:v>
                </c:pt>
                <c:pt idx="2">
                  <c:v>200K - 500K</c:v>
                </c:pt>
                <c:pt idx="3">
                  <c:v>100K - 200K</c:v>
                </c:pt>
                <c:pt idx="4">
                  <c:v>50K - 100K</c:v>
                </c:pt>
                <c:pt idx="5">
                  <c:v>20K - 50K</c:v>
                </c:pt>
                <c:pt idx="6">
                  <c:v>10K - 20K</c:v>
                </c:pt>
                <c:pt idx="7">
                  <c:v>&lt;10K</c:v>
                </c:pt>
              </c:strCache>
            </c:strRef>
          </c:cat>
          <c:val>
            <c:numRef>
              <c:f>'REPARTITION TOTALE_31122023'!$D$8:$D$15</c:f>
              <c:numCache>
                <c:formatCode>#,##0.00</c:formatCode>
                <c:ptCount val="8"/>
                <c:pt idx="0">
                  <c:v>41316895.128624007</c:v>
                </c:pt>
                <c:pt idx="1">
                  <c:v>14031429.825959995</c:v>
                </c:pt>
                <c:pt idx="2">
                  <c:v>19438432.358587965</c:v>
                </c:pt>
                <c:pt idx="3">
                  <c:v>9165513.4493761957</c:v>
                </c:pt>
                <c:pt idx="4">
                  <c:v>6381525.6239349991</c:v>
                </c:pt>
                <c:pt idx="5">
                  <c:v>3608593.950463295</c:v>
                </c:pt>
                <c:pt idx="6">
                  <c:v>477161.01487898827</c:v>
                </c:pt>
                <c:pt idx="7">
                  <c:v>85918.505820999999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BD-4564-95E4-BB2253A907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48789871"/>
        <c:axId val="248790831"/>
      </c:barChart>
      <c:catAx>
        <c:axId val="248789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90831"/>
        <c:crosses val="autoZero"/>
        <c:auto val="1"/>
        <c:lblAlgn val="ctr"/>
        <c:lblOffset val="100"/>
        <c:noMultiLvlLbl val="0"/>
      </c:catAx>
      <c:valAx>
        <c:axId val="248790831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4878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Bank</a:t>
            </a:r>
            <a:r>
              <a:rPr lang="en-GB" baseline="0"/>
              <a:t> guarantees in </a:t>
            </a:r>
            <a:r>
              <a:rPr lang="en-GB"/>
              <a:t>CHF</a:t>
            </a:r>
          </a:p>
        </c:rich>
      </c:tx>
      <c:layout>
        <c:manualLayout>
          <c:xMode val="edge"/>
          <c:yMode val="edge"/>
          <c:x val="0.177959193780022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935892388451443"/>
          <c:y val="0.17171296296296298"/>
          <c:w val="0.77008552055992996"/>
          <c:h val="0.720887649460484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'EVOLUTION GB DEPUIS 2021'!$D$28</c:f>
              <c:strCache>
                <c:ptCount val="1"/>
                <c:pt idx="0">
                  <c:v>Evolution Garanties Bancaires CHF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'EVOLUTION GB DEPUIS 2021'!$E$27:$L$27</c:f>
              <c:numCache>
                <c:formatCode>General</c:formatCode>
                <c:ptCount val="4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'EVOLUTION GB DEPUIS 2021'!$E$28:$L$28</c:f>
              <c:numCache>
                <c:formatCode>#,##0.00</c:formatCode>
                <c:ptCount val="4"/>
                <c:pt idx="1">
                  <c:v>94169262.619033664</c:v>
                </c:pt>
                <c:pt idx="2">
                  <c:v>89140257.002621055</c:v>
                </c:pt>
                <c:pt idx="3">
                  <c:v>94505469.857646435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68-447A-8E2E-443F988B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370304"/>
        <c:axId val="35362760"/>
        <c:axId val="469000968"/>
      </c:bar3DChart>
      <c:catAx>
        <c:axId val="3537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62760"/>
        <c:crosses val="autoZero"/>
        <c:auto val="1"/>
        <c:lblAlgn val="ctr"/>
        <c:lblOffset val="100"/>
        <c:noMultiLvlLbl val="0"/>
      </c:catAx>
      <c:valAx>
        <c:axId val="3536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70304"/>
        <c:crosses val="autoZero"/>
        <c:crossBetween val="between"/>
      </c:valAx>
      <c:serAx>
        <c:axId val="469000968"/>
        <c:scaling>
          <c:orientation val="minMax"/>
        </c:scaling>
        <c:delete val="1"/>
        <c:axPos val="b"/>
        <c:majorTickMark val="none"/>
        <c:minorTickMark val="none"/>
        <c:tickLblPos val="nextTo"/>
        <c:crossAx val="3536276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10217421442957"/>
          <c:y val="0.10722647265256358"/>
          <c:w val="0.55579586551808535"/>
          <c:h val="0.8096522307175422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0C-46F3-99C2-4BFF051D194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0C-46F3-99C2-4BFF051D194D}"/>
              </c:ext>
            </c:extLst>
          </c:dPt>
          <c:dLbls>
            <c:dLbl>
              <c:idx val="0"/>
              <c:layout>
                <c:manualLayout>
                  <c:x val="0.37523310744973104"/>
                  <c:y val="-6.9511260556275559E-2"/>
                </c:manualLayout>
              </c:layout>
              <c:tx>
                <c:rich>
                  <a:bodyPr/>
                  <a:lstStyle/>
                  <a:p>
                    <a:r>
                      <a:rPr lang="en-GB" sz="2000" b="1" baseline="0" dirty="0"/>
                      <a:t>98%</a:t>
                    </a:r>
                    <a:r>
                      <a:rPr lang="en-GB" baseline="0" dirty="0"/>
                      <a:t> would recommend CERN as a client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C0C-46F3-99C2-4BFF051D194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0C-46F3-99C2-4BFF051D1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Sheet1!$N$1101:$N$1102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0C-46F3-99C2-4BFF051D1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3C-4288-AFDB-6E70513EE6AF}"/>
              </c:ext>
            </c:extLst>
          </c:dPt>
          <c:dPt>
            <c:idx val="1"/>
            <c:bubble3D val="0"/>
            <c:spPr>
              <a:gradFill>
                <a:gsLst>
                  <a:gs pos="23000">
                    <a:schemeClr val="accent1"/>
                  </a:gs>
                  <a:gs pos="85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2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3C-4288-AFDB-6E70513EE6AF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3C-4288-AFDB-6E70513EE6AF}"/>
              </c:ext>
            </c:extLst>
          </c:dPt>
          <c:val>
            <c:numRef>
              <c:f>speedometer!$F$25:$F$27</c:f>
              <c:numCache>
                <c:formatCode>0%</c:formatCode>
                <c:ptCount val="3"/>
                <c:pt idx="0">
                  <c:v>0.67</c:v>
                </c:pt>
                <c:pt idx="1">
                  <c:v>0.33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3C-4288-AFDB-6E70513EE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39436498601352E-2"/>
          <c:y val="7.7270296635463351E-2"/>
          <c:w val="0.71772233292875942"/>
          <c:h val="0.8153185827965087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4F-4563-A962-0A32DB294727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4F-4563-A962-0A32DB29472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4F-4563-A962-0A32DB294727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4F-4563-A962-0A32DB294727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4F-4563-A962-0A32DB2947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ln w="0">
                      <a:solidFill>
                        <a:schemeClr val="bg2">
                          <a:lumMod val="10000"/>
                          <a:alpha val="12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speedometer!$P$9:$P$13</c:f>
              <c:strCache>
                <c:ptCount val="5"/>
                <c:pt idx="0">
                  <c:v>Not at all</c:v>
                </c:pt>
                <c:pt idx="1">
                  <c:v>Slightly</c:v>
                </c:pt>
                <c:pt idx="2">
                  <c:v>Neutral</c:v>
                </c:pt>
                <c:pt idx="3">
                  <c:v>Somewhat</c:v>
                </c:pt>
                <c:pt idx="4">
                  <c:v>Very</c:v>
                </c:pt>
              </c:strCache>
            </c:strRef>
          </c:cat>
          <c:val>
            <c:numRef>
              <c:f>speedometer!$Q$9:$Q$13</c:f>
              <c:numCache>
                <c:formatCode>0%</c:formatCode>
                <c:ptCount val="5"/>
                <c:pt idx="0">
                  <c:v>0.02</c:v>
                </c:pt>
                <c:pt idx="1">
                  <c:v>0.114</c:v>
                </c:pt>
                <c:pt idx="2" formatCode="0.00%">
                  <c:v>0.185</c:v>
                </c:pt>
                <c:pt idx="3" formatCode="0.00%">
                  <c:v>0.30099999999999999</c:v>
                </c:pt>
                <c:pt idx="4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4F-4563-A962-0A32DB294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246467962235666"/>
          <c:y val="0.3288297302029512"/>
          <c:w val="0.18191769300538602"/>
          <c:h val="0.34602874704039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60-4499-804F-97152381E8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60-4499-804F-97152381E86C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0.16666666666666649"/>
                </c:manualLayout>
              </c:layout>
              <c:tx>
                <c:rich>
                  <a:bodyPr/>
                  <a:lstStyle/>
                  <a:p>
                    <a:r>
                      <a:rPr lang="en-GB" sz="2000" b="1" dirty="0"/>
                      <a:t>63%</a:t>
                    </a:r>
                    <a:r>
                      <a:rPr lang="en-GB" baseline="0" dirty="0"/>
                      <a:t> of suppliers use CERN as a marketing reference</a:t>
                    </a:r>
                    <a:endParaRPr lang="en-GB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960-4499-804F-97152381E86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60-4499-804F-97152381E8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speedometer!$T$27:$T$28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60-4499-804F-97152381E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'improve products it sells'!$D$18:$P$18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products it sells'!$D$19:$P$19</c:f>
              <c:numCache>
                <c:formatCode>0.00%</c:formatCode>
                <c:ptCount val="13"/>
                <c:pt idx="0">
                  <c:v>0.66666666666666663</c:v>
                </c:pt>
                <c:pt idx="1">
                  <c:v>0.68</c:v>
                </c:pt>
                <c:pt idx="2">
                  <c:v>0.61971830985915488</c:v>
                </c:pt>
                <c:pt idx="3">
                  <c:v>0.83333333333333337</c:v>
                </c:pt>
                <c:pt idx="4">
                  <c:v>0.64864864864864868</c:v>
                </c:pt>
                <c:pt idx="5">
                  <c:v>0.5357142857142857</c:v>
                </c:pt>
                <c:pt idx="6">
                  <c:v>0.81818181818181823</c:v>
                </c:pt>
                <c:pt idx="7">
                  <c:v>0.5</c:v>
                </c:pt>
                <c:pt idx="8">
                  <c:v>0.4</c:v>
                </c:pt>
                <c:pt idx="9">
                  <c:v>0.5714285714285714</c:v>
                </c:pt>
                <c:pt idx="10">
                  <c:v>0.69565217391304346</c:v>
                </c:pt>
                <c:pt idx="11">
                  <c:v>0.63636363636363635</c:v>
                </c:pt>
                <c:pt idx="12">
                  <c:v>0.61111111111111116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2-4BED-B731-0A580C377E0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'improve products it sells'!$D$18:$P$18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products it sells'!$D$20:$P$20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2-4BED-B731-0A580C377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5067967"/>
        <c:axId val="1015058367"/>
      </c:barChart>
      <c:lineChart>
        <c:grouping val="standard"/>
        <c:varyColors val="0"/>
        <c:ser>
          <c:idx val="2"/>
          <c:order val="2"/>
          <c:tx>
            <c:v>65.30%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'improve products it sells'!$D$18:$P$18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products it sells'!$D$21:$P$21</c:f>
              <c:numCache>
                <c:formatCode>0.00%</c:formatCode>
                <c:ptCount val="13"/>
                <c:pt idx="0">
                  <c:v>0.65300000000000002</c:v>
                </c:pt>
                <c:pt idx="1">
                  <c:v>0.65300000000000002</c:v>
                </c:pt>
                <c:pt idx="2">
                  <c:v>0.65300000000000002</c:v>
                </c:pt>
                <c:pt idx="3">
                  <c:v>0.65300000000000002</c:v>
                </c:pt>
                <c:pt idx="4">
                  <c:v>0.65300000000000002</c:v>
                </c:pt>
                <c:pt idx="5">
                  <c:v>0.65300000000000002</c:v>
                </c:pt>
                <c:pt idx="6">
                  <c:v>0.65300000000000002</c:v>
                </c:pt>
                <c:pt idx="7">
                  <c:v>0.65300000000000002</c:v>
                </c:pt>
                <c:pt idx="8">
                  <c:v>0.65300000000000002</c:v>
                </c:pt>
                <c:pt idx="9">
                  <c:v>0.65300000000000002</c:v>
                </c:pt>
                <c:pt idx="10">
                  <c:v>0.65300000000000002</c:v>
                </c:pt>
                <c:pt idx="11">
                  <c:v>0.65300000000000002</c:v>
                </c:pt>
                <c:pt idx="12">
                  <c:v>0.65300000000000002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12-4BED-B731-0A580C377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5067967"/>
        <c:axId val="1015058367"/>
      </c:lineChart>
      <c:catAx>
        <c:axId val="101506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058367"/>
        <c:crosses val="autoZero"/>
        <c:auto val="1"/>
        <c:lblAlgn val="ctr"/>
        <c:lblOffset val="100"/>
        <c:noMultiLvlLbl val="0"/>
      </c:catAx>
      <c:valAx>
        <c:axId val="101505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0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46173114913370145"/>
          <c:y val="0.89718253049251195"/>
          <c:w val="7.2127842850685561E-2"/>
          <c:h val="3.9091979311409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67820498191165E-2"/>
          <c:y val="8.2564578648899031E-2"/>
          <c:w val="0.93793652988854315"/>
          <c:h val="0.781142846856866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'develop new products'!$C$10:$O$10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'develop new products'!$C$11:$O$11</c:f>
              <c:numCache>
                <c:formatCode>0.00%</c:formatCode>
                <c:ptCount val="13"/>
                <c:pt idx="0">
                  <c:v>0.37777777777777777</c:v>
                </c:pt>
                <c:pt idx="1">
                  <c:v>0.52</c:v>
                </c:pt>
                <c:pt idx="2">
                  <c:v>0.50724637681159424</c:v>
                </c:pt>
                <c:pt idx="3">
                  <c:v>0.5</c:v>
                </c:pt>
                <c:pt idx="4">
                  <c:v>0.40909090909090912</c:v>
                </c:pt>
                <c:pt idx="5">
                  <c:v>0.8571428571428571</c:v>
                </c:pt>
                <c:pt idx="6">
                  <c:v>0.8</c:v>
                </c:pt>
                <c:pt idx="7">
                  <c:v>0.58333333333333337</c:v>
                </c:pt>
                <c:pt idx="8">
                  <c:v>0.2</c:v>
                </c:pt>
                <c:pt idx="9">
                  <c:v>0.47619047619047616</c:v>
                </c:pt>
                <c:pt idx="10">
                  <c:v>0.47826086956521741</c:v>
                </c:pt>
                <c:pt idx="11">
                  <c:v>0.40909090909090912</c:v>
                </c:pt>
                <c:pt idx="12">
                  <c:v>0.3888888888888889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63-474D-A0D2-248D1A71396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'develop new products'!$C$10:$O$10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'develop new products'!$C$12:$O$12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63-474D-A0D2-248D1A713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5072767"/>
        <c:axId val="1015074207"/>
      </c:barChart>
      <c:lineChart>
        <c:grouping val="standard"/>
        <c:varyColors val="0"/>
        <c:ser>
          <c:idx val="2"/>
          <c:order val="2"/>
          <c:tx>
            <c:v>46.60%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'develop new products'!$C$10:$O$10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'develop new products'!$C$13:$O$13</c:f>
              <c:numCache>
                <c:formatCode>0.00%</c:formatCode>
                <c:ptCount val="13"/>
                <c:pt idx="0">
                  <c:v>0.46600000000000003</c:v>
                </c:pt>
                <c:pt idx="1">
                  <c:v>0.46600000000000003</c:v>
                </c:pt>
                <c:pt idx="2">
                  <c:v>0.46600000000000003</c:v>
                </c:pt>
                <c:pt idx="3">
                  <c:v>0.46600000000000003</c:v>
                </c:pt>
                <c:pt idx="4">
                  <c:v>0.46600000000000003</c:v>
                </c:pt>
                <c:pt idx="5">
                  <c:v>0.46600000000000003</c:v>
                </c:pt>
                <c:pt idx="6">
                  <c:v>0.46600000000000003</c:v>
                </c:pt>
                <c:pt idx="7">
                  <c:v>0.46600000000000003</c:v>
                </c:pt>
                <c:pt idx="8">
                  <c:v>0.46600000000000003</c:v>
                </c:pt>
                <c:pt idx="9">
                  <c:v>0.46600000000000003</c:v>
                </c:pt>
                <c:pt idx="10">
                  <c:v>0.46600000000000003</c:v>
                </c:pt>
                <c:pt idx="11">
                  <c:v>0.46600000000000003</c:v>
                </c:pt>
                <c:pt idx="12">
                  <c:v>0.46600000000000003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63-474D-A0D2-248D1A713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5072767"/>
        <c:axId val="1015074207"/>
      </c:lineChart>
      <c:catAx>
        <c:axId val="1015072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074207"/>
        <c:crosses val="autoZero"/>
        <c:auto val="1"/>
        <c:lblAlgn val="ctr"/>
        <c:lblOffset val="100"/>
        <c:noMultiLvlLbl val="0"/>
      </c:catAx>
      <c:valAx>
        <c:axId val="1015074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07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27657171096754E-2"/>
          <c:y val="7.4430067872017017E-2"/>
          <c:w val="0.9375062656641604"/>
          <c:h val="0.776731285379922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'improve technical knowledge'!$E$14:$Q$14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technical knowledge'!$E$15:$Q$15</c:f>
              <c:numCache>
                <c:formatCode>0.00%</c:formatCode>
                <c:ptCount val="13"/>
                <c:pt idx="0">
                  <c:v>0.6</c:v>
                </c:pt>
                <c:pt idx="1">
                  <c:v>0.7</c:v>
                </c:pt>
                <c:pt idx="2">
                  <c:v>0.75362318840579712</c:v>
                </c:pt>
                <c:pt idx="3">
                  <c:v>0.69444444444444442</c:v>
                </c:pt>
                <c:pt idx="4">
                  <c:v>0.72972972972972971</c:v>
                </c:pt>
                <c:pt idx="5">
                  <c:v>0.39285714285714285</c:v>
                </c:pt>
                <c:pt idx="6">
                  <c:v>0.81818181818181823</c:v>
                </c:pt>
                <c:pt idx="7">
                  <c:v>0.58333333333333337</c:v>
                </c:pt>
                <c:pt idx="8">
                  <c:v>0.16666666666666666</c:v>
                </c:pt>
                <c:pt idx="9">
                  <c:v>0.75</c:v>
                </c:pt>
                <c:pt idx="10">
                  <c:v>0.78260869565217395</c:v>
                </c:pt>
                <c:pt idx="11">
                  <c:v>0.45454545454545453</c:v>
                </c:pt>
                <c:pt idx="12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4-4970-B5DB-24242B2925F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'improve technical knowledge'!$E$14:$Q$14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technical knowledge'!$E$16:$Q$16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4-4970-B5DB-24242B292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5185007"/>
        <c:axId val="805177807"/>
      </c:barChart>
      <c:lineChart>
        <c:grouping val="standard"/>
        <c:varyColors val="0"/>
        <c:ser>
          <c:idx val="2"/>
          <c:order val="2"/>
          <c:tx>
            <c:v>70.00%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'improve technical knowledge'!$E$14:$Q$14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'improve technical knowledge'!$E$17:$Q$17</c:f>
              <c:numCache>
                <c:formatCode>0.00%</c:formatCode>
                <c:ptCount val="13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  <c:pt idx="4">
                  <c:v>0.7</c:v>
                </c:pt>
                <c:pt idx="5">
                  <c:v>0.7</c:v>
                </c:pt>
                <c:pt idx="6">
                  <c:v>0.7</c:v>
                </c:pt>
                <c:pt idx="7">
                  <c:v>0.7</c:v>
                </c:pt>
                <c:pt idx="8">
                  <c:v>0.7</c:v>
                </c:pt>
                <c:pt idx="9">
                  <c:v>0.7</c:v>
                </c:pt>
                <c:pt idx="10">
                  <c:v>0.7</c:v>
                </c:pt>
                <c:pt idx="11">
                  <c:v>0.7</c:v>
                </c:pt>
                <c:pt idx="12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54-4970-B5DB-24242B292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5185007"/>
        <c:axId val="805177807"/>
      </c:lineChart>
      <c:catAx>
        <c:axId val="80518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177807"/>
        <c:crosses val="autoZero"/>
        <c:auto val="1"/>
        <c:lblAlgn val="ctr"/>
        <c:lblOffset val="100"/>
        <c:noMultiLvlLbl val="0"/>
      </c:catAx>
      <c:valAx>
        <c:axId val="805177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18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17022451044235E-2"/>
          <c:y val="7.0381224448577778E-2"/>
          <c:w val="0.93792369588559543"/>
          <c:h val="0.765418496325357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'address new markets'!$C$9:$O$9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'address new markets'!$C$10:$O$10</c:f>
              <c:numCache>
                <c:formatCode>0.00%</c:formatCode>
                <c:ptCount val="13"/>
                <c:pt idx="0">
                  <c:v>0.53333333333333333</c:v>
                </c:pt>
                <c:pt idx="1">
                  <c:v>0.56000000000000005</c:v>
                </c:pt>
                <c:pt idx="2">
                  <c:v>0.53731343283582089</c:v>
                </c:pt>
                <c:pt idx="3">
                  <c:v>0.55555555555555558</c:v>
                </c:pt>
                <c:pt idx="4">
                  <c:v>0.57272727272727275</c:v>
                </c:pt>
                <c:pt idx="5">
                  <c:v>0.75</c:v>
                </c:pt>
                <c:pt idx="6">
                  <c:v>0.63636363636363635</c:v>
                </c:pt>
                <c:pt idx="7">
                  <c:v>0.33333333333333331</c:v>
                </c:pt>
                <c:pt idx="8">
                  <c:v>0.2</c:v>
                </c:pt>
                <c:pt idx="9">
                  <c:v>0.55000000000000004</c:v>
                </c:pt>
                <c:pt idx="10">
                  <c:v>0.56521739130434778</c:v>
                </c:pt>
                <c:pt idx="11">
                  <c:v>0.45454545454545453</c:v>
                </c:pt>
                <c:pt idx="12">
                  <c:v>0.55555555555555558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B-4A7B-8C4F-FC2D32DCA09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'address new markets'!$C$9:$O$9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'address new markets'!$C$11:$O$11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DB-4A7B-8C4F-FC2D32DCA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0183791"/>
        <c:axId val="1140199631"/>
      </c:barChart>
      <c:lineChart>
        <c:grouping val="standard"/>
        <c:varyColors val="0"/>
        <c:ser>
          <c:idx val="2"/>
          <c:order val="2"/>
          <c:tx>
            <c:v>51.90%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'address new markets'!$C$9:$O$9</c:f>
              <c:strCache>
                <c:ptCount val="13"/>
                <c:pt idx="0">
                  <c:v>1. Civil engineering, building and technical services</c:v>
                </c:pt>
                <c:pt idx="1">
                  <c:v>2. Electrical Engineering and magnets</c:v>
                </c:pt>
                <c:pt idx="2">
                  <c:v>3. Electronics and radiofrequency</c:v>
                </c:pt>
                <c:pt idx="3">
                  <c:v>4. Information technology</c:v>
                </c:pt>
                <c:pt idx="4">
                  <c:v>5. Mechanical engineering and raw materials</c:v>
                </c:pt>
                <c:pt idx="5">
                  <c:v>6. Vacuum and low temperature</c:v>
                </c:pt>
                <c:pt idx="6">
                  <c:v>7. Particle and photon detectors</c:v>
                </c:pt>
                <c:pt idx="7">
                  <c:v>8. Optics and photonics</c:v>
                </c:pt>
                <c:pt idx="8">
                  <c:v>9. Gases, chemicals, waste collection and radiation equipment</c:v>
                </c:pt>
                <c:pt idx="9">
                  <c:v>10. Health, safety and environment</c:v>
                </c:pt>
                <c:pt idx="10">
                  <c:v>11. Transport, handling, vehicles and access equipment</c:v>
                </c:pt>
                <c:pt idx="11">
                  <c:v>12. Office supply, furniture, communication and training</c:v>
                </c:pt>
                <c:pt idx="12">
                  <c:v>13. Services on the CERN site</c:v>
                </c:pt>
              </c:strCache>
            </c:strRef>
          </c:cat>
          <c:val>
            <c:numRef>
              <c:f>'address new markets'!$C$12:$O$12</c:f>
              <c:numCache>
                <c:formatCode>0.00%</c:formatCode>
                <c:ptCount val="13"/>
                <c:pt idx="0">
                  <c:v>0.51900000000000002</c:v>
                </c:pt>
                <c:pt idx="1">
                  <c:v>0.51900000000000002</c:v>
                </c:pt>
                <c:pt idx="2">
                  <c:v>0.51900000000000002</c:v>
                </c:pt>
                <c:pt idx="3">
                  <c:v>0.51900000000000002</c:v>
                </c:pt>
                <c:pt idx="4">
                  <c:v>0.51900000000000002</c:v>
                </c:pt>
                <c:pt idx="5">
                  <c:v>0.51900000000000002</c:v>
                </c:pt>
                <c:pt idx="6">
                  <c:v>0.51900000000000002</c:v>
                </c:pt>
                <c:pt idx="7">
                  <c:v>0.51900000000000002</c:v>
                </c:pt>
                <c:pt idx="8">
                  <c:v>0.51900000000000002</c:v>
                </c:pt>
                <c:pt idx="9">
                  <c:v>0.51900000000000002</c:v>
                </c:pt>
                <c:pt idx="10">
                  <c:v>0.51900000000000002</c:v>
                </c:pt>
                <c:pt idx="11">
                  <c:v>0.51900000000000002</c:v>
                </c:pt>
                <c:pt idx="12">
                  <c:v>0.51900000000000002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DB-4A7B-8C4F-FC2D32DCA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183791"/>
        <c:axId val="1140199631"/>
      </c:lineChart>
      <c:catAx>
        <c:axId val="114018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199631"/>
        <c:crosses val="autoZero"/>
        <c:auto val="1"/>
        <c:lblAlgn val="ctr"/>
        <c:lblOffset val="100"/>
        <c:noMultiLvlLbl val="0"/>
      </c:catAx>
      <c:valAx>
        <c:axId val="1140199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18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Sheet1!$H$16:$H$46</cx:f>
        <cx:lvl ptCount="31">
          <cx:pt idx="0">Austria</cx:pt>
          <cx:pt idx="1">Belgium</cx:pt>
          <cx:pt idx="2">BG</cx:pt>
          <cx:pt idx="3">HR</cx:pt>
          <cx:pt idx="4">CY</cx:pt>
          <cx:pt idx="5">czech republic</cx:pt>
          <cx:pt idx="6">denmark</cx:pt>
          <cx:pt idx="7">estonia</cx:pt>
          <cx:pt idx="8">FI</cx:pt>
          <cx:pt idx="9">FR</cx:pt>
          <cx:pt idx="10">DE</cx:pt>
          <cx:pt idx="11">GR</cx:pt>
          <cx:pt idx="12">Hungary</cx:pt>
          <cx:pt idx="13">ISRAEL</cx:pt>
          <cx:pt idx="14">IT</cx:pt>
          <cx:pt idx="15">LATVIA</cx:pt>
          <cx:pt idx="16">LT</cx:pt>
          <cx:pt idx="17">NL</cx:pt>
          <cx:pt idx="18">NO</cx:pt>
          <cx:pt idx="19">PL</cx:pt>
          <cx:pt idx="20">PT</cx:pt>
          <cx:pt idx="21">RO</cx:pt>
          <cx:pt idx="22">Serbia</cx:pt>
          <cx:pt idx="23">SI</cx:pt>
          <cx:pt idx="24">ES</cx:pt>
          <cx:pt idx="25">SE</cx:pt>
          <cx:pt idx="26">CH</cx:pt>
          <cx:pt idx="27">TR</cx:pt>
          <cx:pt idx="28">UA</cx:pt>
          <cx:pt idx="29">GB</cx:pt>
          <cx:pt idx="30">Slovakia</cx:pt>
        </cx:lvl>
      </cx:strDim>
      <cx:numDim type="colorVal">
        <cx:f>Sheet1!$I$16:$I$46</cx:f>
        <cx:lvl ptCount="31" formatCode="General">
          <cx:pt idx="0">8</cx:pt>
          <cx:pt idx="1">12</cx:pt>
          <cx:pt idx="2">2</cx:pt>
          <cx:pt idx="3">3</cx:pt>
          <cx:pt idx="4">1</cx:pt>
          <cx:pt idx="5">6</cx:pt>
          <cx:pt idx="6">17</cx:pt>
          <cx:pt idx="7">2</cx:pt>
          <cx:pt idx="8">6</cx:pt>
          <cx:pt idx="9">78</cx:pt>
          <cx:pt idx="10">57</cx:pt>
          <cx:pt idx="11">7</cx:pt>
          <cx:pt idx="12">0</cx:pt>
          <cx:pt idx="13">1</cx:pt>
          <cx:pt idx="14">42</cx:pt>
          <cx:pt idx="15">0</cx:pt>
          <cx:pt idx="16">0</cx:pt>
          <cx:pt idx="17">19</cx:pt>
          <cx:pt idx="18">12</cx:pt>
          <cx:pt idx="19">3</cx:pt>
          <cx:pt idx="20">4</cx:pt>
          <cx:pt idx="21">3</cx:pt>
          <cx:pt idx="22">3</cx:pt>
          <cx:pt idx="23">2</cx:pt>
          <cx:pt idx="24">21</cx:pt>
          <cx:pt idx="25">5</cx:pt>
          <cx:pt idx="26">117</cx:pt>
          <cx:pt idx="27">4</cx:pt>
          <cx:pt idx="28">0</cx:pt>
          <cx:pt idx="29">29</cx:pt>
          <cx:pt idx="30">1</cx:pt>
        </cx:lvl>
      </cx:numDim>
    </cx:data>
  </cx:chartData>
  <cx:chart>
    <cx:plotArea>
      <cx:plotAreaRegion>
        <cx:series layoutId="regionMap" uniqueId="{8F4927B3-385C-4D34-972E-F3CA1F8E25EA}">
          <cx:dataLabels/>
          <cx:dataId val="0"/>
          <cx:layoutPr>
            <cx:geography viewedRegionType="dataOnly" cultureLanguage="en-US" cultureRegion="US" attribution="Powered by Bing">
              <cx:geoCache provider="{E9337A44-BEBE-4D9F-B70C-5C5E7DAFC167}">
                <cx:binary>7H3Zct04tuWvOPzcVBITCVRU3ogCeQbNsy37haHJ4AiQ4Mxv67f+sd7HGmwxlR6q1KGKaOkhMwwK
5wALGwtrLwDUP6+Hf1znt5f23VDkuv7H9fDn+7hpyn/88Ud9Hd8Wl/VWkVxbU5svzda1Kf4wX74k
17d/3NjLPtHqD+wi+sd1fGmb2+H9//wTPk3dmj1zfdkkRh+3t3Y8ua3bvKl/8OzZR++uTaubTXUF
n/Tn+5tbXVza7P27W90kzXg2lrd/vn/yO+/f/TH/pL9867scGta0N1CXsS2BPY8jht2vP/j9u9xo
df+YbwmBuCcEefjKg8sCqoU/b8fXVlze3Njbun53///vKj5p9HflSW2Cuz4HZtPAcPdrj/54iun/
/HNWAH2clXwH+xyQnz2ao/6vtm5scvkAwX+OOvW3GPdd36X+E7gR3ULUFZwTdjca6OE772D/hYY8
D/tjxRnsj+Vz2P919vqwn97aqxdFHdBlhKKvAS02P0/Ax+4WY4gSgcWz4P+8Oc9j/1BvBv1D8Rz5
k9PXR/56ur2O39nbsr3Kk+uHGHyBuBdbPgDswhjcQQy08h3bILZFCEeuh7xnRyDYNOvHEfH8EDxW
nI3BY/l8EILPrz8IwaeXA57QLcExcYl3T/NPgScEeIch4v4d8GNp2/pHzfkb3O/rzWG/L/4L6tBj
WL1mRP6Xgv+nXC9vc5W0xY/6+psrrLvlAaczj/tfOUc8pXy65XkIc8b5Xci7MDJ3i/sd5f9Ce57H
/rHiDPzH8jn6cvH66K9PHnr/AmQDbOIxTqmP74B/SvdANh7zGUaYPXznHeKBNSCPfrjaP4/4Y8UZ
4o/lc8Q3vX3teN9Lmri91D/u729GPABPAXJO/edYHpMtfwb5LzXiedC/qzqD/bsnc+D3/gvUzXL7
Iez+81D3yBamnu9DuN8h/lTF443IdwVi98uqO5OVy0Tnl/rmR+15HvzHijPoH8vnwG86/doRL1c/
6ujvhTrFW57rE8HnWpJtUc48D0bl4cvu6bzN1eVPconnsZaPNWdgf3swR3vT09dG+7ZuzMuyCwf6
wARi/T6a/xLrhCDh+hiy1q8/Twdg8fP2PI//Y8UZ/I/lc/QX/wXr6fIl11NvC+KZuwI/VTB4izIO
4/GgbzZT4XsFs7SX+vr2oew5snse8Id6M7wfiudwb7r62sEewpC/mDODtoCyBfc99y6On6KO3C3C
Xe76D8JxxumrW1tc6vFH7Xke9seKM9wfy+fAbzr92sA/TsIXQ/+NZb46ll9jZG5mzv2xI5BTLwU8
EVsex0j47Gm8O/6WgAdAMuSe1+H59zRzZGzTqsv8ofTXieZbzVnIf3swj/lNj1875lcvyO1kY/Qy
4nEBeuU7RwYj8A18f5Og3qHOH+C9kzMre3v773D7Q70Z4A/Fc7g3XX1tuE/7pJlu7c+E8qadT73q
H9nv1NviLsJgiT1riPEt8GyER7179Dfewfcx/4ttep7on1SeDcSTZ/PRCNavPxoPKuClaAcG4k3c
PN2ymrP8L+z5/F7wv+09PSWKr9tSc9TXrYaE8Yc67vdQh70nxJEPhuOzfiQSW8wFyUnE/eOZmv+F
9jxPN48VZ1TzWD6nmfX569PMdnOZvyT2ZIthxpjL6eMGx3erLcJbdwb8gxc80/Q/bc3zyN9Xm+F+
XzpHffu/QNlsn578a7H3sNQ9J+R+L+SJu8URphgcg0cV8x3ssDkC8ob6D6jPLfjt2l7e/hu68qHe
HPj7j/sL8tDj1xY5JwaSxpf0gilYjxxMdorvTfinqh7D9gdgj7GH7lX9w6jf6ctfaM/zMf9YcQb+
Y/kc/ZPD10d/M/deTNC8Uc1Mhz+7vO796+zD9r9eDnYGgp66HuXeZgdk8/M0n6JgXm68SzSj9r3L
pvvxvHs+zh/qzcL8oXge5XsfXj/Kg59uJv8mu7/tbefN1+j4mU9z9sKOAYeTHBS89q8/ENDfr6mw
AUIIJvxvZOTZ//nfNkvGf8MW/lZzFvPfHsyjftPv115ZN0nzi3H7m2vwl6OVvzQBNvu+LzUIkL2+
7XL/5ZzrPH09eEEZzzDscjOPYPRURMJBDtjsc8GnvFtx5xtQB7dNfGfc/RtHmJ5UnjHOk2dz0tn0
/LVJ5+iF0UdMEOrfn03FTwgffANEKMh8crcczM8YHJmfOafPC5yHejPoH4rnqG96/NqoH0Aq8WIs
I7YEIgRAvc9Ony6zsAvowxrriZkvf2Bsf/lD4+J5tB/qzdB+KJ6jvenpa6P9eLrqpSCHlPXt3NhP
iX0lXzDIyZaghINcvCdwiObvtKSD4WC2y+AU5T3zuEA9d6N95xKc66S5vXm3C1cxbswPj24+H/Xz
+rPonz+ez4INFK89C063HyD5z+0y2AtBYMdQxu65/OlhYbikANdFgJPI8ydsTnPT3f7ERHp+HL7V
nI3Atwdz7Df9fm3sN9bRC5LPm18GN6W+BsjP8tnF6QsCD+dpYBcWtmGfvQjlgJ3GKIGz2vcbtXN9
c1peJvpHzfmbkL+rNo/3u9J5sG/6+9rBfvqSR5zgrIdPhY/ZvTn8lPeBaOBWGhyN9x+2vx/wvaP9
0/4W7sM9lD3He3+D+X29Oej3xXPUNz1+bdQf/LyXopk3m/KnAuf8BV1hKuA4sA+Hmp7fcyVoC/uI
E8S+7U890TeZBXL5N7yy84eKs1B/LJ/H+qbTrx3rc7n1YjH/pjKfXVXvriY/+2ju5mx02GX2432K
Tfw8PdfwwwNQcM4SbgPCnshf7ATKMPdAYz7ay99PiV9pyd+w/2MfZpPi20fOZ8Xpf8Ed5McrFS81
Hd7ujPxG4D9eFH0p9GFFeLsJ+6s6/3G5ekH039bjX0X/2/2iF4P/7dbU7PUg84X28bLFS0HO3m6T
/Pp9hm9200vB/2apPb4DZ64Onz2W83AR4KXwf7vf8NN89+G04otB/nbo8hdtzG8HV14Me7jO83Y4
59cJ/8lG/ksNwttxhd99z9ZPPfTf9BbeLP1fWmwfdvdfLPDfziz8RN4/nF55McThZNTb2ZyZ7fis
sPz5ntHvcQx728L6RZXz7TL1S0X9/09XxWfvRPtuZX1018PL5nLx9bWgv/z0YXmYVf3RaYa7wdu+
+fM98uEY5qPZv/mIJ4dynq4qjxVuL+vmz/ew47W58MMFQRxeEwXvcnn/rr/dPIE9X9gQhhdHwREU
F3G4LPf+nYar/fGf733YJsMEc3h/o0sYvM0Itgxq024eMXg7AJweYj7H8NIp3yXo8TWswLWjMvoR
pvt/v9NtcWQS3dTQE/ig8u7XNu30hO9RH3YkGPNg0074m7d0lteXJ3C+aPPb/ytJm7FsSpQsq7Fy
JklH5n1myHjHdnS9I2IdJCTqie6kn49RHMSodg55QenRmKNqlEWVF/7dqaG7rZLnGuXOGiWIB2cT
uGAuvCQRziHAZvn3jdKcwhdbJwraUjsflN+lPFR9JArZDTkZpYiInwduNPVMpoMZjuPB9GXQurW5
+W4gn2sKjMETfDZNgQtzHgwdIgxu1j1tihgdRTvNVTg0jp5CXE20kBGdFJKqNeQcl5pcUT+1bWiN
La5pp2Iro1ERV3qjNW0Q57UugwIPZgy6qWmZHFNeuuFPGgqnI582lKHNWLquD2/29CB0njaUI2OR
5awK4mmauiXSpvvQNl06SFWNyVVbFF0RFiQq6qCtO9sGiif00ktEFodNhO1PgMMA0bxFvg/Xg7zN
kU54WxfHEPjfjyJG9URTIprA5yZKF4V2IhPSrE8/8GJo/cCOjNhVxNyGhVlGFF+lYnBriZMIJwEc
UZm8JSeT/sJs0ibS72ORhlEL3ZRZXLNuR5XOxGSblozAr0+ILDjF1RJ5tjqJWWZ3K5vlB6phvS+d
2k3zoMVdnK95lKo+oG1de+FUa3bR1aIr95Om8W1QlToq4dsij8YXjpPkpx4dYMxHUSF32WXDmB3Y
MSbDNkOTR5ZGWHU5RBoNgRgiL17nbucWQTbmU7UeFCuwzOsxs5KysolOWWNZuRZMObdiYIkfEqce
653SpcU5qzwrQl6K4dj3cwwfwhKS7WRV1poAXv7X3fC6wNdF2/ZYdn42+NJzvOg8Skq0bq2vHRkJ
VlDZtDQaQxRVvpYis7pZiFobZ8fL2n7tTgVRIXLTVIewK9l70rUeQWHZwcsiJU3Lqlj5m7gIiFuP
ZL9yalHLNG7aMz+Hji5VP4w7mNt4WCRVL25dgh0r+45ytRoS4dp1hXBaSJHCoAQldpWXSeLpbDmY
qioDbSu1N2HRHjtd3x3pSJWByhxg02LRiI5fT8bky4i467Iiu5WebkyHtWyzNuCDrcPY6+LAZ0O2
HEe7cuIhWzh9W62xJSORjjZLNxXpXqXrbtsfxI7vXYuWHHKqY4miCJrSumsNb8DeGbhQgRFDvbKC
7zAmgkqjz5YPsgdKX+Ly2uBxkUGsxu0wLlLdZzJJabLjOn23O2ZtumxYziup6iFhUuUqDlPTDScZ
/Kyw2+Qrzxu7q5Fm8WVf6XDoxWe/wsXngkcsl3TQMAjYJYUcTMavkoj1yy4t7CdW14cJLZ09Jyvz
D6Op3MOct+Ikd8hgZJ8SdoVVnKlt3uBo3zd1d9MUDmpCrMtKLWhnnaPeSdQR6UZ/m7DWnaTxIhK0
0ZBK4+bZUhUVlagreeC3wx6cvcZnDN6WvUBp8UmX3iXpyU6etPgob+uPWqO9aOrsqjV5sjS2o4P0
BkF2bZeS3Wxog6GP8qtOqOLQa4W7yLjtPzQoR4sqbS8dT5Aji7RDJHfKpVBe44VxVCoeFjQ3n5Mk
NjtWx2m17FzTpgdx3Kb9ykJHb/MUFZ9p61Rj4NWjb2QSpUO0S5O+qSQqWOeGiYtVLWO/ckSgmqHr
tg13crGqmzqrg3FQo1g741BWcnBLlS291LRsXfZMiaUZvJaFYuT0BvE+VkqWsTX7FR1jFVrbpPq4
qVz/ixqsNdtlglSAdNNNEsKkuuBktHTlmXwo9lBF/GHVTIXiu22cI7z2xgqWy0BUedocjnwgyW40
OV20qLifmhtXlE5xgZNelbU0cWn9wOkdUoROkVbZsvN45jcrj1nhX3mJqvmVQmODE9lEnR35IlLY
9z+qpsd2jTtbsr2eTa1zGiU+Z2s+JthdjwglZegbNtpCNrUgYx24cTQgR7IxYkRIHBuCjjoUi+5j
NBR1euGUPCtHaUpv9M6Jw2n7wbiZl60m36/jSzVC/MiGTHy6cVDXVUwOrVdWazNmCnlLNmluFkwz
Vm9HXJguDdIJ+HpVVX0/hM3QouEDgjXBCwQyqD8AoWPtOurawq6zFsf4o0PTOt91xOQTaC1lWWD8
qutPLDF93C5LYPBUryy1Y3rsDRnu92GIUAOzpRjIFctFwx3pDrDmnTQGcf9A65TohY2sY24TMWGt
gel0NKybBIIk0FmRmN1aw7ElJqlphV6lTdUU27VA8UWloTV7Uak52qmt26qDtK9KuiZ520XSt5Vx
z3nqWCGVQ60+6PopwWdOL3gejqp32A5QFqMfhWP8eMfj3WhAtgzK1dKvtKM/G5yRlMiqHAm/0oyn
02Gc6sJZVRTHMJ4DckkIJ5hxfcinolGOLNuqmlbe2CZiUcVKV8toooqOQVR0XpSFrttXwoSdMmyq
ZE5ojhepq/lYBkOdZEMiR8X7aN14WRMfNAWsf7eUaG/cb/uxy3d6AnRyQKt+ZEsExONWsvYGi/EC
5i9Jv5CI18qGHRmTZjuGFzKrEEdecdDhoWnWdjCukX5Gu3KXG0cNCiTb4BfnTldafOFVpYkOR2xK
4wfIn0bKpS57gaVJYwpLfUlN3uyLtLZiP4NVTMmxaOtISI/AMpzJ3hbCO4u8pMiBzEqPw6KUO32W
yWYQbbkaMpEO66xoKV4bzmq6nZmBjXuea0S6LD2Ux5LmHKaCcUiuA91FmQ6qKmPOGZ86Eh06sVDx
DfenTh2ULvawpJVRp37roQ/wdoV9l+xO/rCITCE5c2JZRG7QDdEna/qboiCJpCRdlbpbTH7pBnns
yE6rgJfdohOZpEm2XXollo5bhyOrFwrWWbeKjj11hShfqMouvIhRUNcHHaCa0IOmI2hVtdmBPzF8
wnSjgqprQQOn271HQKJP7SoFOq36eFXbaRGN7pEo6BccF4ucRvxQ4MYE0xCvpy5VMmkGKqe4OzRx
dTZE/loU9UWZlReNGKbjqMEnU+872zCnCllFJdkZi3xaucCBO8RmO27qbvdTdOFX2R5J648jTgPe
5MHADAvgWlsi8zgKhmna9mi9E8X9RecYCX+HQh2xemQB44nEIjPbWYaO/WYSu300Nkta03IX92KV
TBr49STtiw9jx4p1V+HoS4ZsIvsq8yVXSSSFnVYqo3W+39q2kloNqViOWeOEgrbhiMtFyrN2pcps
AMmhnA+MUk+SsswvKS7cpUbRpyY2kE04tAvK1gMNM2VHQ5aJFUgusUzKCJOw8FELy6Sz6MsSGnjj
J1MR0KQ8gsxombrsk1+2CEitEB+8qONHWV9GieRwvHpZ2TbZy329S5LGDePcbVZNmXwe22KvK86t
wqsIteOyZO1wgvPdgWpYHr3MWfn+VC4aUhWhGYdO1o45z3taB3xqjiBXVdtEwyxxWcfX5VToZU+N
lTlnO41Jxu2C42U59jtJRxYMW7Q7tmUsU4GBUPsAFmwblHzMFw3q0GIoXC9E8ZiuSdXSdZtRGLfE
+zSUIv4ST9iXwDrduvCcRTs5TThQmm9rXkzbLiReQVaYg5xkNqC6/Tga4p0CLzgyTqPdkRfdUvRZ
DyqY5qfFhA4Tp19E7TUrQYNMqKhA03sXwhYhIlnAepNL0sbLpKuaMK6Ka7fS7prgQRYZyEYILbOs
UuLsC4eMS5a6/XXfZXY/EZpKorP0cyuYJF1z0dMOr5BpqEwyjxx2ZdXAegUSZuidMB+HRd97xX7U
i70GppOE/MXdL4mfySmr+h2CaLPfK3eUvaPhb3jYyXfCLnFMoH3KTqqvUydq9jsEVKTL5Ayl2rnA
sUJhLtBV6vnlIcURWmodtcvM9juQkenQy9FwPI5edVT6Pg68JtLXJuZiQVOKFs1gb0BBJRJNeMXS
7mSaYhzwrPKCZGxkRbKPutYndQppqIx0Nsosh1AnFde7RVVexjS/SWnWIinqWN2MVQozHW6YBlEl
3I/uRLbLOLsYDWKySni3NmQgR26R6KXw+rO00vFSl86hRvYG+xZGt4ew9yFz2xaxLvhiBEW8C25F
L/VE7BCMcXOgaJoFZRLfepMFYhuQCPuiuepA53UBaB/IgwWpZTNqG5aRt4w6HH9M265Ye6Jvrr2e
DTtJlg4weV2Wwirs6FFqPB603DqfFCP5dhW5BBQp1koaIcwRSDx+1ES93fF5kYes7JMg9px2kUEO
msm2rdEn2owiZHllDzNU5BdUoTgsPN4cTsqI47ZJ9lvjsAWFNGNJshyf+znie0VOqu0qLZH0Kc5W
JK5TJ5xUkQSdsi4LyqYx6ymFdEmBXSNplmjp4Bxvl3l6DBon3S4L6u+TotmeStwHEersZ5XV3oKb
jG7nsKKEbe32YYTH4bwWoxcY4sbdordmkBO8u/wQVc5eN3SHaY6AEFmdnPZDM3aSuwVe0IxS2dbO
ifFcT+KJC6AD6x+OMWYLDLlogLtMy6mpb4rS6BXtE3yKq54eJklSLksz6b3JQGYaj6b4qNLsgy2V
A5GFpktURc6xyeM46JoaebLM/dzKauzTXOYtMPPJqLWBSQYTOb2NnT4tZUFBzq2i2una4UD1McmW
k5r6yYHcSfegjHXeuP4SIt/BssgjZhdV7fU5CMNi4ss+qetiGzByP/kDq9ZlUrVlUFb1kN9UzHRr
2rFdO2T1kmg/DW1W1RfTsIk+P18kvR8ZWXcQzKhru2U0tB97Vo1hMlRZQEU7LbpWLDloL5mnXnFc
RGYK+rrPj81gQKoIfzcdUbTtK88qSWOdyboyw4Eu2JQsKFDewknZojA5lzYnsu1q8CX8hi67ujOO
5IKjpXU9BWuaSgNQ0ly2ZXJBnAJizbWOVHCRG/I0ny5NO9VBU/X2SjiF2Rv0kAfIGB6gERwdqYRu
98c6P6hxshd3BYxhRW0XTNz0q9IfByliL1s6FBIP4kICFam4lbFXaJDz/qRCl+ZJCCYaW0T5MB0l
jdobxsnKltBxPx6aPaxjkKflKh10E5q4gWkCJBk4QJu+7CzpG+krnjPppb2/GnPsnaKpVLISJQlQ
rshyxNruZ0oUrZx0SndgRUhlmrrpp5ThS+pEbMf1/Opq0DWVWV3fIAqGhR3Ph0xFpfRQ11eyYHza
Lt1SnMVRA/pbGM3QYnNToD2Dv1TD2hBuxxi7C6TpL9Ic9K10UAyhAnqldRe9B4l9bYuzuoBYLyru
wUCbbqXTUi1IGlfAROgjIIICT1RcCnFpgLecbHQ2ohjGJlP7k2JDmGuwlNKik1aoFmLMxnLoehBo
Ig7KLPnAuHeFjDOu+MQZaGecLDTocPjEFhw0RJFMnDq0vtgpsu4Ladt9+FM8yd5AxZHwxwtioOWg
7U/LGJwY1R7FVb8GGwwWbATsAuu3hfiJgiJiex1Vu0kpPlmanSa6vlaOOmND36ymyY7S1mpdQOJO
+QDzlHugwY2B3Dxtl5Q1IFg1CXTu5FIMTmiK7JPTk1AUVeD27qHfwgKWRY2ROVbrzhUgm6ZJdrw9
mrxcZqr40ufp3jhmS7/Eixo7iw7I2h29M4SKW6XEqmmsCoBC+oDjOIbZrxJJcB6Qsd+OFV7TwdtB
BLkSVOLaRMMVwWInyoojBsZIPMTSb9WX3BUwIOq48ZwDXA/LIRnXijlBgrrjtm8P29xcJ8pHQW7o
ttFpmGe3udOeqbG8ZO1p24kTW/F9FqFY1k3MJSSnO0M77Ge2OrWjogGnJQ1rljYBiiFugpRXRRnY
Av74iSRN63zpFANGiJuu0sdxOtlqhSmN4KFX+kOAedLVq6iqvHIfckK9C2aFexvrLldhAbz2ceSQ
KgSG27wNGlY5bgA7lJ0Naq7ErZjqKJZgypdGdjSPDhOwCXIZFRG46cxzynzHr3G667lTbT+6Ha8+
8CqpQNP0tT12p2oclkww413UIFkTySZDnDCDVQqGB+QIhCaYRCviVjhZEVp4Z27hEgv2nwVHypgO
pUFfIuyGrPLBMS8jx3WCfIqSHhQhCK3PTun2qSw09z41oslImESjBlOyi7MryJ/qTd7ZDv4izwd6
7g3xcAbLAXDe4NQYcoQyU0xGJmMXPBlbtewqmoGhQCCVOPQ6t98B5xmWwigpbLkDHqV7mkOC3wXM
7+r9PG6K43qKSLuEVGEoJISO34d9MvCDgUDMSWSYW+15TZWfZOCTx6HXaYwPeJ361Q431rLtClbx
z8KMKdidkxablLKLi6NMdb1e9yrxTeDbol7HcRydiqEEok1U1q3KyW2mJUlyr9tztWgOwBXTF6WK
aLcYUJV+IhmPy4M6Qlm2n6okKc41tenHbmROuR81lH1RkEg28EZuBb56klNfh4kgcRSOGoYwMCB1
I2m7LDlu8myadifGYoA9Bo5f9kMxHfOBgrlU106id7y0QZ/AJoyKLzyJxR4rSA9WZdZTWE/Accgg
NnU9LnVc52pdcZCoEuvEoSAl/AhSAcedLgkMbCcnQ5ss7AY1xRL3oOVhRvXZbUeFOwaqhQRXahC1
567xnVYaB6t2iSKrDiHBVzeIjMU59YxTrVnvTka2CS9LSCVR1ewKHeMKdHDW0e1eZE4SAgknoIyZ
MUpGNemXiuWFDhAZaC3ZIPI6yB3fPxfUOsmS5pYQOdne4bJWgznQGW0uRdu47ioHoQsCL9ZVCUqm
SoA3eV5sY+M3JvR5GxfSFC1rgyKLeRE4SVxdNpX1S1A1JLoGe9xhsnTVAPGS+RdYd/QEXJYoSGCD
YJQjwA75ZePQLBidCAsw/W13G+PSHPNUT+cK/IJOOkVvYuAwh6UyqYfiqmqmpAp0jyCTavq+UZKB
q3ue+ANQaYcb6gVuDab5IOtExdRIPrZTFKrUT3eHqTUfI+rH9YrbNL+q3IH7Unhj2Qepitnnypop
DZqIMMjQjDDJMew7lGiJc9gJ2Mm7yCuXCOzkUg6i6j71Gvq4IH7cfx4Y9a9p04+jjEgPS2/bUSBo
yEyncJjS6UyDNSICmHEKTK6Il2FGCjASaV+ymwzIqQr8kfRn/URGtOu4RQlZLmmaFBanyo9uWzWN
PZimlk5SjITlEDnG7jRN7DcBhf2LQsY5jl1ZpAODNQ+KS+m0itQLovwUB0lStx+B59QYkNzwI3Df
rZZGFUwmGizMsE3yCAWTpgJSIZ+poPSK5qQ1CB1XbiMOJ+6X/pfJ5NZbkamNr5okUlbGBXEvUBJD
HNk684tFipI0D/tymm6SQQH7QJbBkhUkmFW3x1IPmBbepZ5GC6c0iVkUDlFtQGo0FeBdxSCFwB0p
GhByEPxaOPaycOkEGipNhxJ8oLQGu7rHxZEaepAWXVpDxLm8R/sKktnjmFWVlrxGkA+kuM/3SWzM
xyJxSQJs0IwgRsZJ9fuOcePznGf6RBQa0k9dsyPIOdNPSmfmyh9McpSjse+WY9nlkUwGAklNl/lJ
C85RL0o5GjV89LquBvw6g5LAAtYwEhX8N02iOJWuSiyCzS/Y1fISAyuEGfJjTpr/y9mZ7VaOY136
hUIARWoEGv+FpHM8T2E7bMeNYDscEilSogaKw9P/62RWNyqzUChU3yTgzLR9LFF7WOvbWxGrO8Lm
5diRBIqSGPv9Rcoha88z0cU/h2DnJ92yNa94muZbg3enQb+nySjjSuDY/tilocv1uvnkmcjMv+6x
Pn2Kkk5fKuzkl6ZBoUQOVD+v0Vi+TbgPN8OQLaSKorUNdRyV3YbU3A8LbvuEW7cOnL/GpBxslc5F
97jrSH+FcYY7mqsiuEoOLL9fac7g3u5JUo9dDGksEyL0B20LlF66o/IF4Zkik8Y6I1WCd3t+xOMM
+Tkt9l1VAzUwBOKxhwRmhog+WjVNzxTv3ftVbrn/gpkwWVg2W9TV61y0rt5InI9nPENb0yhVrO6s
SHqywMdpQw7boWPhuDM666tIo3cyQ9jnM28IrrthW/bhS999tNE2X+BXw4re257pKtW6fdDWrY1d
2aQOeInI9pUOIQto8vp5reLBF6IRySynihi8lrFyBV9fkXSK9Aw9yHAn2234HWK/jDXXzqCscf28
1BHjraq6LRouOnyWtIoSRsyZ70R2iwg1zZBGJwU5hZMBrWHvx9qne/oQcYqftLSTfG2HLX0WSO/j
FS84Wj6qemjye073dx5hJQ+0oax4iGC9fe2iH8dG6GULDUweFR1kbFH7lSbfv2dptNmmd0n65FZL
frJyYnulvC0E+jBXZMeJbwilcdGlRSN22z4HIbsnLwYIdIMxiUe/ZNbxSFeSmaaH1gznKw4eEaXQ
42FPqFUVUuLcH/O8j+GQjVtpDmuapW+60L2qW7HzBTpwNjwq+I6qGbqZw98rSJN5G15VD429ws7n
EbXUkMl7204G4oGUXVH16KGzm5IKOC1aK+inLUy8vSEOfsN3vJ+kj6/Xhdr1UGQr2RDv7XSrh15k
dcGEyM6gHU13yzwM9uB6Pn+2Id1tw1Xpsot9WwSvB9NHP7jPIne1qUBfOMpOe7A7SuHKMrg0VcRY
+50bwm4Vte1euRzKfcXgn83N3Jb9chYXHNWpLfQcV9uiJ3JYp4S/RdrwsY7IMD5JpgT9YbN8/V3C
qHrc4qR7HOcoahttu+J3KdRwR/Jsv9rXvOAHCH9Eo8UV0x1b9vzNQwT+zstMmQbeS3svEvQIc2rD
1gS+dvKkD0PSpZaaJ9je+dC4TOMcRq7Ud2jVKf2ebKc2TcRCHBZDdXSvVBa6s9MD5M/RadBPJuwU
LoWX23bwnvGv4A39Zf28rRU3JTT4odTJT5wblEtCD+gG8Q4YbRqmUvGR7GraG9dSKNCKonmr4Hfz
J2Eg/FQma1F8eLsgPUV4PdWt6Nmuq9YKf1uGGAV4Ebpuqk0AKYAGgZA3eAJ52kSobESlU29lo6XV
F6wV4a3QKUd+IB2SdOntjNtBtlXXdgubO6h+cbBNpMuRC5nJgHHoXb3bNR85dAYzssaonMIjl6nx
Z8ol2VDzrBW2DnHLvm/eESRXYdjrgDMX4MBM+1CVulS86hPRwZKmbh3vYX/aU8+xqt/dxhxa+KnL
LlEJpw8wnXw4d3M7TZXzC0pDQ9tIVH2q/QI3qJwvfGrj+EDllOkDcaO62bZtfFSb6NBrK40/voRS
DUHb7vtXhgiAKn4uwmMUr6KvZBI8+phkWN9kXpId2uci3rnYo1dXZvlwRXaNSGHTdLzegjH51Ypx
5hUijItlPc14oqspcP6M11XB0FhGA/sJzoG/gaI0T9VE2+5XGVw3H0Js+GdhHXkSi9UcAQXe5yFO
nGYVDOTiIiJ9Yc5h3iz2GEkvETtkgrIsL+beH3qCZr/qum3H55VuD9DBnH2O5SkwsLQt6KFsNYIf
y6ficSMweZFa4XxV2movUXkGOdVDPNiHAmHjdSJYV0sZpyigEtN+LFqi9PGxgzqCa2WhOW0yvoNh
t/6EwgYzamx59mMkscGJU9oel6I9ZTlsfeqrEc9uDFWFK3eMtjR+XsoxvZq0Q6pkc5v+NAkKuzOR
rfOdye3wxBfVb1VCXFnUcL1hDWac7M+CRHsz4xHSTTTRU6kaSnYDe4OCfbBRhHpoFBRgAqLEZaGh
RdWJc1teryHMvxx17rrvlBkOHXPmR+IC7Rvn2vWXPdUly9wHfux7y+8QQ8pbZbsJ1UOp5PtahDa6
ZDPboaSh+nrYO7V+mBhESLUWtH2L5Ir6PR9SyNJZMvrbdk9LXikiou8UMvZ0raG4IqkQFl3OzkEq
2tmsX4fQJzfZmI/3dFzbpJ7NcnogMnuvodjeSTetRZUHrh7Tk+XXlBLuNzqOWX+qYeXx0UR8uMv4
WJLGDAt0iG3my3h0LEvwHMqZxzeDK3NedWLd0nMi205UYIH8T5iry5MASdFeQIViaTOXO/LiNkpS
DdnWg+pAb3JW+hF935QYd2WGP+JJnxnojIJO7z7f57Uux1m0DRf5/rjBXeqQP0ALXAyxJvLgfDuY
Y/Aqjusyob/QTomoXvY0u0/Q/PJ6YxluL9ChkMLxSEPcpC2XthG8H2PIptr9SrZ+WQ5Eb0IcVSTD
a7Z4dWOzjPEadWSe41FbratFjoN41ykWPUrZxy9FOq2sKQYh7l2EsF0Vlu44QKbv3yj1ma5KyclD
ubZaX86pQkqXMTJWzTsZXriKaHvG2xxwGDVj8A1+S9QdunIPqOTQOz8bEqX30koIfMsyL1uV2o5N
FSsMTw871Tv+sMGg6QtF0a14mlEkjMOmn2Db9rqyqqW2gaE/+pqGbZwrBCuboPEFmHC2IFg+Rqzs
XnlPYcEWHiko2hFHq6HAka9wlOQPBE9YeRQI1+8N3u21Ry2wV2geeQ9R9FSgBgWi4iRMutt46qDL
UBcGOI22IChndLtFNzwuGfROm7P2iIisaAPESzee+OElndjsGoQNfWnUqIamT7kxNXLAxI4zWWZb
kX7NxqZdeD/cbFNIvqK8ze/bAjVM3eLWf0KKQ2UJyUKkt4S1jpyTpYD9ZHoWPZeQjWB6Jcif5/1Q
qitk/uVd+07bZrXbqdMjQmeHhRSgFTKToGjgJFu7Sq2jms5zwHb+HtxYJOopTFpUeYqmG21sn/8a
VYvLmsGH+oxI1p4F04Z3xGJ3x3aGHBMlKaoNtSLhH0IL9uxi2RwuHc9c99Rz73+CWmCvPNXdS2ch
GlSFaqEyMzAsdxmsxxcxp8N2UrnSHdJWC7JNpT0wppCMw9wEX9gno8X6mM69TaBKjRCRZSoXGPaT
Nu1hFGFErezzLT8PAPSQ0hXdHlUCKessD+gcj1Qk24hqQQYoVGUiXgtPtx0Io1Zok3q7X2sFW7Um
XNu9TroyvJWyLduLXrno3S3M3exiTNbzud/5M64cQjsZzG2bGJ9UehebPiSFQG5CLuVPkq/LfVHu
ET6oi+IDTod4KVoUtxDFognP3LAP5CZLrJ0uIA3IrqKQkmjdDhF7dqlS6O350j0kLCnfBwn8qeri
wDX6Ar29RQM+Rd3leTwiSaF8PkvNsKYwz6Yd7iIdBAxEfNw7QITolNuU7hDv6c4VmEkufi0mYjcL
UJNfMVy3VxA1APo2Mrmf2wgQppp8v7xuY2S/K5/3QCUIf45Wu0dwOzeolQJrTN8mUZIHnW5Jfxzk
WEroJGx8bGPC0T/hXdlb5fpxSZHau/nH2Lf9PSS58Q1YcqSqFW1XdsQbV+3vtu0XeVCixIMW2Zl3
AGARNVG/7tHXClv5tlykgoSuIPgikVqEQigNzSJjlNiexfGn7aIe4o7iTz7zZQ9Aomuzpt23/gOQ
Fvz+qMCVynSZvXNYOW+y9NAc0gV/ZRpNeG7xqA/f2cQgOJo4V/YwOYXabIDBMFQnrW1tYgdt0eRw
LSvpNwQqF7ns1fX9Vh5UmaN0GJnYx8uBBDQKMwyoS5Tr0zHKZTc1WEAKzytQQRBNqJGIXCxvGaJM
fip2TNq/7Ax5q3Ok5EctRwAgUaFwcIdy+DV281xCQrftQ9pPuHzlpOKP0ObZS78xtPh4RqC9r343
D5ti/mdWrm6uF6wC/ljgZqgLbpEt1CDyrMnBrcJG7O0MBGOde3Lw2uFOxls+X6jN9icjvJM/tDXD
HXzuiFR+p1BB5i1e8bgLCWHUc+032GKOPzgD/rZyeHsFBGzFd8hUbcc+SRSRGwDM4JK1zQRYLl1k
aTOKFjWGF8HtjXGtezbt5lVj8jT/vZLg1nqQwQKNsgk/ikxOP0I69gw8AZNv2o27qdq4HPNKqHQz
tWG8+9wjGt/1IcuA0EnTg7W1w+gqXKrh2RVxh3rLpxCWonaxeNCmXhio2kLcDUW65McB1dFYT66M
iiagHH+IYnPqnCKNwjFOIKLXdEOFe6BjyBbcEWXvExkzfgyAfPpzF2J5E5eOL0ilnZivWB8SiarI
k2s7OEbRkPb59zJfl60eUV0P56bb00+xUvbCis2JBvWm+MXBnj1vbYRO2iW+3JuMaAXlfaTgEGwo
eyCKfJWPcqb9jvTiOiTbVA938FeAY5so9nlNMluKaoT7tNfLYkpoppQLXDTATLYK6DZ1De19+40M
5j69cQuHlL3pV5zPGeZbubislty6J+tS+AG8dP21lsohloD/a8Yk5kO9E45aLUIMhlzXo36u+igv
fu7BLRakZAcDNZiUvMUp6PQd2HqSh5sZ0wwIBwMItXo3mpTVAPf+erGnzzej3bpLbOHg5ntGK9T9
Sh5nPF77lck3CU4tMf16pMgSt2Ms/S+V7eKs39zw3sml+5GZfiyROFJkNRi183jUUGPKs3ay8Sfg
F3zqLQqRqWc+yI8t9VpWC0iDh2gkAwBhRH56mAqeQ/mg3UlAL4K9MPk8k/Ms7cUrswNMWHgLANF0
Tuf8sGoKuk4HnU5Nxv2KWl3iOS2gb9U+jlCedAGBrmlX1elbAj7vpovFhlsSknQ/AOEc+gPJ8G6X
AxJ/zg74QzZ+MWeh2O862E/Q8ag3tpFrtnx2DETLAUEsoWcUNdH1tAxpWkd72r73QucvHkrC9VLk
+VxDJ24BGOwjPyeRlGUNetqU5yJnHeQN6Z9cp80npD57kjjD8rqEHUTKlgxBn6AJUErLJBDHksyM
jyzfE5zJ4DZ4uXaPbyGFDLKZQeP9ECkGE+rCzPlLvMCSk+2AFi6H7Fqh5SI4oT6R4yGIRPHDqgQP
9Swgu16RdQA33bIkyiq8L9e/CeB8vxSk0vdsETGre7ux6MwLDXgj9WgHQQz1iNUcks4Hp90cLqUy
01iTBU8gmnYV26qAKQosdPDs1+yK3p/DdIunSo8cKTGVAcmrtXimEaCjIqsEo/Ru6bOw17t36g0V
tP7JwSyPdc5FbB+2drZFRYswpjXmBDgsoX40Qz2sOvlquyxNrnmyZD8Znr69gsha/p4F6szaSLAB
z1HioY8MpRPPIdHmods9HOG0QAUL77PLfwNAopj4SEf2nmhW9LVcgdSCPRyzErMHEQ5/H80vw7zJ
D9FC2m/MPKmk5vtg0Ru1UMQqNukYD1eRhPNxMODrRdnmQDn3KMsqCe87rnMy0Q9qphNgkiG6V7YV
pWmGMrHOAOsfIRn3W4Agit47/7FshnzpLNmzxkJfuEvRrj5FSCz7dQ+RICC+KN9VQNKztpZiaF9h
JtJwdBt6UKB0rmC4WQBnwOxutm0cUyE719k6ETCW69KjSVMlhiuIh7pC5IqgFK8GbP8KbZY2uK4Q
/UwZAc9fYzdF11wEc0Mk0dk14G8NPoOnIAFLV5ioimQM2rygxECh8DYFrkfoMtUA1oDh6baQEO2i
wg3zAZZKaxqz7JkAjuYKecj7oHzVLdp/H9B6PG/LBF5fgb6FwNtPsjuCDCEHZKHuYnAaDQ6JOZwg
BBP+SZOoQOUaJorrJydBANAs8P2ZNao/8B0W4WE+tYagANg81TjzaO4nEi2+Dt0Aem8ARBYud0OK
F48bkFyM4HPbGrNV7PuMsDXVcZqEvDFkzxDRx3mezr3PwT0Qvthn+GzzZ2pSSBRCbydQdS5FVLlt
iX+cFI53eJrcHOcp7XWzGQcgBRQSofWCzJmehVYkXS2BaeQNKHwF+3yRzoPd3qN3TTPkRZjZCPWi
y/JLwaaB3s4kysfztSfm52h9D5wAQwcWIo0YkJUUKe6ziUbkHUpn+jIiNJ+i2O5RZrNc4JGDsGAb
Fyesv05z8CBgLii4PainI6pjjIL0SFMjZiUYaKH+PmlZ0cGhp8V6JEQXH9NG9hk+hZk2MLIdVdAM
qFPnnMXZVGOkg31A6EDnM8WLOnWPfv2ciAESgyd3RCmG3rUDIWGQRIuTSHM5BwJYdz8ZNA0SyARN
PxceB6TbkwGsLPRx1FYBKvMg0Gk3fC1iTLHQdAYGCx/xZhkWXR6lH/0KTXEjCkog5/Mhx5iNasjW
JZdsTTsNmCLtEgyb4Z8PMPfMezdMGN+a9hzXp0t0KFEmsf2F2yw+yYQsmhtfKgzkDJtI+8M4u3Gp
HZs7gEzxQvsrulsMJzhuHDLnmra3YomX+3xFBVQJTsr+KOGeodGDiNZWOpsVBixC3iFKiIHhZ/mY
9U26++63B/Kp4SiknWvIPOzwEtBFg7tCUZXdjYWMuyt0DgikmHLo1IVPfPTp3RbHAGoAiUFTQdZr
Mry+CXM5qs2RT8twmoSBLY1yFh0X0D+XtQvUPZ7lj1Oebncb4Ep+UI7Gb9Pi3O94TsVXiDryE8ZO
aXBcF3UlI5AtVTE5dgehQf2AT7sieRCMLB181xFIr9uUDY3F94VDEgOkgKYMaKc2Lkq+YvTK/ogi
Bo8GhiE75K52Loa6xb9XBwiCHM+Q5ZCn4B4LEPwt/GQx5jT+7tWSssMC2E/UnSY5Roq6koNKtvE8
V0UC0aFplezg/4Itz06p3f6AbgN9p2DtTD8GOErpVcvLRFW4oWX8IoJt1XkXt7ADV0pCX3cOCvP3
bZ5b9aVANtkaSJQe6igwBjXboyi/6SCjU4DCRf9h1ViWtZUyecriJM+rfNQnTwNYGpSjaQJOhKFL
OOpFkrIIlAwGdupvO3dJ0S8CyGFKoF6sLSY36xGgb3/4hmEFmLoubCgOOWwXCnCfQXTUKCa+KcID
qhdtasya+LdiyYq5hm7sb3bIKA+2p0Dov+0hgLyMhKkTNduPDpXtR8ZU9jJmS3/1LQLhQ2N9yrRy
GddGthR+TQdNDRODfrj/losCxLTkrC59y9xBLiAQqygXUEa51fIVzQoPx00XEIa/SbuSHRA8suQs
I3SODPo/+iCUBLDZ9Rod7bzHARFij1U9xpSKgzbO3CADAxB2sg+2Rq8AdevbajBTFyEAQb/b4C+T
QS4JAKUC3je8h/JBwZ6XTTskS2iizti4adPId82UagXzViXxB4r0cj36DLOPbdJOxZVs16xtvnm6
Svz8DfheZ4M4jwcKjkbZBaijTP0aNYvNy6tvpZf7aSLJN23E4vdOT6DplwyBCWakkN+/aYiktpRb
3rSzX67LOBmrWELDrRn0fnL8tlvE8tbsw2Fs+2zDzAOcT9SeXvAKPI86WrvIUH+byIrDu7YnvdHh
KSNmna64XNzXVHT+HBICFUARYMHV3yDhcDRNyXDgOdDOKnUjdOspkgCIImlcjV42oCseykPsW3dN
yrl7L/bZZA1dzPoThWv+msHoiatsZFEMnJrxtRqtw0ntnZPHeHPoVNce/GRdTHrdD2vPu0srWfkR
lVA/dTypu4WJCRj9SNU7oRK2+SZ79BJM+PGqxy9WdTnofj3PICKntcLIw/lYrP3vtdDyTdGoT44U
uOnFXjpW4vDoGBUDZhcBb0Ue9dcczW+Y2CgvCUrqTzEXqTlyw0/qFogQVct9Zk/fQJyuUQq36cCm
jskKeUjeh5Wb13Fu+0cNcICjO+2i1w0d4KtMFnkP73l4LuZk//0Ny417VF2rP+TeuqGGsIaCIUfw
35tvHRCLYfashOjp3Y1vOYYdSNvGOKWEbRddBHgdqEIyNEmBBev4pNt6BfWia+sBNf/TkiorgYdO
OBcEPYqovs1gHUzBdH9cRwtOMIf1vNQDM9PXN8YmEmIATUdVbGAp2wxTpIjReSdP818cqv6q0kcD
9bAHgjpOT5PdlvE/TBfTf5kuLqDzoEqO4yzOKEn/Nl2cDx4Pf+c84MkT/T2MK2JoryJLawNpWCOW
xAq6Z5gCPHxEsvuypNA6uRno0OSRcj+ExRRVQ4DTXoPaB3oiZ4LOeOvUH5w+mV9RKKVPUUHKx9ii
Ma72TSZ/7on/L0bLCwzNY7IcVW2MzH8arP/noWQ9bRtVFlr0VpbhD06PkpogXH/xvOw05kPWwWMo
iRVtBW1mue95kZWQ85LyzzfE/PuP8q/XNI8h3JcZZtwxMxTj/Yn//FHQphqN4OUan4EkbJY5wGc+
dccRjOckGzEnPrblod8DkC/hhCuPUbYCQAeWTLo6G1Hx1P9hivzv6wBK7O7O4zQlDC8/Yhj/++tn
2ulUFtZ2tiEZpxksUoX0q1VuHxCJ6ZfJE/W4F1gScFjg3fXnuzlNZKI4S26gqUPbkmiUij/XzP/b
K0VPv/WflxTgU9EyTbHnizCC16f8bUlBP7eBRXtkG3i6u/slSksfIyPZL7BE5stuOborg47SNNu6
YQypAxIj68UumAfxuV8+Ru2jJu8Le5t3CSWVDCtotmUiVNc8LWMGnD1FXip7dCW12ri899Be8woM
Zgb6BqU+f0BeE989iohrNrkVnlEYluuWxi3s7CJe/nwf5b/9o2P2r390AbOU4GbkDPrx6b//02YG
xTdFk6lLmrgrxnBd7kOY4P63sUK+XwChb9lEYKMFApcvXUP8xdo1B9Y0Q0nBPDHDvDbV/a8+iqaX
//6YFBnDxooEayjwOP8tHCQTlGjeJaxZdRSrM6dBkDSZJtNDP5AcfqsfRFuRXApoWWOCggidDvEN
NkuI35GO8ifRQe78T3sj/vWJKhGgoCTj4MYZ3tf410vGIB6qYg6mkc5hkJPCGcP6gz5yO/ZWxAGa
IkvhErQMNRts9UWhEAB2BqJuRRElWkzV/HGh/rGi5B/7I/7ct/E5wWkH/7f97cv/udNf4+O2fH1t
N+/6/5y+9f/9r//z1y/xnf/4yacVI3/54vD3bSf/Zp/JXxc9/38tO8mxAuPf7zr523ro0xKR0zf8
ueskLk6vl6YJ7gLeCUsoS/7vrhO875uUJEvKjCR5mbMMp/kfu05O+1pxkpD7MuxASbICeyT+sesk
KfAqkhhPQYItKBksQ/bf7DqhOf3rSoocnwjvD0tS/CD8nhQ/9q8HxHdDAbGlBGK1gA0AbX63ulBi
HIk9Y4ZrvZgxXoqwiz5l4S0mv0z+Pg+wOSO/vCwjAQSMQSzM8mARxVJ8kGR44DM/dKhrBp2s17ue
sIBgS27ClI63aVJe5UqAwoLWQyM/nqXrdBFWVyc7mDHsDLiSy3qu+5MKWx5ECuehnG6WbrqJRki8
/XSDbQ4/M0U+J4zqJtvye43Km3xll0Tn33u6H01y6OWPvvya3NVe/tgCOU/by85ejoJfx8Uz2MHb
VWAQYE6wLwUCXevPSo0JE5Z+lvpjcBbTTTckQxPaxuGguLrHAGhD6HAoUI7y+Yfcxws/uENhjqzt
rtZ0rXOMGYvwGOQNhZyxDRAV0uhTDOQZvBug4XBbwOpwszqPyiereniS6Z1Y3k7anIbjrj0AY4xf
dP0lAOEbn9RLxrFy4iPpG29+oMI6w2W0BhgXv3Hslm6XMwn1Vozw4tOvqIuetvk0OAvaKY7WJ+zf
KCBnxW3dyccWbK+kqN9nd/Qxbcasvbd9OKQ9bYqF3PSJPg8Ezb3CW6FuplWcnfR1sbgzBV3l1PI3
3tnrnNg7SGhgbZDjOP8YliME7EkPrBowQ+WlrEaw0ZSe8U4/+DE+h4lYs+gu2aCRdQBUL2hCxEOH
XwskCsXcJdvvF/pDAJVAt15rey+3S6j81bgDCTWYBZd92V/0ZkJ5FNN6QOWdtsv3TvI6j+/bMT1A
em7kstx32f64FAPE+NSfrWyEcwPCDocUwujUYfA68w8dWhu2A5TMOYari3AECw/9gSRHbcn3NcXV
BQr1ypzfagrnJAnx75h8JXCXGjrtN178IKs663YJkUXVy/6iWRZfbIicIsV8uQDxMnv6vLYQgEqM
OikKDjavfLgoYdhiPOWKJzMow3W6w1Q5dm78Frm7XUvZwGxsim06azHDmg5vSmOOHOL5WqgrbsAv
j1cg2iDrNTPdGpO+eyMxLFued0gpEj1zSvZ7KJHQ5wogq1gKwuJDtvJ6RK6LwzGJ5ctGDbYgjBcU
vPceiiZiy+0m1CHh6QPo3jrW8kIm0bll9sZP5LOU6VvvY5yD1zKcr5Fu2g1UtFoukunHhqGkfWym
abzsJhAlBb3CmDtUlxJz3yS599l+XgztQ7ur3z1GTap587xOADjgfJsm0PTWhH17z+nyWS7TZf/H
3dgA+hP4NgAnIH2oKuvB8Xjx1kftS4nRWbg27DcYqy/MduwoMPYSKCYCRMsPfRBXNJIHs3SN6NR9
CWIW3PnJ4ZuPmGCDczSQ8Rhb95iL7q0EiNp0mJu+i06OTRSKi37CZhbfed/4IuqOrpd3Locpjnm8
Z8zF1QvwXkLkObFTNY5vmEYGOPw6DJhu5udzi4pnZo98+4xbHypwjk02Bihi/UdczLd9DmHSAq7s
TeBAt2BDcgBLGDBIwp00qfuO+GmbOPfXMcYKq6WHwl9MEhYHvaIynx+nHkpyQpILhPPkbPbPZhzq
kND9fu7yV1RAc7VPyeOQ0xMwhIG9bcWUpES/Qdr10feyUpmnD4AmgG1lWJIirTlmnQ7n7QKefIqj
7Bh6PJO5seJgB/5zoOvVhFlcg8UExY7iKhquiynxT6kiL4v09yBrrgDi3QLrrtvkf8k7k+XIjS7N
PhHKAMe8DQCBGBmcyeQGxswkMc9wTE9fB39XW0v6qyWrde0kkzLJQABwv/d+5/hZKvG6GXM4j1UB
lY8gjV3rq4sITc45tiqq+eTgLsIIpsLJTp1RzrQs5/tRmsoPfSB+xBfO1noxhaRnKWlOd8hPrJa5
L23jHUzdJZrW7i5tN1ZoRG/SGMXFJhp1YBDLrKNZquFuaI30mpKtYXYhAyfVkfmwUz4Kh5yg2ugv
dkMDMItUC1GMaz0pHZgd5FDCG1u9RksUvTNU6PeWNadME8iymUvSPHBjZBv1kl7sMp3PMbNVP+6N
+mAx9vDoNrVBQaFLPC5Z/XaxIpZAUGBQ0qvduft27fjSmNIqMgljOlu8z36Z6gRHn4G1SaLKT7ET
tQRHO2QHSVMfAQ4LJr6/myF+0hQFGF2pwQ4fe7Lkl4jwH32KRgYdr6r7zia5YI2uVd11ujHsdWaP
PxPFpa1UGIt2XJie7diFUBOYorqzJ2f1J2Lct55pVwDfpphzc5wzmxfjImmtxt/6tuDF4sOoVEB9
R/jupJenvBnmsMCpAO6/8a4R0Yk8Pw52ZRDOWUs/WfIfw5yo+yRz+p3iJm8FwaVF1S/x3MijsdhP
ab5U23g9/zWo+Jka2FkQudWBdDEdRmwz2SO6SeglXBDStNDCqa2tPdedjYAlfpZZ1tIxRKuyWm2x
V+r+fhs3QdEWkYcgaAjobQ37st3+Nl2qO9Qw5a2qxKeuFXNoNkw8+iQ5AEw+kz++mYANnl6b7UWq
bA3sV8FRw+GKgMLrsnn1lHr5KbKthRjP6dkxpwj4xVkOubViB9Bk6yntdZlDsMQuXcmpppoPUoHj
wure1qr6PVrxQ262agDCwytAMHJfshe6Scc+hkcttYdVsfe6Xh0GUz7TNPY1g6UkWn/Ndv5Rt+zN
lCbsuOxpWoQQQqHlSGiJfWRc5hlXAeFetzZPaW+GuK28DU5iAkjLPoLwTU5riVui7mRYwOQitbvW
Zn5y5/IWu9Irplvbm4eqUu7qpgkj3QoU8K1dxC6th8JXch4NQ2vuuPZsHZ7w0LgnUh72jzrqx/M6
kir2yLO1pFBH7VYozKn7csrWXUk+BBtCR7hiVQ3IYlVzwjwW876rRqQ3xEH03TAZRIYHSrbSX2kS
wqD3TbvT+9E8kBIi3M2oF5y409xT2+j2ma2x9TNX2DImalSfx45kcRIPalg3a/JgaTZLYiKwZfUj
DU5ljdTQigvMVSV8xzgOoES90MiEsiBVbruex8RQHlH9ZKGcVvMgk1y7jIyQP5Z0bR9rpFhBoqxs
j/p0jZ6MagKf0KwIdlQlTOQx1xhvprDzY0tz+pAVc/vWES4FOiKRv/UBRtCrqjrA+S7P2bpoV2pw
eeqNwfwutYS5zzAND66qfJpTxWJKlmG4c0i07GbMhiZDHFW5y8ok30unSp9VOalHnY++GxPVfsCQ
aMMVxOax0OzmADHVBrUCirkSE+fNl+i+RRzCm7SpPHWpYNWwW1wRvD90/aA3+mEurPg0uum76PvZ
oKvJ7Esr0M2tCJB8yufs3kUoRDSh7HXJO5rZeoZu6MUapXs0UADypTIziLuI/clSTZ5W9sq5yqdl
t2YuOZGsjN5LvS9Ouj5NlVcCAYSEcOzPdWQrrLQaczbD7mU42aW8zpWSvXdu4RxnMhgUqFNJQqsq
mvH3WqAYmkf4PyUZPkxrUHkhwoaC9BlXUTvk982Q3MZAFjr16fXjGxHMHwndxmPlmelchlxJBW5X
uUZVfed086uRz/60oFyaiXp7yTjPZzbsvd+O1eplCySVzKMP3Zj2hQZwo+fVJVW1i5uwAsLBHlVZ
PztT+aIX654sHYvSzOupfmZdZSjjBGo14gjpZjD/OPuhSGZOlqIB/dpN0Kr1GtAEvCdXhb1GMrs3
zZTAvUpYOIuuhaivjZYc3f6Te7D2ClQqgWvFr3U+70jY3PpWEez81P5Y10lyIoBLNEWAAQ1Kxngy
Nt7WSRWBHAUXH5VfLpyfkBkj6wBpMGtJU2gEo3kWooVZnlfjeUVw5qHGxCwEJ+IZmSb2daahq8i6
l7VY3c3kNuCWWR1vKKxTaSNxoMW+j6KivhFEZGyNGAshTb61O6ImmBvlFEP9i8Z9XLSPOjU9vRk8
gp9hpFYeK0qwpWzdhICkoQRNDJ+/dd1p8TNahYtU5hDFoOdo5ne1pAFJ5f2gOKc8S+idZtdWe2uY
aP12tfG3BHpmcDJUm1um2xcpt75mqsrEU0YyemdxASgGpvysrkTw5hH1ASwHc3X2o6wbSnnGIwTA
K+5ipZenSpX3TULzKLVNJyy2oCzJ0rBROt/sjcjvMytZkY/0DH3GkmhogXOQyGZjX/PRRA8m4vSA
slB/UzteEX1i0RDU8t7aG6Vq3hVDZQVlX7S3RE+J1Wh4C8oIWVovmS9RvwlidHGR7dGLGQfH1JMT
2dzqZVYUl9CmltwXoiBvmej2G+qtJbTUrgtpiqcM0tfZfQMzW+8t5u8vjH+LJ9uU4qCa47CXXTSk
nlO45pswh+KajG12LSrFfQKfJ+RQF4Yg3K5Z1DVTe9yikW8T7Z7nuKjKz9kukJqw3zgNq1QwHeBA
3ctWG15csB4QsSo7KYlTfFhxjtthzMcxNKqOhKfplu6dO1nD+2CK6CnvsvgR+IGFaewj9rsCavpZ
wk1+rJaR5OgYSYoS0Wsjn7TgfJBENjwhKvvZ7FqxJ44y3+Vmo55XLaUWs7lRLbvUniLRIgBIO+Va
GTECoM5u76I8NYVnWA2v/qzQiTAMa2tdWATglA00nNw5XfU25KybmrkAtaid8eS6ZgLwgY/N15Ol
f2PoOzDNXGfxSgthPnZxZgROmdcB+OxxHZT0yOiJlKU7dOIRqxztf7J/Jh7CJefSjCzUTu9ukH3y
SlrUCFqriu/dLcQtjdHVgIQN4hD4OSS3lp2QWzbb0RP0VfertCkRmYYs59yNWSPc3Dn1M861ua6Y
sfd6kE3VJeGuJf521OYM6nOF3dF6P2dUuzMG67lUunvW3R5BJbuFyIx2mTSe1DKhjskjxptUNNqs
lB5bTgIh1ar9dnGo7fSOcUZO7H6cs/Jrkelwx+DvCI03BhWVeiBNBlKR4gQkP9/rSBShsJP95BoB
0lPqbqjwzOzdHV1ntmH5jwoFGTW6eO/K8q4xGY5JRY2fHaZPO9UkrD5WnWQfgTumqdbxXEyUl8n3
SreEXv2O6MmbTKKjK4tgMpDziJ70eyfWk8P4ySd5d5orhERExfhzxXSpRbEHL4VoogrTm9KnKt3q
yAfHzolyrdN4sCLp+sv4YK0vmbnuUH94OR0lh+FVLZNnFSkNGY+6ZqSKEciuD2a3cZCTFlP1ac1V
NF+DuK01Oy+sFahWSqrsBqdbbpmMDVX61RMtDZtgiuX4CITSdg9bWfAMwVv1avyVadU+K+2vZk6L
FxI1136eusBue7ZZZWQcNEGUdRHUV3nW3KisjlzK34ruCFRRkRLE/bDP4/kT28o9Lzne+fgX+bS/
l7ECo3jHwoA2kr5JFo2TV9VUBkO7FWnZSBKpyIEvV5VfX5O8LhXldYBd6MuWwhTPgOxWeUZ8iMkr
waoWWW7QOYQuVkgEPy9pFZoR310X7w3nohf7OMt+tJZ2A1H+he4HMFCyhsYoSCDkI8cvceiErEKb
U6bKgw7YHQaHbkq7NDqymbI9tDxCXinq/iFetYzcr8OrhZiK1j+jsLtE0mGXmdevXdyCczmfhuGO
HjaVNNTUnDH/AVDzSQ4KdG++Xkn6MaRD+ZO51xiTkifLIT+0WQuKTQgl6PUNPHCXn1GhXqQbWXe8
s6cgrnr0miguta52A+Lu4J0GkUEzuag0hAKLOOZnvGbchFZbv601aZBpMPfrVogy4MuC2BF3+WCc
XOZaNDU+izRVL0ZsXST4MB00TbtJknPXedLnW953dggh4ItkgZSKAol1lFXJ/FYtPDHgaFeL+wAb
1ZMLDfmqT6sdGAVd3GnjUV04PiwZWQec0ThMnGfzotB6etJ1rk3cTonHVOiuy/ElpvFDWbHF10fx
ulB7B+3q3uki5nphJVJpzfRMBoxqX0I/VXX8ktd6EWLosc6WIAY+VMmxX+s9QaouQIB7rxWl+VzS
Z0wdXUGpuq6eUSR2WNetvSfVloXEU2BZ0hrANsl/Afjdi9U48Zu8siZelY3tsJ1Pl2T+IV4Er8KM
tTGK06OZkm3QjNSbm0oNmCDfQ4fSZzTdeOfkaSgiQpJWNbQB/sSzyw6oreblg8VKY68PEUVL6CJz
tCmuUDN/Upfufky1BkNJddUYSlvbczFOTHGcKXvIXcU+9VH8pSEGCUZr/WWZqcDdEztPc0FwU+b1
A300XpLdLPEtdvWDhSePvUcti12tjc6+z1dxaszGvCygEDcYkvTQM7zep/h5d+pS1V5r6B4L131h
RYzeGutVl3k4LQ7mWrtp7ll4Qvhu96Dh3rlB+UPU8Q62zeymWeUTfmveV/rvsVn/tSrxjURL63OL
5l6xYapV1r6Y9pwfYoM3KkpB1aCoyASZuvZVtz5Sg1404X39lshjjI/aFg8ooYNC/VToxz05tbkV
PE570jrEAVRixtMiljx0hnV8rqK+BnCa5S0jJRFodX7solW9miTTgzRzfkinZaOYdq8tfTEa7bx4
yWxO5AwhRwp3E1wtCZ90bi5ASrnvRvxHjKf5OWkiv1Jvo8CJlilg3d3mObTHQIwKHdOW/HFtBDl0
9i6zdJct71KwUaE7K9tjDgCjagrSuhTWjhitAyeVvrAJFt7YiUPbKVlgmkMAW39a6b++qQDO16RP
sJ2WtgkbL/EK9GPY8c7NM42cgUF2CD7Z08tDByc2N6iq+ncCrhU8f22eEShLP0qlccDvkNBBYNtV
D31/Zbk0d2SoWQez5ptUrD/XJDpTQsZMSdZsbwnZU/kleFHVnNlEZNrqHvnzL4K257ytLrTs9GMu
83f0Pup5xMx4grg+lqSzD5la2jvIJmJsZUPWR8NpNGF9+3LUYggnIS/FdtmVkqeElNhpTIsh0JaF
uAZgwIgbRosyBjrRHHmVOV0mh5sc8u00T1lHxsIYfb0T8anU+l+ysPvnLLK+ksr0R8KBklbylFTK
fpS4nRBiEfrICKpBiKqaP+eAkkRSPvMGL0fujvpzAxLFbXAvSyv1Gz3+YvcjLo07nPTJMs+AXOcY
37OnxrSCIY8xTekkLTGJBiiaVV+Dr0mkMh3jRq8A5ygo61K/4sy7p2q4WXH8psiFFoRRhuYaZ2Gb
iRPiI+yZLXsBcJyLyKYT2qDJU4SLxmKjfuh8yt2c6byqcJyV2SnvJ5eQzjWRJ7s82Dnk3nVouhtl
q+8Iex8ttsXabxVYfEAjaoJatmLvcJsIn2j3Fkzew6BeDTW5jYb2IBX6m0mXB0O34uE13ZtuW/Nu
nQg/usUXlKBZcuMjiVXgOUrsvml/ALm+n4fsyRzK+EjM76Z17ambiF0amxIwZ3DUqr+RvvKmT8nE
tpjOvIz/AdVVPG0cZ+mtJkAIJwT4hf2hduo3W+2DrTgVsyK5VxbnyW2zC2XVbYjk78pI9YvTEzJP
67IJRGxON3T/526homvs9Q3tj7pzmpqF+w4Y82FTXNA69EBxT+TYDtVgZP7q9qGFZXxye9fn8qee
NpGGbpeH0VFvDWvepL60UKljlRAkmEJgVgc9YRyUXf/E17pjo4TXYGSTBCt5v2zzxsblzYyILy67
/GbU61kuwrf5NuOYBlm1smrYUfIb1u+qVVTBQhU0hIv6GJvum82yuRsYQNqd6jvxvbU16TXljfSx
Re46u411tvqOzsMvs3q9pRqP1KTXEdop2zzSY3l32xqnIZ9lnt1jJZlKxWG7Kg2/qxKWpvtD56+U
3NMTEVJlkL/HhPW5Vf3O3BfWneuW+9hK9hx/cSXB6Vn4HAqqxkby3Gs/yBfOXmn9nJLoI2Zts5op
WKtACO156UCElasxyxNTYc9RlYMcbRSG0RnFTctSjGjRbFKyY6oWdPTenpBvD6FRCwdnaEs7jiTg
rlDXJ/xy2TM+QfOpsQkJI4XRntFHw7oT8YWEpIFVnymWT0blkJhzoxIBDvXdYpgTEIv2QJTdpmNt
9L5oB0xVq3KMkRljt3e+UBxSNjG+xVe5Fn5RwxBnI6GmDGeHlZeaJ4ghj03m4JamCGpkhcySzKI7
ylueduyo1MVlH1j01D7KQy67k1LED12W0F83bgnRvVOXlKGS46Ew3OEshJOcXEOZ9rMTv5Giuy1d
ftTibhMZoO+inWfvYhpLHjGrkeszn0t6ii9Z3X6rKi3WxabuzFZ+AM6kJ1xhs5/W5B37qjBCRce8
q4jhkBGgrMf1sRTwn1QqD2MPe5MMCZM0Yp/0O1I2U8JVLuT49mWOVbMVO/yx7HHWcFh+QWLcVPOx
qqODLNGAQQexL2cmXNRoP0RoLNWj0zU7MbjUc79Ruu3Z1h8GOF+Sdux7wKv2lRxD1XX2Ke23Nm6Z
c1t7F4aHqDjGVdWfzEuGY8yuz0PV+An52ry/6bzO46S9S4XCaR1UYPpETHpVjB+uXvWB7HPDG8ij
vSoDBJpuxdQy0xRFtrdKPp3qin1qPSfojPLu1SiWfWTmd4kR7+PumI1kSsjBJ6ER/3IpwyUW45bd
gEKUnCUWZuVbNNtqO/Op3MDM03drmPf68ItMo6o370XWfUaLcq9OW8JA92MOMVgTOkJATd1wKXIB
1PpZJQVxq68l4zXcDoB1fTCQ5yxpyhTWj7IkZgpS6rOhxw2bnmyTb99WyUmbafTctPVG3dHJyw3N
9ixZqMfVodTeRWCcjwCB8VMX9+19VdIgbNZ2PPad4mLDA4QSepf+VN3ICCvJHa1AwBOA6CctYFZf
57uW1gJzyFR1zrkDvk+agI8KV3BtGonjWa+mcBjNJqjLynitUkHxNve86jNBf9HFcIgyBTFuVmk/
TJsn2IRMpJFbxN+9gdJYzXlFZ4Zav0ltGBf2q5wv0UEhPM4Fpvi1yG5FrDm7PMVtsssMZznNNiRK
Jvp7gv/588ymHrCv8HWtZ7BnvrdudLDL+inrlBd7iNhou8UPgP0AowpTsIKXaC3kQ6+iH0+6Vybn
dVgv+L2iqYp2JWUC9jXPcrB80quOTsJ1Wj+Pil8is+4Z3r2K0TgiRvye8NMPPY7loUNKgNeELcvj
4DgnN6LP28zmzbXp7aqRfoPHo9PkunHQMAlrAHIQK/h5LekRo+agfhlNxoJ2NM27VuVpmZJDw1TD
EPVEdnp4IJG6DUvL+24aDigh7uLCuLWm/aEI81GfFOCP4bIWXZiZU0ePYMr5KlflEOfZPWoQm31h
/DSr2anUh3eD1XW3dCjgoIM5EKFQ9vRLp51rJE8tfuBSTXxHoUuN0MmbZuaPkrGNll+jCEIoteVP
M//uNKl4Kpt7jyqVLAktXz2f+00Z9D0k9LOiiaWNHC4xhgbAln9YZjanBTKjREnuDF0+OAOx12iN
Qn3OsThvipa4+ZJR8lNXa7bXVnrqZlGFeqUcotgcdlMyHypFC3Wj3SNBPbkWY6DIrJlsx+cscl/Z
GN7pGpx81qX3wLrsN5c7Q3V2HHow79KyvGSALXGtOzx9aC4te3sna6VvRYkfbdK1CpD6ULd80DzK
35vVDp1kPKEp2QaMIBqV66t1U4SNSckSDR9LU96yqGftd5InFSmx16IhtcboUeqrpxbiozKWozHI
21Bl+5heRZQ035BJ6j4W7nNaE6LoW5q9Nvw/PkdDtqFTOfrBhlfZDxxsAJ0nXC/hJBhyicbdzE4R
ivh+LPujxaEhHsXkp5aUzk61lA/M4hAsvfadaQv4QOacmIIjdcX/mczaLXLnO05muSlgX1Y/vAul
v1VjBwa9PNruT5dcdaHeMT5sPHsgX4iAggLG9YvJ9MBd8C2PhyJLvxA9tYB7rcYzqY7oQke2Gtq1
YGBNqNZzSnHMaK4hiXlc5JNjHzmV4uBU5cNcPolc8YfB2vIAyOFW1ew8ilTKtgjZlTuf28XOg2SC
LpgTkzlMlZ7ttS+CVotuWVpTCWl0rVY8zh70lEZHmc0t4p5537R2mNkuhHFO5Y5qyOP0H3I5pfVb
WcsLMZAnU6JFWglT1nKEgtscjj0Qh5ItqEvpm4+saZ4WD+9Fs5wK2/gdd8OJJOQjozYfBgI5nDhR
ri44LZlzUl/uaguYLR5LO9RxEdtVHS6NGUoXr8kK7uNngxQhiAMNdmVsuOWYSLINK3ZtPV6ko/42
Mgmqor+0TfkTGccZuPhLFu1vvE6hKqMYxRXLt5Ddr8EBiDUNelGye3RwMCSjdcSJQNYqvnBwAmMp
bPwyY8L3Tcp8DAz7q8+dl27O73oQADpepbjrivYyDMMtmVbVK7uRRINLRB9WIZZrfa4TWpAo5ug/
ZcU7m9yj2nafkNvvUx/pIZXjeZ6012VsvysGu9gqAdPGXHlWebQ1GlDhunytZi93ec1bMhaOJx3r
k/YxEozUkAGCx3vW4pNwlnsHqJINBr7+9YCQe8+Qf/KNMln4iDl8CN+ouYgLx2LcaNkhvsnhrN2p
uSglEaZkI/ASbflO8Svxwm+YtTrkQFUmtUXf+Ih1L13fbFw0+/1eDAujjU2zIOng1YtydNqRA7tI
ynArYyWPy9obDTq3BFQ0ToxwbxxKqV6ifHNku2X50ltYj4Tycx0GklHJs1TsUEtH/kYUasFmFj2n
CZH8umFKFgu95n7UzhWDB4/jj0B4u4Z+N88qy4MSNmR8ws4acX2KFDmx+7RgUPCLTNC3K0M3Hj8G
hGmOcUGRSqN2IwCTLPVtHOMw5BeDOiHZN8YS7YyGiIZlviIc9hmamnQ5gDWWEU3IUiWfWJ1ezNlI
ztXsCj8XhflTV9RvqwLbSLTPaaLOKpvmBzD6JV3mgmlEvE2lfg69+FGTgDSZpGYDPDPPAqkijCPj
+0pw24dzGhFZlZcIUAR2+Gg44p6v64waECLeNu+zwvCbDboTzCQKMhAFQMOS3GR/dZO7eXhN7czw
B8s6ZqI5xSsHSbXjo1MUzVFteLRMLXo2B4uwhCQUs8B+te50svT53cxa606dhe0z0X1aG0BR7Cra
PN4Nqf3cCi6hLvZ20u0NOmK7ieMMQiLiQEL6j6h+6BRCb4277hWdczxayTyrTB5betO05NCDuw8a
ycYBPWNsFR/tmujhMGVPcOG/RpKHkf2ls23oGfpOJkFi9vtiCBX03TlWrob0AlPYvLhuj0VW70Ga
sIG9SCH3rnxM6QdMQW74S0ddqzLkQOuy0hHhZKH9vNAzGspUnCpTqidnyi+JTTTMUYOXxPW0m7lN
3MuKlvNDm1jJc9om0WOn8kHJo6onsQzpl51X66GUuvKV20UeFMlYPeFiar71xGGFEcNey1mJyilN
7tLSnBZfmJrB6HUZ3vDfTndkacuwcshvK6vMzosyOMdlbfW9k1T9ZWELdCnNPPkZVcgdE4W6VY86
i9JpVvccjNIdFM4j2k3MSN8nK/6MXLItZvZpt8ySOJWkZ9YyMOhRABHJBTaXEWfntcgSDjvRS/Wo
9eMramDJBoouaKAr1auNLY5huZD6SSs4nE/K/HcXdx7v3CCJlf2qGf4M3IRX6Vb3CQrnkTCb9QpX
kfhaynE5FFH3NqZhX6l4v+kM25/bzFIepEvjU/+s2VggFIfnlOoVN909Z8PgO4kOCg2IA30kJWTC
XAatseqHdBzu29R+JMiWPk5W4wM3kJ8S1XzqiEv7cwEEaRfyrra09zQdzrX4lUkVOJwKhMkMHq1p
YD6f5SGczW5mRoXJ5Z1jZjjzcDdOF82K9zYzl9i6r+3xwJB8hzrDt7UvZWK2mCiHTCooVlpMVz9X
16WH/Mpz69EPdgkPrR9KOi74s+j2xT2nc4ieSI2zoBO2ozNmXlp6Vm0htdlsY9I+5XYc0Cm5i7Pm
CElDpCneVA/pW+dGw1a9tLxVYn/N+sAACeb8C+JZyn3tUDHw4hOpb4hjXZb3rW2MeyeVgV6o0XtO
znEPO8EqS+hxKmCX1votqcKxSc+cXPKQbc2kGeolQB/cH5fepcKdkRN041Mh3Qvnq3DG0uBW/uqk
81GsWRwUdvejK+3PIaIFLLr8Z6Qqziu9wWSvry47f8698NAf7sdqmwSQZMubnFSoodu+azuBlm+7
li61vNZhcS1my94VBeekmLCcOTLQWXtbh+7cD8R0KzNMN+V4l7m/XcFLkgaL8sPWZg2njxlfMwt3
oKOsZwV5/1gsYa5A4eO0cJCQYlKxerEdYTBzapQb/U62U+0GIq+oN6+oui5IQ9NeJapjsEkyTNSy
ci4+WXR5eHBFL/X8Xq11gG2caTaLOsNy3EpujW6oZWtWar/s7FfXADPQ7LtONhWA5F8gW92dyTa7
aDCbNGpPz7XA/Z4QjQtSuLM7snXYC1kZSyhVJZI16q/4eRniOnAc3f7C7V35Kh03P9aaEwGAa5eq
r8y4E08aHE2z08ySg/KKvuS3YFD7v4CiAC34/1MUhCfrKv2Em/gX1/EvioI/8H8oCuFwxLXKFl+1
TJ2AlwbuNH1tJ8YK7T9sG4bC5T+7JsMf+Ib/S1FwOrMDI7EBXCA5mg3Z9V8UhWn/h6m6CKgcIVC3
AGD8TygKDYbjDzDWdsCo0J3t5/PkQ4m5f2EocACLoUO64VdSFduGHKW61YeKtpqYIRf3RD+xOrs6
sUIIYPbCGOxyhneQYbtkJUBj1hFZEww8L3+4hP/F2vzxLNvtPNH/R4n96xdzDGMDxYB/XOH85Rez
o0zJqItUv52blmSLLFkiaGD4Vd5Fnqk4xT/wRv9+JThzDYZP5chVgCcDDuaPhJahTh0C8YLObBOh
JOuc7tTpyvAPINhfmRVdJVCnqqYDIkMY868n0K60MOfU6XAecYBgOIPCDcTmUpUFUxcvGfP0t6gw
CHypjXz6+yuqcdP86ZLqqsXBroZp6tAKfNK/fMLI0duxpncRcBZr/sGmuDhxVCr+HijOKiwHa9oj
zMIZ0DsV8duE+qY0VOuOwYl148Ql58c//ELbD/zjd7z9Qu4GJkIFQXiJv0BxdoPyDQ4l8qOZeavJ
t0I7tu6JaG1nB7GFSx6zebpxmEx/ZnqR05nUkoPFQQVvOY1yADT3QZElNX6n22X3DzfEf3u9Np5T
p7OtU8ht1/MPzJ6z2nhnuwqTSkz3cshp46uZ0X3OtZyp43PtzSjRyu2wd6uhhmPIc1lnwmi26nPT
x8P57y/XX58Irhb4FK+LLe3siH8hhn/4dazVgl9B4xKYGUUXRFEp6TslTmA3qvKemO7yT0zrXx+J
7SfaGu8fx3bFRmz9+QIIm6MuqerSQDjCJHc06pRvnCVLBdipTx3Yr5dUKSYF+PTvlu8BCzv9ZOrk
PKjRDpyUKFFe1IlI6d9fig0R/cuNw60sgDNM3gyQv3/+xea+N1tRWGmAjM1+6IaI5qIqRh8Un04S
J4B4bOfcf7j+/3Y1NBVYVXCwnOD54YX55x8qZKOTqkizoLajOHTI+ZJuIjj49x/tv/kpxvbe0zhk
mWNczO0u+MO3zIkBnZvSowo4LYkLag1gxAVqy8e//zH/dgU1YdoCTE8nEe7yNf/lx6S8JqAgLD8n
XHetRYIDxyKDwBZ52GyTqRXS6bHu//6nWn9mf23ONxe8z1U+moGKHG7vzz92MCqXNHlq+HW5Kuy/
E1P5NjSUhft6YaxEZ5ys0KIXJhUoup4uIOpKwLJbgbw9x1G6GvqHlMxOc7vhKVe2KE+tT7aHOgHH
Rm8KmhydsTSPhBnZutiE3R6zzIwv3Er6DWqd0wpMnbRMM9j0D9sl6i/xqjPCwpmHT7gp1eiaOFE9
h5IPE3LQtKjvuIwmoa2RJvbATHdPdHWcSU4IQs+x28sN+NGG16SZKVw5kqLajwS5T9wn+CRgcSZy
Pkait16e5rR+hbSLp96hJ7dztDaGa5tkMx4LMVrVw8zZklibOKwq1LXFREK+jsXHYJprFLj6UrxS
6qcRAwMFp7CWJVrqR+qgE3lTJvunIjLSfgiBQJv+k7ozWW4cybLoF6EMcDimZZPgTFETNW5gEVII
8+iYv74PqqvNOpXZkVa9622YQhQxuD9/795z0RKoygsehzjA+icTZx3nDRCQ39/Tv3qSWJPg/PB2
GKxQf7ylYKRmwkKFhfgC1XpJSsQOW4K9saFN+RzF+kuUucXm9x/6p51jeY6EtIU0+V2u+W3nYM4T
dmZYWX5uNvZmFrm3qYsK0ZFW2P/uWsMCiMuZTyL9yBTGt0dWqTCldOKkkfNWnIyp0bdBxCmkMiuJ
Wk9O+G3wQ/3++/3FRaW1btq6YMG3Xf37RQ3DPoAVuBgkvPYmncbbIHIyX5L7guiX+sTGgf3vX1N7
IfliAWcg6pnfFtUSNhTpH5IvGsdy63HDOTMTxgr3yNn//uv9aSszWL1NShDs3TS4xbfVh+qtIxqv
5JmZUbv3JGIT/QMqF8EuyuIRH+3vP28psv+4YRjCNRzXZh+X1NXWt+cFHhvTtDSCNGW3YMjhs3x2
IBF/xpCzrx3g2lfpFt2w08vGmP0cesODHiDs2YEmMRkpVm65Q3rdlz7vl45xzSDcSBLwc1AFMLK/
eaX+4ul2WRsBM+LLZwNe9oj/sQcEyqsQw5X0N+vCO3cdrc26opdlV2r8P3wU9ai7WO1Zlc1vT3dP
QIlXFyGttggJ+OAiAU40zV1nrMp/cxP+6h441vLGYg5n7f9W0RNtqNykTxxfzVZwJnRHrWYIERVp
LDHTkjZLTnAT+r/51L+4lp6lk5Xk6dKmq/vtWpIzGY8YEGC50TlDcoUErxGcmbtwFLvfP2V/fqo5
QZiOdLHLG6brfgMWRCPMukmB7ytMVxIPErQoErtmJ5MM8U+KVP33n7f86X+oggzEz9KRWHVhuZj6
t4earBJkq3Zu+6VdW1ulTe3ZY4f9myfkr76VCXWdT2J1t//pwv8fDyNtAohgUll+bDN60oy425l5
1F1wc9KaTmv3bz6PX/nn78XKYLP8cb8EJe8fH/8s9TzOYQUad7vXEPvGRB0Ck0JgjsVnRPeE8pfY
LoW5EQF5jUIEYA6dmYBZCM5Rt0oeUEd4zUbBwQEJa9v5tYwhSSMcMmksDRkBYKUaKSP6ujX33tzO
V0p3RNwMlLMPYAHTLorN4UsRJH4bdm0mtrXTsXNnZoT5tBzYW5kMWmG4cdI6voxz3ryPiU7ZogFV
uSsr0ghXhaWyN0yBzHilHkL/TvSm+0XeEEb7vsIKjk5HDD9hhxED4AWwzzlSQ7LlkKZ/yKYaR3QN
BtOJrqufUu72F/kXwSUQI7bzvp8DrCpNS5M5rrUCaEGNpmiJNpLJytLH8qdVyjY4ek5mLRcxmO4s
LcaWJu0sC1B3xlO6mojDuEgNi88qoVdIQkk600HVaLSf0HKiFPDGcPwl2trhvB/a+Q+IRXW+GbtK
XDkxkEyUTlMIPhgZ+RmIyxIOPk3jT4yLdBpV5dJKB62aMr0civYl6qGmbdt5iecdS4GcJI1rReJQ
NM3pLh4di9JpNKG18kexII1AqD9mgF0PFc1rkL31wm9jRM8l7JB2yW2QhfwLJaH1kTdB9GWLhR49
pTEpaU08hA8AGRGninqobhsS/J4p3dqWtljMtBFZdEGyGSxEJkX5It8dQIFDPitFMq5DaaB8I+0e
vVDfwtle2WahO+eMll936AihfcrK3I6wRtsF0xIcZMdWAKReYQn1HtCp1N6uZgR/0g1iKle5ISNY
AZ4HbsYjMRUBP91RWrboxNdUn9izoQFCb5hCzcHR0bT8oFMZ0FuTwOwI0i0xyOPPBLiC/bRC8ZO6
7s3g5uVBg9f8KUrhpbukNAPMHINND48o4ENsFgXRZ6Ye3iMEFlc+CKXpqJryeRiLmQivIUYmEVX9
r7psvG6HNp2/VuRscnQbUQDZTUxO6+8Xrz+fBCggPHyT5LXYrvy+WOJuMjLDQGsNCxv5X2GXPluw
uOlsYqUpO2jj68Pgo51o6E/Iw+8//RuPZzmImJC/XNegM+dxvv3GvCkEtiuRo3isCg07mZHPC9tc
oKSbYECSSFYhU6pCX9la4VdE1996snRuCWTJfThlw7kytH/xZf5XSNCftypeZ5tjLVUKlZj1batq
tdwdtBzfUu1yupDSSO80F7RxHXnZ/d98/7/YOyi7li/vGY7jfC8xSGs3O+m0CBPR+pw6yRQL8Xm7
ZRgyPk72iGsPPL3fJz3t4CbWNhxAAJC7TsDrHJBa0k0sVC7i+t//YX9+LCQBmf88/kKtssW3Qzbx
jgPZbIWDPa5szzhGPfTWdqVtS7dieUxxlfZksoBuyYw1o/Dhbx7LPzd9DMnOw+mb1Uu4NB7/uPnM
SaUDuR1szGx9eKliln4aghW6SUQtdmCTCQKRF3tJ6tw5cescsrlT+TLiUe8aWMfX318PQPzfd0Na
xwDFHCheBt3g7yd1AzynZpL5QC3Rd0cZZbO1TW0OiFAbcMut9RERxq5xuu4C15GDicAK6KK/0c0j
mDfjs4ctwLIxF85hTA2dpzuL0mVKZkl9U5Pt2GKkgqXKcGhg1Su8YDyGgPo6vzFqdBZVaFrPTM70
vbDTQbAT10wgcmU0e5FEYYXguiQIrUsMNtQAfVi7HmCKvTBCKQhbnCYMXFYqTEJyGQxeMiGQl/aC
TI8VPDKM1nTR7I9yUpItxlDteMijDIE6aRjDUylrhlUwPLR4XckhPBjch1ezMrN2bZJzQ3RvnbsT
Pxyr/INZvCTVAACLeyTdK2OHi0khwHHtoFkpJdB1B9c8WLgnm3RrZqWzSXIPKzDR6i3uiK1MJtJF
4tFurmRtTeWmg3Jr7AdXaLPfWvpNXjZ2cdezugDnHh3TWJeRnj3XRClikpKuvWvHgtZXVClV+LWG
AmRFkBomnXGacvyjXY0yumytz6R0C8QCrszgj/aT3l5jJsXm0+xFFir/qcQqFE5Nom/MonK6I1u4
OkCnqC8jfPP+XDuJJ2HRBHPqTwTuyEMytHWzI8w9jbcOJlXjXqSgfgAxmjX4Zaxlq6X5jFqvq+pq
XTLJvI0ZNpER3ibDlSxOC41TxOiBuxnauDO6Bi5+GVdG7Qs90MW2MXX1EQXBcM+WHX44PEQx7JnY
+kn5a5vEKhcM2UupVa8W3D1qtUhXb5wsO9pYSRMk66iM6+DgIo9nUooqi65dntIzQOJALlKqNCgb
ddRelYKJtwJpkyFELV21GYrcuZb14FS+ajJkQXFckpzimB3DZBWkCNS1sdO3c8FjiiAkhaUaSfTG
yRS7eOGsBDID3lFCXRmTq2fqB0XgWAIxHcRADAQUl4pDEngW50+tSeLDJhgGi0IPfc+vYfJK1Huy
6gZG9IboCAVLAQdlXYM+r84iRKwz3m8I0WiJzl6xfI4zaWpfINDoVr0pcfgRzBLsiK7BCdPi2etA
WbTYR0YV6E+o63gAaZhrP+0hYXRXYFt3/GZWVrrH4B29knc97DFDuOEmRvKlMzPOzFdSeOw3Jo9A
g9susPEZpYwV/Ek1FIiEwsRADCpXq9cTuThkbU3F+D5otBR9k9yF11mbBWBZjydtBe+r3NXNuNQ4
ofuqldoI4EilzGh1T9Z8i0rpTx0wEbWOeaiO2K6TX5ajtPsQMiw9+yzufxp2BEJiAOD9ltaedu0x
jMdLfand5605mLD2RP7Y5nUAXNPuszckw/ZrL7zuahlJ+jX0dg8vo0rA26gKYWou1fwkvCr8CYkV
yHqnd10Ob76VI3iFCCgG71mXb3Dwl7h/kHSzVVRjPa05YrcEdNsjoNMA4wPCBWfMPExBntgIGaap
j/OKdE6zIxUso7zOiCoA9r4rOAC8Y/JPHazr9XR0+6HitcAILw6ahsN+07UFaAG8sO4HuvSQXMC0
TceTg7ys386cMe/QzgyvY17YciXsAoBXF1pHVdfktsEyYtZOcBea/z5ADG2kjjGt62xwEQEPSkh8
lwxfj6qYTMScHDCiNfwGURzCbNTjQ9U5NcK9Po8vOY4iRtwgYWgCupmLlN4mQckvYD3cV1VZPhtR
pNtAbWQ8I8zv1aepaaxnbphotwy200UggEp73XJhyWpoEnBh2pjqz0OrQTIxeSubnQeUl9suZPSs
BwLhJxEGhYflo5p2ZayXNSrflEFW6JZpeusQ/WMjEG1JA0LEAJVlQr63H8pOe+FO44EqBQm3XIKB
gtsKgbZDMCDmYtW7hvfacVrAIgL+dpO4CU2CLMevvvHSzn7qg4I9C3BD9hkbMz58U3PSl1YP63uA
E0yD8H8W5xoIhokzcsYzpjqJQ6iVMop9XbZasxlMZNOrBrj1z9AGkbUSVNDAiOr5ZxNpQQ+Rt2AX
bXugCUCfVEcifF0yckKkra9aAuWdTcDEYXAatJRuu9RpXdkZrzngnWYfFSjSfV3kfYBZNSZAScM0
Si84Z4zwX73CfwtLeBN/NOA8vto/Mgj/yRX8KP/FMvx/By9cptX/+9j9P1hnmj+O3Zf/8C94ofOP
ZZRr0NhyXGnblHH/NXX3/sHAkW6QvcxhmXzoVKD/mrpL7x+MIS3G8QxebGiyFOj/zS60/2FShEEu
NLDZ6WzD/87UXVDUf6vqhMmxgx4HQ00DFfX3Wp+A8hZyGB533euDIxOEtZdNm3EAiBVGEHV4871G
7XRzZ1b6Hoh4izjnnXgMiP5MvtYZMblXz5pgVkisqE9Dgom/Zo0PR6R/V2RcTEsjCyhOiffaJKMn
tuyF14zwF4xNHF/VZEIjleCZjX7TUKXYZQS3gSrXDftDx2sv0tdWWeXZ9H42TXec0NGSKEWWwdjA
Q1axX4apn7jNCj7SETIHzCchbqAVrS3l3tfAcwr5ohlq1XqLZ9rBMkN6Nm4eJKqD8tmksL2y96BF
X0+OttGaG7D6K1xmPqFJRz2b3kasyKukSXe1sUxdkFtSE0iF0n7S9iLFrDcmKE+twG/Cd5Q0q2g4
GtV723pYW9xXO93IKl115ltXfFYVQerjS691wp+oR/eOl/u9EkQh2+rYdPpTnbHuq+GpS+XHHM1L
hkj6ROqpmOAXYQTZYms5ZxQNZoL5VTPHE5nqewf7Bf10zospCG3RzGsPXJgcHswxOGIwHJ/B1qyV
e3W8WwfzJrAFpLOYisZyvMUiZFJR55y6CWaZSX+5R7m2bSJ9D7F2xxn1rI/v5Ht695nh6c9l5dZX
Q4vJ5QiA2ZGmpzXte+6VG31wXwzkqahk34Ssjm1KTmfzmERqnRN1viLVGpJaBHwLxzes5KbcZ6XY
IA+fXe0mVfMJszWi4bHaqHk40sh1fRJdDmQisyTXEMU6ta4HEDhLHwuiZPRAtuDjIJP651x3wy+3
egmYhFnj9KNJEz8M3Lsuye4aJndZfc9Ah6YLgblZ4Hu0ichrrggLqRalvpPPZ4xXK9XIK4oZ9Tx2
xdOUpYr1siBjAuf1lqjGJS0NBiKY4N1I3e2ZJrJsTEnFk4X0azBu4jm7F3Z1sgMNHSXQmdaVi13+
EhigtHJO8128J8vvnqnYc1lySamH0vQoM44YKeu6Z2Ndzw8BEcx2eFPZh4DEElSLmNGh92glyuMO
SkP+5AoqD+cTXt+6LE+pk98qsoqR/9EcOEGB2059fxKc0Wj2XEXkPcbZxxyewil5EtWJH72xzbTD
wip9u3+f85+eurdlcjSjDoMtKnN8UAa02/TkCfC/Hb4F0hFOnNV+kmCw0sca7mh0Hwj+3cQ2U6OJ
IeKFm0z3SFOgneKnetLvmjl5AfZ90WdJSQK/xV6bE5yOCFWv6xwZzGVnL6b55VXXGtZX5RwoCg9O
0OMFtYx9rlAShqNbr0RSY/Pqw25VmeNeU9rXUtWdLDe5M9Lmxqy7ryGO3/OmizbzlLyWIR4Lyo5N
3ZsXoAOEJmox5u7Emj6MuQ5f56py74esLGB7Fa2vs27glzWulOz9cR5ddZvPGBe0igA8PcI1O0C6
Wyea21MYN3dCWY+NWT6k7nCTejhksqT4SufJes6cYcDgDvaqFkiM8TQuEG5uGGa3hzSMtxYWnFBX
+z7SbnCi+o0L/sxR73OPar3Nide0CCbPmj0p3vhHtccAgf7aSd5kPqwJ4G03o9uH24KIgbXGCXsT
di7qdk0CnyFms/4RjN0KABbxnr24Lcyvoc79IbHH106eSqACWdX1L67Zhjjzw+hzWPxBNAY0sZob
Isn3Yzpt9AA4BKrUAljdrL8PXeqcjYb0nahwyw22vZbWs+7t0NLah9p1mNwrS/MJok0TNUGSpOW8
CqD+0Zd8zYV7jeBH7BJPU+wTs/7R1y6ZD7By4InV0waFwKauX5B8vCY0jFewBJv8iBbBfajjzwrW
exhkDj3mBLDIPUhWHApBNa6o8TQcnfpxifTtvF1rfpTNug15NSpWyPq0+FhzFO8Ii7DiuME+C00s
yvo25TGsyBeYzR8xDYEoLDZmPK11Fy82ec7BpFNayptsiFfIpLDIGtFOn14V65lwtDd9TnynRhSG
XTrFLl06iEdLkKXu8GAELiyZ5kyCFAmTyUNk2Y+moYc0S7IyO1W5e8Gz9o4Ua8CQPWIbzvwecEvf
PCLgZtRBIjWcvSMxIZwJ710ZvjET9UMM20Hs+p06S/lYs77W4OYjPXyXCbZSdKham+7CclwPHv1C
G5xTiSfvrELSaet3zjKYWo89IHISy1YdgqXecDbE9PqR0/ipFl7qvt05pXZjjdkbefAHu37Ks+bV
rXAwsQqeqIwz1KPmtKEPzbkmQH9QYeSOvNa52BWZYBJSVLTkks6tMaw4Xp+1Ib3HD1Qd5Ay6Kg/D
eV+BBsydSxEOOwfhORzsS4Ztruy5y5P3KdGqhzWEXXRqq8TCmB1l2a7r49OY1AcAB6uwoswwLWdt
lX1/8Aoa52TuTn4l07dSAyA2FD9lVp1GyFHo8wMfaANRkc5Zm4mVb8v+sSuMbZS6n2JkyC1C+dna
3ktrgBoewvYoefMBFNCV59xjQ0oztFOgyYCRCo+KV7hr3UGJm72NtGfhOM4AV6AQyCF7NcJpPIy1
4l0UxBkh303g0Alf76/1mByYB7ZrQEdbwwHS7DSvlplfNSO4p/KHDNNWW/j0yLRjDo8VQLGdZKki
pGtrsMOnpbdmdnGqbACGi0CE9gPlfGJ3z4yqDk5OCgQ4wW41x/O40gWVCQLf1DVO4GZvu+RARk6y
0geh75innDigEtCRHgtU4MQjQ2kYTjFcaZffasYHNjG6FopkW3SXhOH6YD1vS9ypna796kkJrDxE
z1N8D0H1sTLze2zxt2IxYEXlZjSD/M0kSIkUoUc4D2+6/pXn5q4rv4zJPA7qZIQ/wNuuI7M4DHq3
HrUBk2q2S8FDKF4bEAZhcRNVN737Hoij3j8bvNFBQQpavhmqozW9FF4BBg6aZMIIjVWWtM+JeCfN
ezYX5tnwQ+XuxmpGwhsvMf+xJ4KQ28m9Q8+vW1cS1sEPjPvBiNgu8vdkKfAAawoYrTCnAmuNoY/s
YwAD7jjtxeBy3LadkzHjPuwJ6tC6x2RAahJjMyuD5Evn7Bx1KYjT4QyjBXZy0xMmf2C0eaIZCAMy
1y8kn4DykR8N9Et6KACwknJvtBq+3pBVt8I4CYxGEGVeWwQ5uwsYRVC+jT+LCpnCDFuogQ6Nbvco
YvuwMEIJ9Ri3iO6fXDT0HAUfsE4K8E9zJO67+MvRU38mu8or9aOKwNnNxZ1noKuHbolaqSXVyume
0RRQf7SbYIkch1e1AWhBj8t7ln1ziCmdLloWV/la0f1WCPBWIL34QUhjG1xqzBjtqaYZjOSee5G4
JYpFHQKVOprWTZcDpLMy88sO5qdy4CsY8B/DqCMgMzGDvT0NS3tO3JWkyK36/N6qmp/IUlrfG7kn
9khWTaI9gLV5BzG9mQ3tVjTGbTulh6H8tDj6k5JHMl4ky2OmI3BitwVn99jNTxiNVx757VCQDiaa
zWgWJvErLrlyCixL89ySoBd70wtN9+cUxEAWGyf2ifVAxlhS6qfa1P1YREASy73QxIgJvDuNqhb0
g4n1WzzaGty0bSEk/CXgMCIVuIKT6FTb+qaSeFFmXEZ1Y6zzsrsmat57Woq1KL5OXHJtyH2Vs6gQ
Z3zuC8ADqqWtZ/ftk5sjXMTaEcE5nHeJxIikhxY0wfaHQtkPqUT/oHRt3uyC9T8dDf2CJ5FJZ9wX
gMgFfXW7mQqfTdfygZJKTJ2OmFa0j07QBeN9KKZdXRnmHmEG5ukk9OM2eMxgHtwRYEw4mmqqp2Zu
WHGjMh8ckM9jejvO5I6SVKZvZV/kvmeRRDuTHQFpPVjiEBF6QHD2tk6XUfrXXAwgJy+jWwZ3zD43
TU9DPaPtuCXw6TA3ZrXHX32Fy3dxly4GTw5PZFWO7rbRBgMlsk13BNNR6XLsK3vIxE6kvUQuxwEG
NcE73rG7RNealbCo2HEK3k6JM2/FkKpDlraY4pgjr13pYNUuj9BtHuiZ6KQjVZcoLqt1URR3Tc9c
vi9IY7WIoGqFb0sgWoSGalA2ih+GTRR6nITqE4+o2tPjytZCN9ZDTOlWmzhyByfRdm6pqXPrIJ+2
FYgeFcc083CaIJZyiR3VVu6oa0erl1eA25Fv2lhcMk5aVlH4zih+9EKZ27Lo6j1kIc0fakAqs7LJ
uusb80D9s6sMWkdVlaxJmMQb7EGS7NW2KrD+2PNtW6eH2GkwoXu3OeVfRPgbjpRPZyYhXc4AtmB8
B7XxZbvZmVhbWCdQx5aXBUXgWuRUj60BzbopMbCAh4lumc+qXYmTdNO23LaA3jZBYjmZV40p1pD+
wGXq6r1qxOvQGA9mJfaTcs4lKFUE27ekCalTGn/V0n1r9G4/eM4XoZw+6ulfDf61WAU/0P7uRf7h
es/hYDxjt39k3Hq1xjw6BlP0oTn2D6tR78gw34CVPuAwAb8hxS3KgWzTzPaPKuRV0OMNGdCUzGN7
UKLyTaBHcfyZc4g/RXYZ+25gEEnYw7S2lGWvpo5AO5zhs6KQSLr5pdGtcFtqMVX7lNFVqC5Li3Kl
5ntRjdHezN4rAwlFqINYj0mwK53a3lhZlvk2jsOZUcbFgeO0siZ3nbvldoZvMOv6s2ILUVl+pYm/
zuOOMQWsGqeYKxYaewRdn+zE2B5L4DvECpMikV0CS10qgo4I2i0Imv0ky3FlsvGuo8Zg/JlGfk0+
1YoZEQfkYTO5uq9nyY5T+QOoV4TiwFgnZ8KPZR+dJujPjht+xZQ5Rpicsrq/K/T+02uZr3BnOfQT
tZbNxSt6861uR9WaxA2KdpiIjfvaJDkXSKehXVREDAsnXDtEdSbGe5y0d3EU7K0Zh96ykQgbkLeb
EK4pl8Nq6DPOPmID2jUKhNNoHAvDPC3cbj3rnizEmtDkHNTqzpaOq59CXY7pvpKeCEOVEFyPlQpx
8L5pxxU5OyZdFPGCR4vRiqS9YSiO2dUKcAE8GZtSyvkh43Kfu+rYxeyEbXXoTFoaI8nTK6/DJDx5
GcSbaD31gXHHBO/Suvka9/kz5u9+XWpVzY6buPoqWrz6oaq6s1NOEaXoeKBJrTi1JvhzqYg6wJfi
Q7LXtXSxjYHSz40UvTRgwhe4LYhQzGo0DpE5xReC3tgQNRMW3oo5yHjvDGEWAh2xh/tEgdOgm/Fo
1vg0E92cXttKHAdyEYYRiTb9X6AeXQIJyrY2HmFFo4QV2F6jeLz0sfmrLCR5mOVQX0KzIjjLks30
RAw6fr4mzGk0kfxIidExeSEhj1jOrZOQJZpoSn+og+LEn92uYeA+FhN3cOYl2bQD/LoRkl5ftpse
QL3VcwWZgd9m3HnNyxkD1DeRHm/T3C53Okkavkvuqy/b5ZpD+3AH5jmxwisdPUNR2LiStkw3WNbZ
oplzIThVB2tE7ZBMrxWw4qaa5LaQqvataoBmp8qHpkvjczeNpKbFxXYAKos/ZDzOOIJX6egQ810k
6bVuSHvIpx7+7gDwVKtSd/RpBUFkGD/yUm0so2rvkm7akrpO0JEjOYnshyVNj5gMI9fDrR6EC04M
mMi67UP7wiKfvriCxl7CWYD1+q2bWuagA/VLa+e7ZoHIkewHQ8pS49OUx9MPjQCtL5QBZFBcUPHs
4zr8MEUb4z4H7dClCBeIYATZVMdHTHMrbHzHPnsmvmgTQ7sMK/Bjbmc9dg5kgXbcp45t73rzAFP6
y4zpfaSTtsktQtdL1LAJLsIApv4K+CqMrepFM/UDXNIH0qUKBGXRA5OwAJioBTAD8R81igmGMdDP
UXLSDB21nlxLS+2MJru65ofZ9rCHMOjK7sErYKXktXlDlMGnGGp20bo89E16ip0824s5eEhkfVML
Y6ePtKZIVcz2fcujny3XJcrihyZnRu144xa4o4RQbcYvWfBGVPlZtA9e/gCzbF/OzSEI7PCWxpRN
Qip25l2VjBa+rtp4n9WkCFSyCqCDiV/V2UViEYyDn5X5OHXSWPfWJW7MV9grjfUqaMvR0hvnfO32
ySUetfXMrqThY8WNG2xkrXpKkfmVnsfRcfQ90U3zmrn50SnZ/bLF22vUjz0J7StIDm8a8aKrYsEw
o7HD+g4fJYWOXWG2bu33abRa9m1vYzcLm6vNHRor9SmxrgoNq8Va1rLFdvQSijA+ZaVxdG2aPTEN
IJT8+1Cf1hrFnshR5OPyIOBv2E8LL2dgeNlO7ssYACSzYCsNS4xHxGZTaX29Kto3pd0qmtITllAy
y9HQ+ZM17ibcn7ZKfOnMLEdz4DH1CcfhlcT2L80Jv5a3ygYPoRf1Tmv015bwCp7E+aEiFEiaeMwL
vykO9EGPyrEOdsREGs1/0u967yXl2RkD/b7Ly/cUS8q674ONqDJCWViOh/aR+Sx5I9fS9vxyhpTO
hU/G9qbvydlgZtYM3q4YP5A+vCsv8ufg1aYp0fVbEI2/Ek44Gs3PFJl+Pkekl4ObR2aQju02yjdF
t0nFY4T2L/+Rua8EZSIR+2TJPnkNuOdOoP18U/ETHQ09j3cVrXZdzj49hYvKUKMu8ZaGcZGetk37
jJYaGNI8/Kpg1KRGftME46oM9Z3beYguyeaJaukXlknBBvYaZ0ZQJS7KhRfHTrcccrmAErRE9B4J
84DJ+6D1dwRQl+vU7vZNLvcxcaS1Zd9ZxaNrgrUwV2KKNn0pHvKMA30jtV2H8m8lYbCpOD0FnNmA
kJgbw0YiajZ+QbQLc+QOfu7wM5fhZ2mwCyK1uMuIkICyem/17nFmxauL+JC5M4OJPCqOGI+AeOPU
qV/q/lIwBQmGZ8OMt1X4NTJLINavES/FcAtUFRD9czmNXFxUL/ac380aIIBBFgdtfEh7RhGjsnf2
2G4y4MhQW8/IoGgIh35vvsZzu0BBrrBnMgD1Se889EruSONc2SNDz+AUWm8ydvdF1SfMXJynzkKy
Sv18lhBGUUydyhZUDNB3g6RJ/CP7OoGJVjJgh3bnBI9xEpwI3cJpjiFeTFt8M5s5HUCvQ1WUsDCL
uzpCDU9UU5o/DPIKXGqFTzW/wYoVtu+AXieave2BqBDO3u06JRa+B1xQr43mzDlKGqe8upmBoOGL
CaJj6h6IJjho4bGgOo6STUqhCDaxeM4Il7HzraXjdr8MybkqjyM2hIT6IRqvsk9uwCtm+sQGQmgC
wzLEHnEa+m5d+xmPzHIslFq5j+dPYm19Lxnvke6t6vHFJfAqBEDbZ4AqFi3v0naeL3iet8VgbnWA
1gJxQGaYu8Tcoxe/NPWNtVB/IdevE0mZRGcN9LKPleLg1NYtLnEveGH5hx0Bp7g+WcXJym5sik9t
X7a0itAdGcBDfo3Fs6leRLCJifsyKuehxlzLPnSDGvWaiGyf9fYW6jbMZ+25MZJNS772mhk/kV/g
FGYQNOa+HCpgxx3DnUsjeG6B+XnDm5ncQ+aaSCWhvUKYcnUuih1m/TXt4dZkYcHG74BZ9SiYdFg+
kUM+dUPcELUDUwpmHy6YF8+BGwfkM8wZfguZ30DJBnrtOS/TNJgbuN77lLMXtdMmLeeDgA7BmMBH
sod0ucPJCrMsyXVnQwyzs5+YZiTVHIDfQVIEGophTcTOkxmrWndzIlUUZ7MMLSX92qw7q7ktAUFV
t20U/Bjs8t0E/TK33Ysl3fol6bPi6AnCtUMjrW4mr3lLka/os0L+Q9p4Fp+bfEbJATjWRp5DLr0b
+a3ubnPtNgV1sPTHESejldNYixE9TbeBzpee3vXsIVagKbVq09Vl/CSlfjs58jyRDb0d1W6EcbKa
FoA2Hd8rsSIENeIhyxMytMHl5hU/Of0Yik3uPU/GM7AFUwSoe3HRaggdeETxtG0Dcc7N/g4W6WBq
h7hsSPb5gezpIaEJK+I7bFwMZQBmz9MOLNaGOmFIgWBlB8Jvo+BVDKfCeqTJfWnIpDjZ7UzYF+IX
S6cHper2EawaPMDWJCRq8DPvjfToc2WbQJUZstUB9HXU+iMDriSbb/TJ/CzCn/BQyOWiTekJwh+i
wImRuhcX2gUmraiKdFjZn3udP/KfLIPB2ueWSm+LoEnf7Dmwt+kk7ni9wNEyJtnM0c6lIeFpbxyz
eaMchkCqe0vnAqrPvDUz8z7MowqoVfwrUGirMnHj9eF8ROS/adNwXyvy0b2x2IcuCuck4WGusc6v
6Ib6iC72vUPyeiFTBryN9rPUvEuB1KXXdHnBOOCe3Ljtr/0sf+CtgufojQ8GzaHRa766/6TsTJbr
RtIs/S69bqQB7hgXXYs738uZkkhRGxglUZgnhwMO4OnrAyOzLILZpajahGVSEu+Ayf3853xHd+c5
jy3M4fQ0RBmCf4Q6iXGGkcg0PURRbr9qz/JP/TKEF1+xo6Sau6OzjDk7GDVnQilCYUlGvzoH0XzT
D7LbO8HaLhMnE5Jg2j1YXvy4DGw+qKn4EglcgQiR7TaNAR0mVZ+c8sqRD5VziCOZsrq+MwRsmdkZ
s6ky+RoRSEJFTQBRMf2467gl4S6ZzakRLlP0xM7iZ/aFEadQtFzlIK2OoYmsS9UNjrf36UQ8BCjv
eOrUqQ1A3Ewcjc64095Vz8aEa+TylewXFlKXObYrnuhuZwcmDj3g7UIsd/4ID8SFfx52B9Wn51bY
1zqyb4N0hAlv+WD2JqjGCwTXIUqvpwIuablY9jHiTLoP/PkKZ+cIDqhOknNdeOXBBtkJ1CIvy2fc
L26+F4gkx753BS0YIg8GdklSWNxVks9ZQbJgE/Qp2mWR8rq7HOy28ct930oNqJWyWoY4Essyn6ln
6IBES2thvI3DzKPJo23IbNaPnhT1Y+MwH6XXPIDcKjp4c7neF1Thfgn69qYwldyz02y2S4DH3GnZ
2oytTbNXg1KxpLb+1CG67BH0nXtT2unq4PT1iUgjo+phqhYsEwLOSTfSQ71xHRu0FOaok03n7aaS
zqcibn8M4eAUtzV+KZDrAOpeTBV0v1YLMxwpaqZbg9CEwUz9WijS2kTJMrxxDYJrx/EPjF8F4KcU
4kqVMwtuqWuq+HcYGWYYMMFi8SsYxrgEYp2IEHSIWtECsSzTUtwrP3gaIxQyt41POc6NQzrU8oWJ
O3PppqXsQizW3iWcsKGq2tnZrV0evCWLviYF5s5Nqc23MBQAkztXn2rfeNddb+QrnZbNVYLd4Y1F
rKk2c8fK3oYZlxrrBFOG3Ea0dAhtfjqw9Fjqk7Hd+tq30JwAiXIsqCJhu3GpO/WmRyDmXpSycWQa
ySN3CkAPLkj9iTW6LO3oDErBIXKPN8OtU87eV5AFXbN1+j76ZWcTgF3XtsajKCEsWYnxYHc38y5l
Q3NsUwvZN067Hpoq4yy2wcRB3pQbFHD14/ZxrKee+cnS7Gha+KbjujrY1VK+RTkhnV2PTsQkdgQJ
xsVZ5w/9kEBUwfC9dZgfcZBXd/oI4pG1hdhGnREvTj2Iuw6DHF1iTnduC6+6EWbpjkJ54rZi/8Ai
p2VR1fCAETuZO85WF527Qf+OGX+WcedzXTvNdZ6vnQQGrFPbTdTihbXiuCnmKXHR+sfavinCmd62
Adfxz9Ybqz0DbZsSEcwtd3ZTR99LBVQxX2AQjq3ybmI85gfQjtYFgZp1FM/Tu360pudgnGaoOcK/
J0FFfxw1oWiVredfKSWj27CArjO2GiPMGteTEf1/NIKajh2FP34HRAg0kVJAti1UD2yVpFz1onr4
ZrNInEeHUnA4WDJo9nHENJcN2ExO2GoQ5grNnE/q/gZHiKvQhOfkfkD/3bPPHO8Lf+LzabyrX3Mn
gE4BnfvGW6t/E0nPF5cyWzl09mMhE5iDVms/h3G8qENH0d3Jrcrw21joZNzaxZrv4ClmPYoC1w8m
0p92vEJB8zn+WSkKY6qamROkCmef4aWqUShi2l4SRBNVYoXXeRByWDIPgJV3P8VdxVOzdiAQtJhA
a7gv7BSbwHl2y1jeo+9ECltRWzq3flEM1iaPY0LiiP3bAg/Jnohl7nDNiuYaaQP5O/fGHUwSAN2N
tZNzHj5Q9jcDCDH5FU1B474xOIYScAensFH6MS6nDG9n8qsTQXUL4z3A82HiX1m7lrHHXRLetE12
P0WYM0lNbJ2a3PIQ0H8Abh2RuBUCYlWbfDVF4F6I3T6bpu7uMG1O90JQlznmINb5WILvOo5PaEj6
qiti5+t6Kzx4Edso0dbzF2OPHATOiUdy0t5xXkl4GH45i1xln123mT/7g4/ogo2eVSEemgx54sFW
YnhAqGotJu9zRtrJppNnl8JtD7AKu167K3X1JWWQEIcgiaqyMldUOutLaPqOKyIBCxzCbnYz+tpy
L9SHBrTqlmuImUrHhmfjsNL/mRuYtuhx35uBgXkftthYRwbJukCNKacFrnYTsYPK16J46nPcM6Rz
++RPglPYyOMcYZzpo/AcBCAq+zAgOWh3l46t9kNbu8MNM0uax7qJVtS5n/eWLrnGclXvojDyH6e4
9m9EaIa7efSmU9V0xVPY5AhOLYnzAZfCRJKSIUm3iTMbryh/dD9h2j6kqxirRfo4V0rezRzbAQy4
JfdWIoJTmU5PVBSUD54fDdejG8TPWFIplnCKrw46w5Ywm7NbsD2fVFMdopEOMGdUNKGyavwSecPX
SNjhvjWrNtrM5fAUGpkGm6ZLfFi1/mpQXwLdnlRHDZU3FeImz10G/0kDe8unNUeVMwMXlzklMBlx
B1QHV1aFCsQg+WoqjLztO19tKer4htCDPtMYUoGxtOHUT1gviFCioAuHji21jDhqh5as3RyLfTtV
QDTpRmdYDKMGtSTI9oEp6x0LBs1Dg4VIXfQtPbvjuULMKzeamBfiyzeRFI7LDduvXe44U7xLmqh4
dWoOXSzwFciKrDDQ4dV+0U2GIpsEy4kGXfJWJ054TRvFucNas1uAoiZdXmJ7b4KtbRtwffZayCJg
LFQFlHibmeQdHg4iD60KjuWS+gx5HGHd2iLlczcF1Z4DaGyVTP7ZNiMzoEkm7J5nTflZMbM1z3ra
cwgTZo8aXyNLzHBs9nkrspNm/bHhZcPncm2V7jDWzZswGzksCUH3cdf3IsXRHVTTnQDZgWqEie0W
eLRzr0w9wVyMAYdEdINt3aDPn1v2CFi+uozEm5NMv0zVZXduufjbxh+Rpot0gl1uoglSO/0Fm5Tf
R5ubR5PeNYna7r4AR/m9pz2rg4w6sD0qre7nrJvlFymI5hIt9lzsg8RiUCDHdQA7Jd8wYHh3Fnfy
g0CDuohxzBq8MV76QH92vV8SR1+ZAZXcpNo5LdPYv+hkSXZJ5LGalmX7GA1ddoOM1ewrA7w2TaeX
kv0DV2JjIRhqPB6fB0gJv8oir26iOB4PVM9G1UYIEJk9XRTbwcb4R6uN2s8zqkUkPKyx8IMXkhUd
JtbKhOoOws+J0tNq2/JIOvth7VxEwBO+ICF50/Xw0rJ8nu+mBjePAg4YM548kP6h4TcsOh/D66Kv
BmsATzL5e2pVlm9dPLWfe0z55y5vmLgGk36ye04qMji2QqPTwRWAG/yJ5gGzOIphjxcBZO4tNYog
KWsx3E12zHg6K4Loi/KH9tT4JSS6yun2VjP0D9JaHwwTJT5xGwDfGPVCgYYKAV73yxzeLjWeK64Z
6zqVjvudmqHsJqUgh+dn0jFlB/m2D5kMbeJkMQ9LngNvHH3KQJPWp0NzgpCyJzbjPHMz+T4wVDwz
FYZBiLqwN8aaD3U25RTP5lwjoE64Foy3mFc/mqOHMLkpYyYf6VXk3cdVWl0SFfU/uwnCZhdfd/Bk
kbMptNMsAehdOQTO+jRfrKsuQap0h5p5y5U3YjqkkIwcPI7a6orGTb3TKvLYTsb0mDEykQm15RZq
AwsU7wcjCfeFJ0d8xKpI2bZpAsrROyt+Gqo6PQHKixieM6GfNqWyLRb2MHDI2LruriypL7ZdkP8i
TI8V8bakyJ5sFEDAvouT3IfyEgbW1RDXiHtUVbDqU8u5JBqrswQhJmPmKeb2hZAIjcPLdRwOT1bD
n8iUVxMI+d789u54/195/z83xNer3xr//2fxgONbc/tavfUff9X6bv4rRND/x/sfJ2/N7lW//uX/
7N/xdw/Dm5of33qGMO/xg3/+zf/pH/4Tovd5bt/+3//50Qy1Xn9bwgzwz3w9Z8XM/PfRgLN+Led/
+/v/TAaE/3AjyGsA+QDerTb/f0UD/H/4zloPGbjAIjzWNhAs/hUNCP6xMvrsAEwfqB/YHP8VDZDe
P9xQrokC28dy7EXu/yYa8BGS4fjsYF2AFbw/Egruh1xy41XdotcAXpppQ0e1zdWECaPU+NUXAQo6
9Zz0bzgSHzK3won40C4bRJh0PCiD9T39ifAAk9gddY6jyCVI85RGTvXGKFR1J6zTHrdS6mFIDTBM
D6/ixWm+aiKiv/50eO7/gFb8mfb34WPzFiJCGiudDpLgv7PNFsq1QRjAcOCRN93j9+YVsybANc6M
B6fh/LNK5ire/P5VP6AteFWPoxbyXwLXATCsv37wsMX9KAKUwdoNgY84i7/srLLOMV3W6mVMstHZ
/f4VP0S83z+n7btgSDibhBN+OLyMdnMactiSL2kW3U1zDKM1meRbNCtf/k2U+UPEWwib7QoBe/Re
4uSc2X/9dITCqCbCsQmhionLJvXbwnpodLvU33//of5/Bw9MI8RKltSBE3zgkFAng7WJARjOs6b4
7nlxRslhWvKDaIRmGqhw+hmTbf27D8h26MNL24Kz1QNN4gnJ10lryl8/Iwp1oVyH5Q+ZSjKCrQlz
hmkWR5Y2rpx9G3yb3L9u4Hq0tzmuuOCOBC2D/cJ1a+aGteWpi6TuUR3kqEIkzx7+KzMLHJxnd+2F
a7kn/HTQXFicF/SzbBuVRs3qyZztF2pQbHlqI77qiw2BvGEHmbf1PuhoiaZsNsYrWpC+oHVYtM9J
Msw/rTGHA7Ygpu4S/Nus+4N+/DrSCMtYjnwes8goNeqeHHL7CdsTrZYkDxf/wlXMpQBSBNcWSxz3
q0cVRHK0GHBi9y4mQx1PxPGR+57TnRx3nrF5I3M3EmHAXI6GEc3rQAZ3eTbvnIV1zFU6jj6dMzoo
VcGDVrnmrNkXV499lMWCgM8Y8SQchgc4Y84dKwcc8pzf9ktV2XdWN6U9FOnE3GCtrw+p8qna9MGx
fSW20SNpNNTM38cmYAvCInGyPvVSzhKLA3HLa5uCa2ppKMvFO5M6xYtxav8ZhxbWR6EQv722al/C
luWZXYfm+9C7rBDA1oUAI99PJ8AVELWdYBbVd7uhPohps8eHhtKSYgmxuADx+lbCOdFHws+VTGn8
tSqGyVlnY+FZ5sQkUNol8+ci8A6yLiUmVz/R+6QlcrUMppQdD/OoG+7J7o7jp74Kec3Yr7oX22sY
m3YzZRmyX722yRQsxLShPxc9OeZL2FTZ58BtnOyAd43xwNzH+Q+70lRJTBktL/vCKoVPmoXMICOF
xUVemSsIp8eFlBdD2SVcZExIyBrNz1CqyZGXCJZzjaaXLHZ7mW1mwwftrgEylsrUMVfUWLzYI2u5
ewjNHPvR7dz+oAEZEAIag6xpAGp6c5cfVBxTXGkBL1b3Re9IuNhywMEezxUthVsx1Wl+RALl/GI6
ZvcPE+kl3ALNjEfO7IwQ0tzbVD9zw2xFWl7T9UpLAU3F69/GFYs+jm3jjx+ygspGSr5FTsmgHfGb
Wb8FAT6ZgvY6SSYiCVm8Oib2RgL4UZ0MZ6+A7/jNBfc/72aslTjtAh/voepSvrUlHTmbZba0L6zn
uH1apJPUZjYDn7qWPX+YtGRMairk8IyMfde/MLIHkAT1G9pIIAGQmTCgxHmYEzy/NRMLAkroT1Sy
Awwovoyl4lKx24n2CJe8af4U4Oko7g32xOqzzjDF7VVFW+ReIw1QYAttKtvlft5/ztwOllY359ji
u1mGwQ/hR8Cv/Gno7SNswvpN91b2q1RO9KhF03ovJDtWv2nj6AO7aVryHBo8KKt+kjnzjoPxevcz
S/jgthkc+wab3ClFWQOnuJm4UW5Tcrs7QVXfBrHsmPWgKcTgUncd5zQnreCKxPuCM3s8kba99vQ7
sobubj0OwT1U//K+82yLZFqYUZ6wZNOVLJz4aVzCQeEFgB304Iv6cy2rX10Tk8trgLgcbRoqcR2h
yVKwM/D1Z/KW+kNNjjpyzafa4U5YZqL5KSo072Ky/XUQeyqmTEFB955JtmWbuk5dhlDOE5y1t4oD
fUNfUkcVlHOyJtMfZ/Bn56Aevte6ugOxG+6FNgwPYusT+f18Y/pg3mE/LO4jEl00bNM1N0fQF6Yv
YAaOrUay6lNIpWFmghvqmkkj0es8qJjKJ7pGot4B7jEAeqxr7qxhGBBtGZLsliTfU8icIHPX2A7C
9R7rckx9bdaSNHAk9a1PFMFchevY3HaStVTw6NsMpDXuQOUX7nmOukOp4utFhCFbJx4GcliuIFcw
YnGW6ujGONM7qa8k3pC9O+SPPL3MDg8o2zS3uoiWW2i+hIwPpfe8BPNnWfohIYCk+xX0w8kLGE5l
DduNePzWLjRnqJoNCBqYxhJIBM0pTLiNEI5B3hMAgLW2RCEGzWGXCPkTBsrZckqoqfiy276aX+JC
6RTRnMOSGtvejHZ9aB2L7sHks4wo9PaIAKqIkrBlUlRvxGGFd2POVvYIdcXDwR5l+NDZuJ43Unc3
NMVekqKObofYe7BbmnvTirMHI8LzOAYPdk6fwtBnDJm80xiS4YyK5BbEJbfqCbdb4uYYueacOYiY
z1hev3LrNFvbKw5K1930QNiUqWeBKQNQ2fd8RFuiKxq00tZ938za676W68g8ROtelwrUZe+Z8oFO
UIuYogagxQgQF9YUzvWred9DW+/76XbdWmfQ6lCmmPLsidqw/XZq72RqP/8yv+/Oh4nAO4wc0m8b
l318NKNPkz3vh41FPTiZHzHQ/raqAbUOnNeI0NK3yGpbf60pigr6LOkPXdUFteoMTemFX4NVgHCX
on5N4145B4pTlt3ACEjv55Zva8LklARgIRK/QFdWOaZcJteIIWxW0UXQFJixEn23mHAhnsSrjJIm
BW1Wwyqw2KvUMq2ii7LT4FvrC6bUDNDpjZWSRwKl5wdow/7d4ESvtteV+/Bd2emypixAHSeNT1lU
pB2Ac/wz3HMJmhHed06XgKkzdiBEJaOBfiSLld51q+QUreJT1FAfyuzDyp69sKXb7F2nonsS7wYT
TFz1RdwJph2x9FG5QA1hbMVEzAFn+fZM8Y++rbLEDNtapIz2a5ADTJT1ZHaWXfOhaTm18Mf21i2m
JiS5eFXnhhFncD+q9K4ij3yMVxUvWvW85V3ZK4A8REEi92rV/sokzcutP1XMRFiuk6hd9cLO9tc2
2MhDmPfohZoHGBt+bxXdjSMiGlBAm3VYmtElPVV0n7puXk6Cn05bYlrOmUnVKr1BJQHvlYw/IP3M
R9nnztc1AVBy9ytLGEzulOI2o5XnlDS5+7Uf/HFfVAO17cloRT1RJlD9Ab6uLvLApVSdPsWuqs52
ZcOTUBa3l6YnOQOPwr1x8i64JGCuPoVT8JwheKAbjoz70OxPDFrrW1w9NrYe/9hzCzx6CdOUHdRz
57PqUWJ5nNZbbKrtdkEtPcKQlA9Z6WYnl3vlCfGNBnXZYGxgkc6dL/MIo+X9FWAKSrQGGbGwKcez
VuRNZFb4DyPr6odBYRCtE6ZcIKV+TTZx07Zc77dQr9C44amggVao8swoE+cmhzyEJXVYblORlRUG
2Dyz9+xZof2EfV/t8fDW5xCO+e0yEcJuVHwMClUXWwwpGAyUxKv9CPKB1VTi5zE27UXv0OCt7zOm
8a+26hWbanqnz4Ej15K50Yl2E75YTAzULi0KmncfVDaluSZ94/GJEZmGM6JzZlIXiiIUHkM/gka0
jilmzzxw6yF0wvPGO6Z2Cw4H9+lwWoDJHUeGhyEiI8NFLQNAcX02XeKysA4U62moMxKbepFb8wm7
RX6lk1wfKmFwdLCpad7cJvbtrSArN1zBctO0bUfmqUUdcw9t5TNmKfGwjBvaIfWnkIjnjVSBw9Kl
HB9RPejeYBgI5TSGkJ2GE00+fTlwm57dBYm8tPvps7EdODXhEILSw8jTYeeZxbckcKArKz8pADpF
uPTAE5rDYK3olNEQQ23rhBYSfwrD3djRAdvJcf7OcLvND1GR0iyhfDHd+cZCRCuSMFMnX3tr1Xee
NMEVRNCHEs2bbrAiatRRjSq4pA7RPGDPRLhLYkxDIadLXZU52m+YE/bMf7SdBky0aGe89hqmkvAN
VgfGNJsL9tWYYaksMRtQclzYjN02JQmHwwI+gMTVuFZFWWvbGTP8fN4O4L7c/cjKBlsshx8UYOuH
W6IsERuZFacgXcaKR5IaYhdzZp5k4L32YzM/ZniYioMx+QrJ7AO9dXVb0vZSW2fNnfp6SAeaNcbs
KcaFdcVd3bkKqwWnekZsRHHXPEZhJw7j4MU3lCEBqDJ1sAcsY/HMT7IvnqEmNqCoaN/AdbgZkYF2
fS7dH+GwtM+eb/fXkyrHByu2i2PdhNQIlN0Zf09x7VHN+0URhzwsLTNkbSd0O7h1c4qFwIzOPagl
DDJ0eJhsv920oSBNrUnsp3Nk002SZSzq4R5vhsBwc+qmx2Wc/KNXk9Zg0dGlisZwehHJvCu1T3EC
7CRKE0wwHvbYpiiltOuREkM7jUnYochdwtonX8Qlg/2wogeFaTExTVD0yPtzxmKwjZhcYuNqvCef
ITKZQ/bYecJVO3ha8BBf+nUHid+AaTMlOxppFua+f6hcQXysq4OnhJLcX8SuGPlpG95EZas7Not9
BGAn7vdROVJ5OZZ4eYrOKraTtoboKsbARJRMkzkLw5o0QR66HC0QaypTCyOa3NuhyvvRsTRWce8H
DRg0C4YQf1W33MCo603ItkknvQylIQasggneTkcxgInL7GfX4CaowAoe5jRz1cFUVqoPdedL4g8e
HCK2TF5zRdNLYIGv0M21pYG2zT3CV8dQnlAWl7wrbPe7P+NXn81MwANOVrGxhx6XHbFG7Apzjl0z
YTORUYRJUH1Piq7YTUImzxKz/QttxSheypWPDjCyvTcnMUa0ILvQxSo5Ide0zACFL6KPfsIsuRB7
/UUKOP8MqO6tggZwqMeE9S5A35GwiECOJ2sVi5U0oDJIAa38oWxc/lLzgHsn+x7I7gM7GXXRXpEA
LIhFZ+PBUmlHnoDOJ7LnNgP8LGcSnFC3clihWdDSqXAUa9mnqwa5s7yhf+bhVp17o+TtsEz6pKwO
R7HNOSO2k6nLTxEBgptSltnnCiPErTvjalu9C3z7IWwm01xweBeHTs6Ts4/9YujZ6ygWCsou8p9l
X/aHsRwy+WMeZPFaVlbFgZ2D75mep0vrte0xp0XubEPp94BnKMb4fQFLlWdxYh60oumP6RJzufMw
Ot4nvEWCjieh62c9ctCJ9hbyml42BE52zqAXuAH6V8Xc4b1ZytXwRPSiOIoOW9h2huT2kAu2P/sY
Cvm30knKYYs+s851FjomSOPnujwF1PM5h1L3wXfTMlW/LjyzrFD8ZZLntE/r17Keu1fbqpYvkz0w
851wzikuo9WHba82mRtcyIBcx4IZ+FVBrulQ5WH6jGrI4odnqL2cFCtO/AZZz4kawLffWJmV3Yge
tu1Oelxik6wcPJkG8oD2THJFlih+7qC28fy2eXKYvvlphoDqePo2O48za+5fC/pqV0wKW+/4Xcvy
ypH/XRGw+8FzYUzPxrKCh1A6Y7vjbqm+4BHLUatSiduRTqrmtKTdAnQga8eLFS6UBDq2+Qy3ONjT
gEYuERRP+jy0YXnJSwcbhYq95FW3DSKCZ8UOe6R4tNAVmAjLkthSWD+Pvqi8Q7o4KGmWDlABijml
OsUJevpJ8N+vfVdZyH87bupIEqmLYqUrJ/s2YQHB8z00ayIjAhW3Cat0zfgp4jAX4N4a9J5J1Q/+
NYt+b2Sp4RRl+0JkIr6q+zYmImDlFFvt2bXxS1qPRxTtdp09Hso2AJMYzxRnupAPvgA3xPLqdvw1
rknJyRuNC9eQrChy+ePn+bvG5K06icgqeQ7D5JIkNRbDKPdFec5iz2biXhjF0xrEZTWsjEg0huVU
9uTzsy0yYNvcVaTO+BQO1r8Zty/29asyGk2wlpUbJCYZtBZjvKopLHomq6S/95cIKWaOpvaldj2+
q1ZG/ApDzIn5bl4JwgSMYpovmPV6EbLdleUX5eB4YEfWhvqk04GnkJWXM29wMp0sbnp6AbrvpCuR
WypMoUg977INWhVfkoBjmCNhqKwkbmNlHgj1IMbcWkmTn2xj2ROZkgE3OBae9sXyJL9AeLSc8CBe
dRyJO42SQ1yS/cH0NsfAx16Hm0VO/J2oMV2x773E8Y+zR2keyUcV8UUNheIj0TnK79ccJ1TWtq2b
O/I+HH9ENae66iBV9i9lgMzNgDVemi+2GMrpgdtlkh/JjLrFjeXiwjqmbNSLm2qeXDot5jAfiluH
W091PQ7F8MzCv9dPtT/F6ovT20t7YMjZrA+0JNbHgcaobqtCUAw3Vb/wRplUeuUtPTy8K6Dlg39G
8gMHWFcay3M39fVtrsDX7Ebew3QVTimcs9yXSHTg6SmHNlZLGiTzGz7iBBheMF0fQJaYViXHjJAB
zwy3urb8WW+wp7lP2QQuczOEOV5h51DUwVJ9duPR+Jv/a4u0RlpzvU2jYw/GoT3HCw+7vG/vXFM7
zTlseu/l9wOKj3MeRjwCKnvIhU6NDWDXv04JcpOIyM4kZ62Q3V09rW58XY04XSIwGtlBOkOl/6Cy
/bcwX/FvL8q/jYTwPYhhTA5XAtmfp2ospptBs3ja+IHVvqDUjfY25mx4U2zvdmJYvAv+dyo3w9HC
il8OtWVBuiAYoU3RPZSmyomCjra3zwV2vHqyqwOlgN63zoTa7LALsjXuFoxcm5msb83GRYdfXN8a
PwWdkx4ip3MugOoctQNFgvXx99/p+vb/mOO995vxVVLZDhY+pDUA29/H73SxROvw+IBggYrJuY2b
PUmLbtdLb8KC4pobGcBLyZuk+/z7V/73L9aRwO5liJwg13HpX7/YjkttzOr53aLGwrIofWJcSfqW
ei0biIgpaf43x/IjLZoPy6I1pI1nHRo7truO9f40IVV11g9jhYykCBPdLuTucWZa0WXKl9VeHUfh
NTW45PPxK1zqUEUAHCaabOwh7K0DVQ6kLVOcF8PfvLGP40QOAUUDK5COiXbI+PSv7wv/rCg6Hugk
8MR0H1bVdJ+niuWisnPWBr//3j/OE9cXc+0AKZNID1fTh6sIH7XfNL1DfC2q2FzB6JVghfFtnn//
Oh8/FFM+ZmqBgx5qA4L+SAafR4woXFN4XcmpSNazVkbQvEnHgYh8w7Ph9y/38UTm5QTnkZBM8dH8
ow9D4HqmQZT7EfbN9wdPNmXMGWDar7e/uOCmX/bzKkLxYEBEXlhj7X7/BkgrfLiWHM4pjAcC5Dcw
9D/+/E+nV2ZENhXMgDas77vhOe3x0+9z19W4s5i43LHmcMc9ePqWyUDaFy/xUjb45RNqJtmZKTBF
yMEoJpoB4m2fpA2do3UQtnstCgrvZZhnOYBjem23gDDJ6xaa+we0KpOxx1jEcppkbrD/WekMKJVb
NC2hdiNszNqtle68QXPv/2ME442aBy0zg3UN6krGSQLHt0L9d1WO73Dqv4XUyGRXNQtZccvQgQ5V
q/RnouSltvV9aSYOYtRPTvOFvQUPVKY0TAJpSuChq0ebXxzWNt98j9WG7IadrY9eE/PfZrSaguhR
7F11VFs9gK3lpx1UTo+0IxiVjcsdzzka21ufxDl+0q3AMDXxRRII1lJzKLmvwb4BdBcfaD4ML5Xq
EYJdHQzXeVhgKpfw9rZ8x7hY6Wydu8ug/ZjcRRSXrEzSNH1alF4eAho3eJgKl7fglTETKIHyXl5n
quWBXoKoKa8xL0/LKfXmeXjzqDMEoxGlg/VpAruizzOAMLS3wSOfyuVEDWNDF2p1gHvD75EZStJe
LB1leG7EkmpLnzqrqEKGfFHoNNkRPwHfZczgZjnFfWLpM9XyPKCrmVLH4x/rEa8rouwCH9qC+yjJ
kmz7eprsE4Aou7qaAlP5G511yNdDNLfdHpjMumbJXF5kYBZD60JvOngHSZZFJ+Z4719CwIcOGHlj
2sbjVF4vrPHzranGtL+npKN96ZecPBDwhhil2USHzCNFJqTirMlt5hpEXrrbWOsazHJbxEzwrfA1
LqabPq+ZKsBUmW8d32UDScXUbF3+WKVNJiexofP3bDPd7S7K5i+nKcQD0RfHxR25uqjjql7KC9sm
aJG/v1g/GA6E43OrYAkVcdv14HeKv95xI9zcrXRq8pB9xpo+YX64Aiq4T4VubJGr79LbnMyH+JvX
/XjzxZ/i8pilMkkKlhMfVxNkwUkGhIbZdhlxf08spGXwEfP0Nw1tfIMfbkbCFhDwAw8wOc94V364
H3LzqH0YQ4ZniC7vbKJ1l9klhkoKvqzbvXAb/2cWFNMvL2ucnx4Mflgsedi/9qnM9B4gXkcRRa7E
nvm+d1UwiQEMFlNhEFSj/NLWQXUdTahERErH/ClifvdKJzasoSamNn6To5JwyxpnBKGMvCt0sHF8
LbNwtTlk0XTxMPTQw2QiCBseU92tlVtdjqMQYEDZ+c13o2OrOy6OmM7Ms+vwfnICLvs5U0n2tYnC
SlMx73ZhRIDHCoBiBe/7lIEbrLVtGUhUCORVEJ812sLwFgnN4ezjcGkvpllcCoyo+7BOmBQ4+1M3
Xw2MwA3JobzvwyLV8vP6fZNuQWQRNxV7pvDeHWd+Q1K2WX1r6yZ+pJh5xZsuRtvVBeRcHu57uBk4
LoaqYu8g+orfWaeN4AYULfdJLxdG8aHLgH9puf5K5jQ33aiq8JAtLidEbQA694xUP1Gpt765RC2b
ktnXz1zXq1KRRfZd71WaD4K1Ae2OAhjCseF09IqSkmxZ44Vw6vFXWUqPXDF1ytxAIZxABAjwUgHH
IxSMXdjVu5aeYffUEAJAKSL29pyldR0c5mrAS7sk8mvfZubJC7lD70LL99qL1UjvqlaJS8dfmq9B
3+g/qTuPXbmVdEu/S48vCzQRNIOepN1e2k5uQsjSexMMPn1/1CncVubOm9m6g0Y3CigU6hyJzCAZ
5v/X+pbf7aFNUwzpUd5d0fDz3TVQBqYSnYperP1JjcQ1ZwQ4EYolb//5tiRVlhatWGhkd/8crlOR
lN3nOkaBvUKuz9xaRwnr2j//PhV1P7ol2MHz7xJgQOLOo/TzaZIVCFHfneqrXs/YD8g8Nj4b1Llf
BNIETuHCDOcvSAmy29Iy8A+POLCoPrJd2EsdSIz0gep3eTCFxdqchyG8T0sKebu26LtmS+O8KO4T
1elxiaIW1kYiijDWSAx5mf+RDMyt5pbLso/qvVugL13lmimIMmKNBLzlGynoZCwPN20TQEe121bB
LSbyaf97Zvu/JiX9f1AlKlE6/tci0bWu26H7UyW6/Pv/iEQd8S/p+5JyBE111FHLIeMffrRj/4sS
r22ZPtBmG9Ebm7l/i0RRgroBwj7TMjnygZDmDy2HvPh//o/l7yOsEIkkOGpEln8nErWPMkFsyXGS
3BzH57DN4SQ4khFWgRitDg3Uuhhn+vp5oBprZaZZBR0aa/gzRSXaARyU7oJahN9UDD2eUAar/Tal
wHGR5HX2FbjC+pWSDrQYFBP914qN2qeOL2ugMml5hJeliyyJbQzxnCUVRrH7Y7hPiD6Pt70SK4HN
Qsp4yeXw4hyupS0yh8rEoraW7LyXIrsL75+KRzoL0Eik1ncFEp50uFANOHVZh4Ocx3/RPvKOBo9q
lCydPCDknRKYEiHAuJkaYfFunuabmhlVtW53Yfk+PtMsP/XPax5tGwCNshL0yzXN6doKEaCFKsST
3dhfzo+pvfxNf57LlysxmrQ6fMkr6h6l7Jmo+hKD6IR1YrE6UseDQb9JRhpj0C5G46XH0QSAWHt6
BX8lZY6DxjDNA1mrUxK5lL4qeeVLDCurEUMX7ZjYCaqVSobs2qpsCzlAQcdwcpjtaMAE1fva6SAL
19aY5ZdORr/P8ke/hh2PQ/sHcalk33P4ilhDKeyySue1QQ4nnI7UA6lmxorVAKsepmYZl9gXysGb
tqzkLUgTBNSfgrn2kr1SMr+d1WjdI3Sb1a61cO2u+qgZf8ZC88Vk2k0VAjgjxG02iGpYAeIx1Mr6
/RNJ07K+ioxmBV2LELjLAGQH+AuGC9zojJJaxiuI1ExMLYMoSgdQGDVdhrZbRjlZxrvJdATm5vdj
UGx5t8Kk/LmhsIJiAgoWE/sYF+InJgrwEjNTR3UjHb+iJTQNoCr9AUMgyJzpl5jqiMYcF7G2MQUW
RMR94PyiQTUbQFatnrgC2zAQ+dkhS3lNi3PaTBJA910Xt4TJzcUSpFd0pL1tHCjjeiWFA7oVzw0+
LI90Mp6rdnroHguq7FkHw00TpdM2ZcM7QqpJw7XlzpOEPmvbcImBW30spUe3LgMC0u+CaHjK22F+
SmshX+K0wnsXW17TvTcjVOybPswLcCw9TINp1CNe407NP+CSd9bWJmzke5QLbT1OGSQ8nK/worf+
2OknHPRztI7JH+S17ugH7d08cyTNblo5NElE4dGSlx7itYHiELkWHWV8Wp805CMiZWj/2vOOVrvG
5l7iLpXAwOjYLN3b9bLRR7hkSPVih7oF+psUxZ4/xQuSh609r5u+oKSuZ9k907XE6N+Fkf0rDqdA
QQUYoYAlUP43DY5JxGfZOHwV0qctb1XkPgwJzzmPCCladTTi0OpJU0LQQ2uwmcaxaW8LHhpJf0VB
AAApbCrcZ2j61tKnK0W7qGo+dcv0DJIWaLe7TNruMn0DlGYmhzPUfqs6m/mdkm/4DfGWxSaN6Z/I
4v75PxAkNFlPnWg9B0aw5TjvbicoAvAKg9jAtm5OBrhIKr/xynGz4CVJi1lcmP2sN9OfS0mHpc+l
ZocY/fhMoSjNqtiLuAnbA4hd/PBTPW4KH0x/NSR309CyJtn2r3pA2hv03YaO3J2QbYCtaHzSs75q
8ksRwqzthxMl97SULn1BKBPL6dFE+b8HhpY9v9j+/eP9DCs/pQPGBE8645P3RgytZBk2vQzg3++5
/s+8Oe/qn+Vz3/782d9/rf9/MOgskcVn9l5t9bU/yu5Y/sS/LTrBvwQwGjZTTuAG/I//3H1ZDmYb
nLMBdV8sa5Rl/3P3Jdx/ScG0yYIuf5t3WBn/vfsS9r/YLFkeiRs+IALLs//GonN0QOaVwVPBX8Rr
jJ+DzvjhmjRI0Qx0bmMUaBOzNARqylW4q/8YjxObI2dZ2v5Y+n5fxjUpdQeuiznFXb6pP4qCubId
aAkclbzEGp5c2qwfGtc0TI7NTfsUTtXwaqejuqX/UpsAykosbSOiyxb476SNNQp5k1IiZZGVLkcf
Rh8ek2pFx88AUOQWLzEH+uI2k4T9rQJEtQ+BGpHNyzLnOFYNE4kijj36iCkdy/iMetd6VnmSfqBF
PA17rbwm3cRFT7ZBxaeGIJ300xD3DDZxC26r6DL/nY8K7FLR+8TAcApkCw6ZgtnkOLpQh6D+ILul
6zmc0boGUFr8Z1G+RvLr+UdwNEMsT+DgQkdPYI5RYKODSKmTDh91XT00dGpdQIaBAhtmg8oFhNJj
CTl/2TclJo4QFuHP2LEsmxPp0V6RKtswkjOKhxMrwHqsArWN0pwkutALQf6SmWTL3rs0RS+73j9e
N0YTRxIFaLoJzmIHWwbjj9cNeaOAzgDNbnYGQp2CEXNCTlosRnf7fYOJBc/twmJTMGLA2PfVftKC
bRMfy+353y+WmffgVqTjUDnmCfMxBzTvDm+lKyBfR8VEnJlbwQEYh1jew3Oxp1XiTA2cr8ocEWB2
AjRFFKlpI5Cs3ON+kCCVR+pjO7MfzDtLWn24csJWf0wqFT6JJhsesegG+qZuLcApYxZRKBeGNvQe
xK4mYaZ1e05DPiawFfUREqlaVEg5krFvnQP2v3BSt19ZjSe/LbMNTv/CQkTktIKw1bZK9VMdoQ9e
4zMsurUn9bSrKtkFAIRzc9oGsku/NDozmwsb5eP11WLEFifjsldZ9spHRxp6C9FMqcqAROUPYDPd
5oMODQR4k60vvJ2LCfLN06GcTnRqEOCcM4+uVfR150ZpQn/XtfI1FjMqNn439HfAupL3KRV+jMOu
Qb3INh+MDKRWkTfto6SudwX/pczXhjKGO+nEFfaVNt1WDsG+ExWlSw2ro4nCXkaFhjYnZV4jnGLL
P//jlfYpUmKzpw0H8kTtizTIRtD2BrlFtVk/5aJW1T/r+X/Z9D01OMKW+EfpNeO584+OtEPc1k2v
x2jd8I09ydzzf4Z2UY5fqEUQzVKkBnKkxozzq0LjKV0p9Ns++UXd8NVpney1p+yGCMcI9XUzJ1mx
UmWWEVoni/EV3k1nPV741t4+TAHYbfGuOpQ53pwWOQDqWfAwVZ0+1z6xybRYluuev8yJdwbfletj
nSVCEPPK4ZPQY5W5OXTb1SyEftcP0MJwfD73FA8fdeurte+l/rvz1/z9lx5NI3wSNCo9pK2+/fts
+cfjl5HnGPZQAMQzNZy6psirCkWc7kBQoz6q6E0P9Weo7tiOyjYnbLhbQsE3nTYhq+HHTF/O39HR
xmF5HwEO0EJlH8Jp1jx6HwWdTXYWlcEUi07Q7Z15F6GTvPQOnrwMNXwKUXQMeM8OB7ugzSR9iU0g
m0fzGhgiERSZQoIaw+QjEDUS4stI5tZ1aAPjWsHsLZgKi/h7XdXJQ5X7YLkHH11YhMjr4b8xBGzf
PI7zFtWwoyVVL+q32CFPm8DMnraiaVyzz4n+/iouRmZX2nRWlxXtcATqqDWqJuBMgWIJJBnoHNq3
tvPx/G85riPxOPnEKQHi1KaNcvyte37vWvPEOFtOXOwMtyOlrLeKq7ABJzm5sOwcASZ1XjoJ5698
4nNi82m60qdDsxRHDn8f3eJRpkg7INnFQ3Jb5e6wMfqpujc5n37ytIKypOhBXpgs3hzjll8sHKqP
0qXLwMUPrwu8whyEvywzCkp4YpT5pl2oMGj70yeDBfOqbvuIfqYzXguvbm+z1AIYacFZn3Ovv7Hg
lt7LSBPF6HdAX86Pyonpns+Ke3RMumW07A/vjuR1IGmpH62HOi1gR7kDoaRsINY5yJ87SqJJvzt/
xVNvACvgMqexfXqzwEzlRLa6Y0VrpliMeMitboUyqm9lFORrzBLdJnE85153vv50/sqn3gCUKCxr
i4CMOeXwt45O0+RpSqxfjmCMxASHt7BWEBJpwpPDQTNpG6Mbe/rrq/LW+SwTHttS6R2tbpMdtWM+
DaxuZkH8imqiz2osGmvbOmqACW4lQ7KeRkxt56/7W0x0NJVT6rZcPmkOeJz9Dn9uO4GBG1wylBNW
K5+XruquOqMBg+26ZXMTlQgCtpFr1uSUswG7qYfUGaH9DMYv3WtjKY+JGbbkSApOQoMvuiowIcDT
ytAgrpdQ1xrLqZ6/oY+EjgV1Bjm1jEbiVjzaYjkc4ZACopX7/ouPKW9cdQSUDVeWGKQm76DAdAn8
qCvXnUN/hn6V7uROV0lx5aDLwN9H3vgrOBwUM2SYeA+pQqoNEq5bgrNLAoRWXo9+i4pWZ5UrDxcE
TsppkFhTQVVf4D1YJ74UzsHEW/AxCwhRRwsRsK58QDHAd0xv8zaMlKLEl4+Qe5DZ7LHzD6RuEIyW
jLm6M6SobgM9mQ8AMsWVziCS+3qor0kuDB6a3rTfjY7ifHnhmfNIjx85KiCPOZaPC43O4SPXtoy6
cgS6aJul+yNlTlsDuxsvlMuXGevNVfj7fVoBLuWpo42JCNpJ8/TZcsU1Jw1iFBCcK5eKrd/j0Me5
pe9I+nFIsu39aQ2Jx7ywnz6xWvsezAvSBEBumceqKrR+A8Zy11i5qWF9smzY6ynY0Lvzo3lqY8pJ
iuYAMgImLHn0Qzm/FSbHZqoJtXR3Ah38yjIH5HIhlFYtB3IQdFEH15Uw7T2S/mTnAx18b3dzcF0n
FMEXSUn5Ia6YtlNzNtdIqkn20QiqLwzI20mVLx0YCBoEmznGXAbsj20bvpMsoeDOy0m4DN40KKkY
EyBYVSp6mAkvvNZR+nHqTffCqvpG5UdDjz3wsm/nyjbKusMrKxTWhTGybRhNmGJl2sir3I7ku8pV
au/XRgQ4n8C1lmB56PRN95Uwte6m783qzlVBAIldTT/OP7e3bwe3JJYmlVi26NbRVyA9SydJ2bBf
MgBOFxXY+rgkkOP8Vay3n4Hg9Zf0FRh4CrRHl8nGtmWHqIwVVP1kRw292zT8TPTrsFT30J+sa0Or
J1C1/WdaFGG9btFZo2ImNL0j+lnsctMptzBQMey2ZCCYNPHzR9ubvT2pC0QiNW3x+fxNL3P+4afL
Pf8+gdq+Y/MBHz2tDNxG31MlUKr6lnqjZKoP3U0CrK6/MD5vV1tkMOhieDVsF1XM0fBExSIq0wzP
jEbj3TCTEL9Oc+e10ab7mlQFWwyp3W/nf9/vZ3v8AxEum6aAY4gmcnlof3wIXUHxrQWHsSqD+NUT
YQPrXDJJ2xmR14R24wczitgiWXqGQEp7Fpdl52O1w1sfkJHj1jfn7+jUiHOOpuRJkYGP5GgVLh06
UopDFeYR8huJZaEUZdQKaZBKpvDC3moBOh0/X0EFiEYm1SDm5qOvkbwWqgMBg26XhvOE3lzjnE8n
PHgIQ+Mgu6psw8k24EHQrJlRuXRPTDyiuAV9MuxMmxDFDY3SZO+5czx9CvKo7ta5G/fpO9LOg2TX
z0WBxwZMrXV1fqRO3jtvCicdgOT8jMNHVxiRhXyEe/dGSz0C40hJz9I0O/Kx3VetyO/tReISUZG7
1Gk+8SmzFbUR41A4Z+COLp3CdVl08Iv83unwirId+9CnRY9JzRgT47EP8u6uTQGb/jQdNb9Mo5W2
m/M/f4ndfvPsKN5TnKWECU/r6IPRgDumerS4CYBtL6rBOVfVoHPbSb76XUv06ozSKzGdfjvMxkgK
TQPaJbOIx21UB2VfYuO6ClHAXNj6nBgdafFAHD9Yyrvy6KVKNIhjN4qidQd74TMRGmQtd/R575vW
lN/J8ctMWFtmkIHn1mQw1hw06tfzo3NicHiuS/2axhOZzUefkTawAHVeElG/FnjTLBJAJh21F76f
Ex8r9EweAO0Q9hfHc1bpa937FbOH8gKYLbLBLFUB2yaapXKnC2v2yYtR36Dk4AXwy442lJC7gl74
0qA0OxLP1ab+V3Sdn5Q9WR/+evAoczJqqClYqoOjB5h5WSKtaPmyyrC5jssBe7yZJxdK0KcWROLf
bYBWtAcRmx9dxssTOCrDMtUFbrKCaas+xBBknOskqbovbmHHRD9kdrDRuZVvAFmmNZrM6IcNzpKk
oT7/igaUspovvV/gCvDXArxHLe8mDv35ilkK/LOZP//94FDwcFyqA47l2EcrBrVF1HbOiIQMNO42
6QONirsWFya35WEerUsUCykbQtxCjXocXZ8XDXUPaAQro4Tv0DGj7hO7s16dKvZwNg7dhTfZftsP
oK+H9NVBUeUJJPKHs2kTZ8iCAhxFHAcIZJsa46Ntx83GmbthH7WkfSVFON2ZLh7DCE3kps/ISFwl
yoG4kAHyIvuqRLPoF1cYiqNd47dL5AXGhcpw7kTQl91d2hPU+/dPQ6BZ4f0xzYDz1uFt2zBHwTLT
o684M3E6bZMrEL16+9+4CtYBvnVmfBTCh1eJ+9YYZM4RtyKR4qadJbJsq+0vXOXUB46RiYqaTwn3
zYI2Q8IUKmSz1VVwWdrJJW6lDpx0s/gpk/X5n3TqYggFkLZZ9PmQzR3+pGnGj9iCF0Z6VMR3iUra
66qjriSqKLg+f6kTc/GipPMQoVE1Ysk6vFTnZI0qG16tWS4Re1ZLZGVfiMfzVzmxf+Qq6B8QAP5u
0RxeBZi+144Ts8mYLHSAwGt3OD1oIHdPuO82KdKOC8/r7e+iQ8PnsijAUAjKo7dCApjAncNxL+Jc
C+xugrHfG9OFN/ztgwL7h9kA99zvs+vRfGNZpUWhg5VsHHAvm4aHeKKYybRGbx3tz4/hqV8U0J/8
La5khTmaBIaU8HOj5Voc4sxNAxN+FTVkuZ6/yoldJ9W8xQeEzl9y/lx+8h+bbky+GvlxCRRu7Izv
bY5HcLKK6GZ2G3U1oDJGxZO3T+Ak0gdVxGT9pJoAKqMicydCtZSlxDpa7fA9UyUqbLCm98Ke0w+c
o0ihOn+zJ4bftQNa82ATlj7H0VYvHysnKQJeqw7nMCfEhUzl9SqgKUv8wPlrvX2FKRrgZhRMxYv7
62j4BZFoMTJ2Nk6mRwRASb9PG24BZ62FkBMZbfSc+EvC1fnLnthJHl736DcGfThMkIlgA0TUNGXr
fE3rOt8tivpNj0N9Xyrzdewmaa083DjvgjH7Cp97rohUyard2BfIHzJVfT1/X4wwL8LhKsiN0dCh
iEavmr7N4YsCXIDGckBYy0L7qh87PRvGq0lkeH5D8iPZx3M52jgjosj6BacmAQmehC6Z9W2f1uQr
A0xbt61hPpQ47OUujQeydysn8p8TBDHiigdP3myphPlhmW45Y4VON5IAFwHOCOuAOMqanAto9Bgd
iFqtYoJi6jA18PgC816nJBBkN2Mwz3JDP8tuADM5RNTJebbSTY/fjMOBcs2fOQm3T5TIOdPOSg2P
1KpSBOlRW34fIRd2t/0ga3SPEkfxKpwcePDcpZbrRvF638G1BgeWqKV921f2Eq7apPqj46Z5vA1a
y0vWEV7nlnGy61tKiASr24GPaCYjWuw7iBC+ZB+5ScsfDCTC/IyM5SKl+rTCpxx/8Lwaa1I3NGjw
3DCwPjQAzv1bqeqg27JJo7GVmJM5blVZATaoB8v61htW+S2gSFmyQYtNscsYkxnsVWwszEVDvNAL
jti8jC2Wfl95cl0Ekz1gHYhqMCu4ID5D6BM/uq7ObUSUo7iJwrHCpou0bg9RkPQBy6y9FVVCJIhR
50GTDLt+/t44Q/3R7d2VmBlhIDDSgeXbVI8jLt5xMalBIbEKh1AiMjRjOlNp26NTREMQrCwr9Kmy
0PfhqIQUcI/rRYxwMTCP7mNM7U+FSidE2oH6NOni0WmG9LpN3JZohbBofzadbX3PgNh8DANjfk8e
VIU+Mu3lD19Nk0NChhFV74VZLrpuATRs4xQx0ZiNLsEENUJrIo4MB91wF0X9i4XLj5q011kfqHw4
sC1ljNMJ9A5g3CL2snojy0LvfRsw2o6kBZh89thLRKZjbb/3+HYJenA1kg3LNz7iG/S/p3Ur6Lf6
Ufzs8GdRRE9dO69BqQmijedafeksiuMk0hjmKyT04l72bh6vC1KH7G3WAgW6GYQHQ8rzox5LS9BG
7mqUbggPJbcxSI2RdacA3wFtm8yePNgk/wYdXj3kwuu/Za2u0mtPWel1k7MPnEtyfBFskHtcpVBO
CQpPAFlRk8WFBHLIutXVksIj3WFROTtVHe9cC4zh1nTmKAUdSBd5XYYhUYwIZkHTw54z440CWfhV
TDMawqIQqE1m/LPAUzHPkrtbx/vJmDJ3FXizfJajEREDG4Aa4Ng+dNFGTH6b7yc/mn6UUN6/NE1n
ESJfmwMEEaukBkKVq/6QF2lZbfKmG4GU0qb8NniZEUHXSFqC3yLhz+uucASE0WyJsSbuoUTm7Sa6
uE3MhkmlAV5QXBmjzJaPUDsfs7araCBZ2rnlfmEyoBcbf2WWV76Q+eh7q8GWwNe8vlM3oJw9bzPb
ONFXqSqSn1VgqXzlQXD95JZRdUeobYpEFg/lF/Joxk+i8kE+eTNF7xWlLQynFNbIR0w468m1GQzF
OyMvQBkYsd2/YAGfPw1LjWJoXavDaVVWAWrfxfkW93P/wWyUQ+IqqIZ3syU1quxZ2p+9MQ7fJ0zZ
wzrukuGJasD8GOgISU+JUgTZbzM7eo9MgeU6dLQYbxpfJCCLdGuRgGaVwbuyq/LvfWfFI/Gis9rK
OhXuJkoMKPltIr81hAe+MxUo4BUh9OY31Qy5B5oMrgvV8cZMyU+tSelrk+zX0Erzo04BH7AP66JH
BF2YcUFTdO6a71gyxNhfZ7JvZldsbHozT8p3qCla0wgyJ0WeejPVc99uRCOG+5zcIncjxdiQh2IM
xbQx0yR/iRzV+HtKXOLFsvs+oj6dpU+m38TfOK9RSA9D4X+1KeV/TPTQPwt7xJdqeg46buXxdcMe
GvuPZlyGvyeggik9bR5azwX+FMXmzPvhGOGvapL6Yw8rL3t2ScL6xMyN+d0UnJNxsNbVd5yyWUyi
PHDg1ah0Tqyqm7/6eTMXuwYWkwXvIBmfW5Pu3JbTKq2VRg+RcWs0BHVRDorJEvSVs+S3jwPxbK5V
ab2q82m8S8Je3aFPj++NJjS/dlY3ER+kcv1DZ1MEbKCm4nwNHyOByCtKcOKCULIvwL8K+D65am9j
Fu38RtK0XGdBapHJXTr2Q0/Qt1r10umsK1u7C+7RCYkJHRCPbdAWoRIjcQqeZkydEmca9llnA5ZH
Vfh1aXSvMkODwwkKu1tshl7wlQuEDr886+Jd7PckDXvAh1+VP7f2PuxsTG8hKV1ORDit4oPTRkt3
M8N62DEDJLVNE90wsAPzCmqi8GbjoUOwHa87KaLvs9AFGmmh7AcrRMq2pY9VXUFGQr5jxKX6Lmbh
kObGXFnRLwiW7qbZTv42hOKo1gnKcpqMyMXHlQgH/5tblcWH3IVjfQcHdgY4mAB1NJsi/jTPo6jX
gyumCfiOMB/tYqYGDfPZiRc2MH1KJofIvRbSs78khNLFMLRYOFba0t77ybLoyRJjwd9nkNxir6rQ
M+/aGv7QpjaN6h1WceiJkGR7c2/rVkVXgzUGnwgwWuTiCe7TQbsuE0zTTvdMzSZ2Z1zu4UNeAocq
8J4HmyK3sTF0shTvJlVpSV8TzCjYpgEaql2bs7vKMsB7G8jfPmHSQd+Eu0aAm1p5OBGsbdThmroL
eXI/ZOupz1Q0BQ74NPSewY2lBN+1aS5WdN2Lr+wJcwzWCgP7ahyFSfSaJBSNplCBXpA9n7FGvIjQ
3/WWXSnOQ2becAjsegMA2H7AJx28M9K+f6qBWz64cwNwDpeEvgH9I15sDYSa7YA1PbVlG5BAO0L/
XcPxwmebEjH0hc2fD6pNZna6CU3VRqRjJNm4qgkhglKIJfYx0rn9GRdBxqQ164zM8sH1HsAdlutA
DIoGdwxnqm6CX2nnGl8HmzanOcMyRA1JYvTaYg3FZ1NG5c5OFNghx9HWlUxb1W9j20DpQqPI3nlT
kDdPmAemdCN7e4ye+D5I8p76KKzWFd8hWKHI8D8rhCr5TZ2mZX6bC7EABpNBp7cwBFrjMc3NnLC1
OE+z60ya4n4oi8pa114zSIwSlM9WNqqD9l4OTUi8K3zBYtvIPHA2zdCU/d429ODvPbtM6pvJTzP2
CUQwRTuAeDLdB2MrUECRIw7RcZheSUVLn6vEXvLy6C3k+MvJm1p5Udm+mpVDBViAncKebGUFFq0+
iLLtJNNMb4YxIJw8S4UNvbYyP8jCi14kxnz7xvam+KaaPGveyKwudn0WaLbZvCrvWy9ji+WE4HAC
CwzRjT8O6r6kZIZfeUJdACfdGcqNmlGokJ3l5cO2czsPlJxoApQ0yTxdlZnvFRsnmHivtTS8O0jK
VrH18q7w7shDDPwV+6qB7UtsBNFaqS54sgpP+btKj+EP0mYibzdPeZSv21za5ZU9SJTN0ALjX6OX
htwbm5V7MGHmgwxtsg29RdtAIJdvf2f1nD7wMZHK4yAaf6wcJamT1MV7go/j8BrPdPvZrIPyHWrt
LNwWpmr2lRphnXp2sWyrazDQa/AEZOMMuE829Aa6O0GmGImwtamLu3YeDMKGzdACud9jyPXcCsyh
UGwKVqaW+HfgcHjdrnULGKUVAjXJFzYA3xNZZJEzW+h02NZhCXaPipwL4n/IwbQIFc8fUM83DxIt
u3MVz5pQ2T7osuIxI7WekFic9eMmskZYPKHVFGRox47QV9LR/Pn/iOaWeLkBlU8l2Vyt2CQ266gf
ISjRfensC9XOE20/UjAwiS4eA+Qux6EUpCkFerTB0mda1uiS+x8DbjXqxWRfESgRMg6+pPiszG9d
O7Q3sTl2xNpP4U+XGOi/r/C49OA9DDo4Wt3FovFnOQTrmlnickdnBAJzXxtZ99PLynCdkMYdXzjr
v60rc6L2FxIKsnt++FHTSDohu2unZ/sa0XkuLGKA1Jw2v8ol/RF/pn3hDH9CzgbBYdGKIaCijH1c
OnUaZA21oKQkXFrGZj+WS17vHPQrPyexAkr1iytLpkCraF4zQiXeNdj6toO0OccZTDQrRS16WOek
x+5xqNPnPl9lOFV0cVG2U9pFoULAw+Hoo9c0K7erETBH3OU0xkRMBxNYqHn0jfckeZBuVVb6whv4
tnnJUk3ylCTShg5VcFTV8yJWR74orupUw60xWcpfZX0KE6wKcNF5AGUgpREs1lRTdqH+9vbavPyL
aBUTK+br43qsHQVh5pdcu51TfVNBLr/qRqhpnQ2Zm0zp91NBoaAjgPJCzfntUHuL/MehW0aDmx7h
4VBPiRE4lZKYLgw13HD8KW4cM2y2MwXQeFXq/BON8fTCSL9949HBIsqhTYtK1Tq2cRug//N5RscJ
AA4sbrkcFGb2QZVM4jv+QX6hhnrijWdiIdGb1jSiCSouh7/SMBMspTUSyc6oql3Vp/k2gj+/nid2
m6xpLs5UbxKslL7IMC+GQcMRB4ln/BSYTbmbUezeWNOAXEkkAWmLtmBXfP6lPzEoLIPMgGhR6AAc
a/3gu/g1uMSITUjtroinbHcIbOKUaPbG+nH+WstTPSziocUWy4u+WOkBnxyOh2araXS1x5RTyPGW
qL/WuEqFEbhbwhClve4DEX2EM2pEeyemK0zQQCmNC7X6E0J1ngiFeizLSPHx3hzeBXI7ko8XeQn+
0764qewZ8HALIvaZEDL1ZDSN9QVq05xvSpYdUPsOJGyUF4n/wzDwC194ACdqrj4ALtoGPhiDRXR5
eD+JQ/L2bxPDmCIubbC/oFhng1HPmf9YxBUFbiK891FFjEnagCTJB6fZNRCUr2B5jJ9HaoHboe7C
zfmn9fbNWO6L9hOaKDwux4Lr1p4CR/e8GWle4AWfkTcA5sQdRVT4VT43lySIbycjpK70HPCQIHul
sXo4Dr0xmg0vIn3zkiBGTatqlfR9RyxnsBwJIs3uGjw5shsM+erCU1j+8sNXk1/IRESHhSmRptvh
xd0BeW8daiSvSgPEbmpFUEfuXXj3Tgwpbx4fATYZ4fpvxHaum87Woj6MOTK+ZEir3+N4tnBJz921
D7Trkifnbc+CFWVx29IOo6hz3EfIKFMYhmRJG5o2ekdOjL8p09IDma26C6/LiUt59NvwfC6uNtM5
mtLHwm6tXuDFifNhhhLepVviZ6j4kcx4aWJ9O5FwBV4W9rf0p/lhh08r8nCfjTEI42mKi1t3KOuP
MfnDNX3F0r+Px4hMitBQOMgCw7xSs/3LJgtzg87SXNc9FeTBq6obtNwZ7A1j3lKxCXfuIACyEk6g
bnKksBfu+eTw2I6HCBjtKa3Ww1segwk5aMTXRO0q/Un3aCS4HT56Ys7z9fkP9+2MQmOaZw1AkdI1
YQDHjwLHHJRnMqdpVAPaaIes8zd91Uw/wBWS+OG7Y/65dFEi3aSTiOgo2Uk8fm3Arvfbdm6bYk0K
S+xuHNoX9mMdB+R1nr/H3+KIgw8OyYTPJLz0dNApHrsOnd7s4IkvmUu0BvXHKJkia63wchDcTuV6
2pBHrvO9a5GKsu8nO9CviIk6VMOZF24mD9f4GkFEi9SDKX7X1A1APq9uqFQTE4aenC6Q8RCR5Nfu
xqzp1aoRYWIvLFV0dBOoO3VTSKe9H4qky7Z9HpFvH5nxdG0MBGVtJiOb9ENHl8K+8KH8XuaOfjpO
oaX/zQgIuGaHrwLR1BxXAd+vW7Z1e2WQm7PJTT/7Qu3BqTazT/TIlvohaU2ZFnm9Y02l9oVCUN/j
8pn0HcEgxriqlOs9d4OXOl9yGg7PDuiv756XUjxMAyIG1i5ZENmK3dfwJYVMQolhFDrfprB1AUyB
/Hs+/1DfTKLULzlSBHyT/IeOxuEPayKiFdhvEg9jctALWkm2PPnYF3SRb7dV6Ac4HzkLl21hHBy9
3oyUn1hhjyh0CMlyAYA17btSd/EmLwTR6LNvzK+6JW0LollZXLV+2g3rZKirDWDlKqdGBwGQIMAe
bzaVDqI3Rh+26AVV09vRwAeHVpaepR1IeSzcUVXAtg9ZEpak2qTbQxJUUSbu9m/HnA+daRB8Ensa
NFqHY05NRKZ8rBSRID5QE0c8sAbpSRDO+eu8mXI9FCIermVmMG85sBxex+D/t7vCJeK1riFUJi4c
GColW130ZbVPSV2+HZdu0bqbRHfTyiSTu/N38GZ/wB0wnpi0EUItgJ/DO1BLskEzcwfCroxdJ8xq
5WE7u+u9KRop4REsJgwr2Ns0Ct+fv/SbdZtLwxe2OCehjqUff3jpibb7QJo9vVXVzGuFGeWeHmP4
xKRjgbYmyPj89U68Ossp1FtsVUAPFujVn3WAkK+8TMlYXvd1Zl4Dgf6hcd1feKLe26ssNu6Fj8XO
Z9mRH12Fk3Cfa9ibiVvIjxll6mwXB5Dd1i27hpiolyzKaFDGGHAScyjH7YybVNeowhS1JcQY/4u7
M1luG1uz9avcqHHhBPoNDOoOCIIgKZEi1csThCXZ6PtuA09fH5yn4mTatzIrZxU3IsM5sCWQAHb3
/2t9qzLGuwpY7wep0zlInplOsVjJPvuxLPMXQ9iEkCvxwDxQddTXO31a7tGy6edciF7s9CkR5JIv
ldGB0XHEF1lrruIPWTaa24UxZXtCU6YQB1RXUG0DfjPcVWQyrRAuS6XfD8X5IUEPGH5ziA4c9xhp
7GhXTNJw/TVdpNhMKIbzbaYgENiCrukXn8JzYW6JvYpMohViSXAXK9WLHuK03rZ1rV85k0zVY0X5
Z76R8KpQnMuxb3wk2JJjSidzbVPWcFg39LW71wVplraNo9qS2zSOgQkl9lDpQZ8tpKVliwFdkMjk
fjsCkodnyGC5RoiujE0h8/AxVdrxa1fbNdIBNZ3g6tGAPlii7om4imN4Rz/err+Fnvv/E4OCeP13
A21NTP5nvvEatPwf//ZA+tzyrc2/lp+/59D9+Kl/olBU0ooxfyCzMnTgxKu09jcQnfUPpj7TQtlL
EQtpzvo3/0ordqifMA0jxl0pdVQ7/guFYv2DsQVdAtUWFRbV/lsoFJCYDMnfbR3Y81JGUPkU61zI
r/tJBmMkmEK1hF21bi7xK1kOxDzAMLc3mpnGxGkzTkjlIZ1h1GlKjrHg8Dgp4lIQxHKIObP5bOaA
h2hRd3a7vn6IDfml7oaKHNJBuysksENCMqNbF4jJKXKIG9vqgJROJZSzTULL9DQSZAERRof46NLy
K8duPErW3IOTRZ1vK5iHNjoy6xvLUIZgAPx4RHLR77SuWt6kYKBgp3W6Q+VW8000gqjUUvlQulVy
kvx0YNC6I9xwnAyiSaL2FW699JOy73Z6XV9zC22pK8t2K/JxdDwsGVGABZeEIsJOt5k5cFZHKUSw
yhoI1egGDVX6ayv3XzU3aPhcL3IrHXZzYwYG0epHsaZL5VFpEP0kxo8Jy+WuNcxvLchZX604MgAA
NDydDubRzgsgdkoOeNVox5PWRSM224bKe4mD4zCNuij8KSaTbaMZiAzkj8yrclbe9TUHS6spaowF
oSKYN+ejJFKiRz8qlbel1fT3YkjFni5fChbAbty3SOuJskNFzy7PiLb0zvP92GX5dxnp0T4rx50M
jd7r4mHeg3ooD5CoQ7EtS/LsW7XcO0VdP00tkRV0xaNTZCxkP8VWQ98p68Z9FXcdKL4kt25INNAw
8q756pmrnI1ExdNiF1VA3yXdIuFQCD00CsD5AB0w9+cVgMO57rYDoWIw59fFn533ElbLlRamddVL
nZZcXTiHCiZN4KwZZa7bdTfjmltG3oJ9hHaa7/JRgtKfwHVFPNQn2nnTNkR8sdN0TQ8aenQegX/0
u2hAENtIVBqcGjRCax9HR+q9sS1i7WspAmDNGn7QpUQoWAcdMWTvkwCsrYME4dblKqU28eLqRbOb
IJ14HCM6II6NOJrRZJ7KNcaNTTsMKpEUWxHmpBUVljgUzlIc4jX5DRUYgR2EwRUkqz2jCHceTTvs
dxNJbYRhqWHs53bu+OTwjX685slVa7Jc2+N0w96qlzehS27GRu1mUmUqhx06vGXtFcj0EszpOH5E
7M9hcBnIx4AP69uultrB6ay+oTuYxEFEsiV/WD3qK5HAqiYObpMIK/Tcuc43hp4Z/oBAhmYqz5Jg
MhvSHGF99gAxW37RW0rYqBflO2l+1uO4TF8I6m09RPXGWWvHmzwCf7q6vgNDsbQ712xDv0MaHEx2
MfpocdRdWXCL+tHGw9GgTSvLot7bkl75hhfNkrSF41hs6jkfnpvJRSEWUvjyQ2t4JetpedLHtt6G
oznhAwEcI2W1LzG8bXWlVdEeZK+V06n+ZIrwhaEKITx1copg8lmErtgPlmL4tr6+jQvL5x2JHffE
BaI57GWyU5Isu4RQYbdm1jsNEStyODdsngffrdIx25TQz2lOSbk3nGm4641RfCNUGc2RM5heoa3B
uKnOwcJowilGEaL2tzThpeJPEKBP+kCKBYi7qWu20nbLMwEM6U0cF9SxVUKEKzOkWz4s78rUQuIj
PuqzEWteo4l8MajrLvakactd56zQwyV3v2lhrmxdfl+gZHN/LPNiutEz9Gm5Nu/qPKMNYoLkQRvS
ChIQMCcfnSEZ3bsE8RCUxmbIXhqG+rmiNIN4RSmXa6WUJydqzS1Qc/3AUhaH9HMbys7kAfGGCrN8
lJVt1gcVG1cQhxmH6lSXPusNJqEC9LeIJjwydEd7i+kub8aaiGBa7T4Zac8oYmxyuor0UR8IAXMn
5zaacHGKttK3vc6rm1XA/KUNW45DbrclSDE6GGY83EY4PXExmmag1/26Axs/jKZnxRrSAnb07O5w
2LAfnHmDYgkmEC2c61l5zha1TZdTYqejPyZFQBBwsnPN8sPO2jd6sgfhjq8iz8+mGj/YyhprFkMy
3dmljZ+ErTagVsoce4yuX0dESCdlrqJb7Ch8WMNo92qSd/5AflbtUaLR9vXCTJku3RmJmfFKZlHk
w0osjrEDityQYf2YJWL+koAZ9NMZfw+sIxJ4h7FjE7xUb3revLrjfM4m987pmaDasf3s26bd9fow
QAWrfWaLaZdmQp4XxTS9iMd6yC3kn0KPvdl0rgbpUztdmd7LSQlf+o5Tl0Hq6jYql4VlmwDlbkrS
bULEDJNZPJiHkBS+jYIX654jbXSXE8BAD50icg7OG0lndjtkUd54FgtwRV73VOxpK6gP9ShQ8eK1
hf3uRMKTSRIeRoT6QYe9k9luyF/AgMlj62hL4Nhz45G+jsbJEdUrp+rS3AKeIJdIVPZB02vjPdRq
qhY2AgGgmYa4sfDnf1Zxrt+5eaFe2zoW6Ubho96R5zaT/tkddRiFx0lE4XM10v6/Ie0uv8gw/NCm
CY1vyCJmV/JKMqLxoABtDyaODTvCy6xNI2pxcLNkwjVuxW/NnFjupqkN5Y0Gcn0orVCWPnbsg2hY
XZiXHf6wrIAXU6XLZkni9KR9l+EWmXC0aPU1kov4Wur5ZeQkOtIJWYVUMVCuE484hDop5vIyLfPw
jH7hpasYUZwJKR6PeeWQ00vbeojyXUUyga8Vg/GkQzDdR81o4UJg6ynQpkGlalo2ERg7lHxr5bX9
SouBdbA22ptQbcITWsD6HLfpeN9GHRzbjryXWOEAOhfOTKiVkbJ6u1L54DMil9FU6bCujI44R02o
3USxo8AIpbvUmb2nWzQXjKggGTm2UbfmCuFzk55ncpO5BYGJTbjsEKpgP67LfTUWp8lJYbaK3I2O
oykqT6HiisBmXuU9g5n5ZHNn4ItaFAhTOJhfeppv5ISRwICZW0NDwwH3E2q73DulO58r/IXBgrbq
KFutfaTvNLCEaLOOJw+v/6SpzWVsaIXsc2FbpH3ZqbWPCUZqvCQPtS+O7tA2BiMxwXQonIDA5mgn
Qkd5QH/NxEVWJwizya6flzZt3lp4DOotdbHwGwfDQXuI0SpYm7gWyw6BuxGidhJfiMVb8o0mE1Pf
lQgOvQ4dcmDZKdE+Vfcd0Mf3qreNh8kNna1DOsMmZtkvNhZqjK+uUffqVs3TJsis3j236GTZgRTO
M2ldRFzwt8oRqGGgOXHOjiSuHgikbgMqKdauGbPl3kp5VRqHWLp+Giln9TTfZux87LUiAr+hZWxN
S/a7ngd+Zyn2C1rieQfSNNwV4IL8Rcr0G+GWYutATTgMMysp1Lhsrw4xSgscansMqctTKZfeH4sv
DY35jVgLY4gQPtlCZLely06sWEjQyq1AK95EiapNEERpWstD1MJfq+nMfEXUfCYPub10eRYd2Kdc
W5Ogbbs+t238Ta9cxIXlfaO638p8uU+k+WFkeqBUqtgD8dfhjzmPkzMd8lxcwrzWfDlrB7mgvxNl
nW26RmHmjO0D6mLWHkkxlomQWDeLPf2kbnMzRq6WLwC1w5hpE0zeVrh9mu7C2O7uSR3U3H0Idw5O
xlAVyrUSAGphcicfgh3sFe9y/0i1xRg2cW+nm1Kfo6sSkWaALXDyKqFjKyRP7yGEObdZXEnES9M7
x6zLI39apuXOJVOEnHa3RRG0YC24cRZbsVn1omhrRShVJ3WI5p2bq8o2ttv0Phr4JyF6XBLWTupU
K/uOLN09KcycFuKc1bVQzfigRLlyEUtFD7Ia+uVs5mPyTTXbiCNXVXmJ1VbnGCyrZ4jEuphr7icK
/YLAA21RmYwNOxjY5chEBnneCe5nrnQ+9oaCiLqhjX2DCjK7pTreZ8jj/TzE/0R6DEmjCfMPa6/R
3KQ9GaQa8udTQQjAPCWvdmVyI0guUQ5049lBFCSbITAnKLSAatXOqXapZxbXVHfu86Uvt+XwWha0
dkcxPBTJovpiQOtMolm7c0jsjiJLkCfbT8fYMPpgWhNU40a/hfdysZthQYMVNS+q0hr3MJybzbDG
rpZrAKu9RrGaP0JZ6UQi5RTRwdKVMKhUd8GSYId3InF00MdS3zUF+a5WPjTICUVzTQte70WfpsPQ
FcTfzvI0WslVIDi7pQcGDgsLySmcG1RPKspN347nItv1yVjcL738HNJK20+DOm1nTUFzOiMhZcc9
KOUtseyCLlPXWV4Sy+RJ6BNDNooQgs1T9jJArdD9/kfM7TSp3WPrIETmTEU1il+AjCxKTP7IkuhK
mCc6KmmT9zG3LrxHjRlBIUwOP1lBXLJZvkY4RM8a8afRdqQzcmuVidNto1p5bdd4XmjGPC0aKkdH
q5bjMi4cWHNjnzl1eWnWeF8CaqLLgjbcZ4Yr7i1r6XcxUUZeY9fCK8i3e29H5HRpj1bBw8fafNZ1
Ub1YiOoQ60rmIYTJBGRUeF88pBvGs2wcLahSO3sYQTNssXVYmPzb/CDFkp2S1HzkZWDzM/SzelyU
rin8tjYLSNtKc+iHMPGFOleszynPN25IcOf8Ya7fBVFrKOVdgaf6oY1q9oR60jmvBS/GTTdBAgO/
VJ8GAzyM0c7zo7PAnRKDVN7DZZ4J3OmS71pvO6+2MqeHTO3k479XFqjyHpstrAYtXkcXcI86NPYW
rGwvEepXDfn8zb/TT1lSCh3Whh7nuFcbF/hl5MpzndrnFICcJ2w3YreQXDl2pmdNavNv5ea/VaB7
rAr++xk9DBrxo6pJE4ri/v/+z2p4wbdqrX51P/+q/4UBEqsU47+HGAff2uJrOf++crf+wD8Ld9Y/
SIEgm8GhN0THZeX7/lfhDl0fxr0fAQQmHEB+5p+FO4sfshEnUtWn6qfThvxX4U78gxYT8h2DPtPq
6rT+DsOYAuAfy3bQ8Uhz4yJgX8i54CP8vp6/iLCojR73WjiHkUA7bZcTIHgzpLiSmNJqTzRK5Ycm
y+7wu1t0+a00+H/KobhUawnsP/7tp6YJ9s0VZQKvZS2Wr8bFP15ZTB1hLFGceF1XEGQkYlV9b+we
6X9k1PPA4ROWwGFw+uwbFXYCcP788tpakPxDwfKH2gpI3MprWzECf7x+b3Y1le208vCuVOpmQddt
kEbdVcEKf3zqZy3/ZupzqW8VMnW9pAfjHvSdav699jv3YcVHOzbaQ6h6vCR//ByjWuVNMyuckdPF
ulGNLH5lMzAdh1iCX/7zL/1Tt2i9FgZ66sAm1WDCY3665/VUoy3GQ+9lRWiOj044gzfHbKCcekPn
no8cOX6bMf5bEuqvLxhfD1ElxQwY1hSq//j1OjlJGLxp5vVLDo2w7jg9Ixle3U99osiglYlaQ27u
1Pc//64/yRp+3FcgRvyfKrcL1PSnC5e2mPWa3b5Shq19ttmfpUdDKoSWsb3K/uLO/vo2o/agaUU9
nZfJ/OUpzkkxyAwENLJd66Yrus8UUfOA0hpV0EjVUJkXgNz5RC30z7/n/+MGM4MwcnGVrxikn96f
eugNcK20NzNpWzdjKjM/GjU2plH6WSAsPGTre/Xn11wf2k9jx12Rg6gVeaKm+GnsyEUdbM4uhVer
lvpuaRVvaspM9ReX+fURosVl7oTizg9DWPnjIyzJE3H0WlIfspgeNkoWd2vEx/K5lOw+/uIJ/qy3
5kXh9nEZ+uHMvb/ANIWiZRAA9MrDZ5E+i7GwIypv6hBo4Aw7X9a2mW37POZsmUIEodre973jzYIq
XFOh2dwUWG6av/hYv94DsnGYJSkFgQyAFfPHe5A55Dn2IWGMQ0xU+Y0aFrNX9m42nQhDdP/2XMSC
Q+AEcxHwAXB4f7zYMrPvl1HOnLhGbPWkTwRWZFBB7cypfvu779C6uFETB73EgPlZCmQzA6WMkcoj
UcYNSJ3kHaIrENV/0bH+dWQi5cU9Rqmbp4r66I/fqSdimhUqqjzcwuOJAME8wN5sbdEJrvUuy40+
VEUWj79lSP/5d/x1vqUzzyUR1TG3I9776dplF2Fh4DvGSM/fmyFZ5g2iTjTclIr17DTUOkvPn1/z
17GJCMIElMisQHP450HTcFiyyxBHfqwv8qLgQ39m5v3LFj2f/A8zAKhTFMSsJEx7ZCqvs9Lv8Aj/
2oqWraZcHDMNTyHuyWO2bkOl6dQPOCL+kuT8a5MRrYPg6LgOVK663u/fXZUM1FExRjl4To6f7ybE
f77PC1Ri2OsWZw8AbY4C6or55JcVSXybGcjTJ0qbct+pIwTDVBUZZw8gEstfvGY/S9vU9UEDXkFA
DEvz1/2MUWUuWlll9tjxVzih1XQMUtvCHaHBb6OYINKbXpbxJSwi3KvpUh66dIwYxkv2LRFugwNG
Wk3lI6lP/mpc/zIIiDhx0EDq+jrH/cJlGtc2aGoUi9drqfPS9lRcFlJ+bd+e8+S6pHisTwlxD4it
0X5E9ABaTNYzKS0b2ijGi0WE814fxEjeUjTqRyFCWKFmO6Ds6XLYmVsc20zJGcoo3FTpgA95cEkc
2vAYof7OdZl9wjtTkQDp2bjsZkl29W4qC732asVkA2jWc0fbK5LqabKl842w1lLiZbQppUhKrtOu
1h3+nT7T5vZ14p6PEUXwZBetY+u3nOM6lnwId+jvqeQlF9UIMW0USRbDqJX5h9Dy2VOnqciJE6Q9
65nck3CTKKO8VNlC7yaWhnOjR2aDnbge2RGBhnOyt9RO5TlRDXDlfz5Yf34uzOrs41007oju0BD9
vJBS5ETDUpWecs7HHSkPRu6b24qu2J9fhxPDT/MCWml+P/hUm9497sYfaN3fjZ2UbJ3ebWOHBn1i
x18VXcGyqcmZwyZJR9C6lhbT6lhqCe6rtO45bxuXkKjMTajCQIEt0hq3toysM5ZueAoRNtTL0mHH
yuJbQ4LOMREooIyfUtNjTQvvacUswJkYeLEfF0vvLWWRB/pUEGoYhktLtzP5sugjjoNiASVJ18Cm
lTflfiJr9evUzftKNumr2mZRuyGDeXpIzJFOLxseZwNnB0lBXOPB6WZtSbd201zXKTHZoa4x9/Sb
60uz6A524QTBUu1UdhukvQrQvHdi5v5oCI0j84HYxqXZyk0oRLl4eUJZzw8nR1ynurVOGcwBPVNU
ezfEitoSS6Q0NV2x2g7imFwHZJSAD7VBW16MCFCcWRvLVx66RgsVksq2iWm1BwogLVgGrDztDmv7
+Mh84uJTH5A71iAjhn5Orxgd8Jj0fIrZ1xqKeHsXxeBRpQOyTa28u4bqXN83psge4F4V38yO2tHG
pUAhCCyzOjjGdSqDcIjuBrdujKDNgSLS1e3c722ttRVDTbFew7GU+Mi0xcHAY0jh9UZH+bEVcrio
SdhcNWvMD+CYktuyCa2j0hs7u3UdtAfSuOHmwyqZzdarTSUFTDHQm1Q0q2/9qGzMfo8o+lsczl+U
NJ45Sg6T+0p3N72PkXsTJzM01OYTsLP5pBlvvdpQxsJbuynz8NkqJ2ySKh7/cdE/ocyUfkrnAeHs
olBdx8FIHbPN0YlE2MZOc2GnN0VhWfc1wIF2swwRVWGkqtmGi7Xf5SwqipcKW9OAor6WnfOw/hCx
/ZCknbMZWn2agxFsiUFvLKfcjsbvuZ6yMgoI9tJ3NcqMq56Ct01VBFS0bFB+JMtHOxE9PFgrBGek
HlZnxnAv8rr3kSg0QegWS7bl+FYBqkodz+ZF7LfMWtTjsoE7mCqK7WNdwsbnOn3hl2EW4qRLWvFI
2tpjrId9dOTQkh8y3PHxFm1mF+hubaX+0s/5Syf7hTuZWeBvyihiGVHMnCp5NVyKRVGDXFKXHjRz
OUWDLY8cs20Gd/I2GkApCOR9CA0kcT3Fs2Ywdlj6n9vUek45OW64q+RnK+VhlqGk2Y2/eGLi2oB2
wLWsUIDMm0Gz/GV0rU89dZcGuUAP+a4zSnmHlG4k2iGOZqgUCD8ja1p8FC7NZslk649mZF5HqSl3
ehtfKnyjHt1Aw6P39FRalnYAUPhAbEZzHeYm+YxHuziUVb4i2R7dxIq24PZ4Ta2vtVy+YgdaC4tl
Nn5ht/PpmixuUhnfW9mYr7SCYExycqGQT61+pGYqqYzRWy1vVPzeL2m43FlSTF4WJW/a8tmWyZMT
uZ/ExhKP58zHWY1OTFLRRgAWFH0XNIvWbF27KX3ZmW8UU0lytfQ77KuJ11v1Li2XJ0P00itUeRPZ
8lSiOWY1rZ4iIt4CawYAMVvb2tHfXKt+V+PkybUmrKt2ZXvF0DiQVuRXlPMDurx6/mB/d0+24qOj
ZupO6ah/6JqCZLquS2woYAzSLrrFPR/kdNHRt97j1XM82ITNbVUYm1arEQ+O0vZIo4mo+2t3ROrx
hBb8t3Ea3bL9zIltrCjz1La+xS2vnCmxTxta+fSdSDngCqp1lDYOcR3DLPQS2FZxqZCCZFTnUkNA
KFAjbOhNC85Cxl4pMxi1pGVEkx2w1VnYIFhIExknaJ8Iv6ujB91gDDlltfY0PbefEHXoyTcnjs0D
uzcLpHuzolBTzfrM2HjUm5Qg+c8eYcmr1WvlMWSc3ZoVukezRIpTJ3x0qbh7pR7vsg6xCxJO+WAq
bQ9bp3xS5/FmEXQmWnc9ZJCyQbux2YDRwKvsnJYO7YXbUK5bNCKMJkyduV7cjFr3WmbhsWvzMEhk
Se8apUZvUiyimEPf3wL7ELVJ7Nej06EYzZ9ElFSFh7WMB1OIx2ZZlG3ZDU9pr+0UK7qC5k0J1zIk
4KDpmqXOR2QTBswcG90qDbKZWok/Oj3CEa0zI5KfPK8dHLhaSmdtXT2LToBEPvS4PYJBdI5ub1Qb
mZffHWVYW4xF8p3jYeyZeajS8Krizz5cyhss3sUO2En+YFp9/rSEDQ9Fj112N5hL1LrEAT1oJMlH
2Q7kacCuOagnHcyGrX/TC5c2rkZRY+jm5JQUpXNo6/k+JqBZm8aHoqxv+6G+LzuZvkrZXJMowacf
C8BOtfOhzXSoaK0bh2VsdepZM02MJMw2WkNOZo59M+4TNAapfd82471qodxyJxnY9uyZlTwBWSCC
rzafqozDheNGG6eJLmkWHxvFul3keIX9yEQ3jGfM5udM1I/hMrLjpGpBR2n8Dlqv2lCzvo1xsW7a
srwdMbtvph/NAkX9bnduPfNQdOOG+AaIWPp0k1WdvbY3dZoU0y2d86ApKliT+igOYSevRsnbv9O4
kUR58sCL/k1EY4eCywwUJhzwO2WcndWIqBHsrXTBy/LJ7YsPqkaELLYd7r5Mr4ZtS+GPd3ExAZeI
+dx0MwlidI2MwX1jArc80jy/hGMCDleLWMThaLFPUaJbRJbqyZS0zvTc8tBqDdep4KWkdFFAOIOz
EieElJYjUI926en5VeRslGG6G93EBwURxE4MFWXm3/TJPexSVnJrUj3Syr9OiisgSJefaMpxQpux
u3OG1QRaYsQ2oRd0o3EHIoqSzBQ+Erlwa+cpRRmdQDlYG1+jSbsZaUncZWE27K2IpOvUQJREtNYL
Ls7khEpRIOcLz1VVhL5GgSEvsoOaP4YCzu80b+ex9s1GA0sUn0Sc+qrTshqXJBEQ8q1uGlIHiA81
/DFvPpMx/rBFcojWexvby6OltrREILEcJgsvVVe0/ERBGa7Vc22bxbWzQacf1HESKFOe7lAeXBxU
Y5b60FhmuJNNF9iG8hxyapvSwcPldWGnsaOdByEFyhUVjU84SMcuqW4WVQnaleajDJmLukzZoRjZ
jcK5UFV+UovwMy3NHV0qn8qRj/zTryrxMFnkC3dWTuMzexPtgnRweqocaNUDK2xXwXAZTRM1Tpvt
DAehCQeXnRzGytcLY/IaI7epgRF+q5ExtXGJG63KtDun6cSGHRVACfINvzhoD8lbkCC4jK1xBo7T
PsCO8ltFqXcO9bSNteoLHKV6VnuHbrFEkqCo93okzmZBucmWCjYw/Ju5mvVH0F2A8EciXlAo3Cgo
8fEmL9ygXikBCdvuF9pUhh9mc7suBYgk3PkyA/ZYnPI2s+V4HsvqQwCs8MSUprcV8Ay8OO2LUzQX
4UwlMHU73ltIMw0VgoUAJdfqSrI3iC97SjiVPEaO+25D2EKYf8CPee/YyqMVKj8073Qoze+JgIxf
LysJSogvqpu2mwSd54Z8Qg1dJyItRy89QobImBfjG+X1r0PviE3Yitq3S+fRXjPjY03fkU22BHKR
EDoK45GAkIc4VlAfmc2V/s1VRLI6gxVvvaVavhD0cmz7WieWdsDnY4h7CXlsI7oQ/kVUX+j05wTF
SlhCtjiwSUNQaXU7V7YIHmKLBF5L3CXhKLwOae2Odsu1alLwZIMNDSi+q6ACsu+TucQ41nzHznAt
Oo3JnzoSMOH6uVOJLmnm+hMaxxUdr3mowSk9KVoPUw4So5eH0ewNWiePI3KBXlj9VtEjUncjPAkg
39bQ3Lj5il3pFl0P7dFCHJtFCbcGp54t61WibqgFZifeu+VGJuNbX+a2B7SNeY7tCCYD/Va46Fy2
KBXLfRhXHwro3WPfu70n4uSu6UNQWslxGsmKrglgC+qqZ9WZheIDIso8ra0RHjqx7lUZ2CdSels/
NRDqpW2mbdy0eG6Wbi8cyXTGzLJRG4G/h153biE1ou6xXYbyCXnFt8VqHFKGu/gE8wpygGj0XZHw
mGWlKahgp+hkjBD0M1Tnkx7QGFLexpIL27kSuAUyhRJlTkD25SV1yp3Tzc/R2D/D6uq8aY4OQrQB
sxkoRaR8nTRuq767VgNIOL1ubo0lJNxv7mF2lBaLF5scArXuB1c8VhgaPWtpL41qvc6wxdA37IdC
1Q7033tPcRy8dgMBLFH3ZC7Kk5Y06k3jVNfJie4brbovBsD32ZK8qWMTGMhb8ZSat+i6pFd1+rG1
3OOC7clp6pNUW44lnGBYqndxjwhJqcTOHFq0adKnjnFAGKGxsHTl2bEqXfNsp5xv9dYa/WZ0D2CU
r5oJ/HQkgYaKSXhwQdkYxfRc5IWzRYnmS41DrcwQ0E7a976W69itkaKpwgZGI2oXpSiNtU0b4nq6
b6rRcDij6llFPPI02TuUqKDpMmtynzgw9g+rSBmhoqpkxVaRAH83SpqGq3RYU5ezRa5Cdm8nLcv0
vJLr91Y2xqemU7KrxH/+vatGJj+l7dgyAi4yznreVlSzkt5UjqGk5uNFlaV/UsmxnpWxkHuF9PBz
b9hRH2hSyGeQmfUdOjc19MAoKfkusQb9EtZKyGKtjaF9qIw893tLz5wtQ8pptmo3QZoZtMdqjAft
drB68WjXfXzRqSpvEd3cLXr46DrzFTy7+i6lNLeN85X5robg9G60y92EpwAQnY6AH1YTa32cphB0
VbV/k9wg3rDOIJulQp1qxuPV0othB0Zoo3QcFtL4FCrRozQ16IV8binz+5DDc74MFwgaVwrBpQdK
C+2da93JOKf0gWL+pGMhDaFxduG7FafZXZzWfpWKjCA81QuX1NnOjfnetI7wCz1EGkWTmLm9AgQB
whMxusK761ktq0w7gcQ10shHplHdVWV7Mw7jS5Z0FcopdXhshf5WOvWzEAmF0LmJt1ItkPZ2FEbK
Ktun0lI4fIREbEf4HBO3Z8sv4pc4W6l8WqtiTWRSAc1E/Obs5A9FHb3qBSOXl6SC7cOXM5XKwHTR
QyMbwRBswqokAp2MPU6gURMb23hsp20RIefvxoNiNPfJYNz1S5VsY6mHN/TZ36ssrYIId+9DXCvF
eDvIofzKAS16b8rWueR11uxk4uT3aD4o8SZEAM29YtFUmO6pVG7nyDnGk71c5NghSGyjOagGm4kt
1ThSpXF6C0TLemCkf+1aeUnY1t+VLvlVG8etMj9FzvTEiZjSKybc+WHuMTywPrYbNPrlY11w2IMQ
kl6EGOajWNyXRS0VJDXiEhnpC66w4aYCi+jHwl2e4fHyRrB76/yuc9SnnDCfzRBn/8neme1IbmTZ
9osokDSOwMV98IE+hcc85guRkQNn0mjG+evvYgqFkrJut9Dv/VIoVUGpkAfdaGefvddOCYB01Uu4
oCR4WeU+WXifKDi0UgB5IjhNXUsXueuN93IJ028BGddv7uAOrxTeCxqwndeWxN4lzaryLodyDwt2
yq9lEA/cKVinb7Ic7GE7TdAsWWWPVb+dpOuSGNB7M7XY5uvpW+7rK78WVmmj+sqKm+o4Vz6MbTN+
lSkyFF+dqJpCoEqFk17Yk9R7oAfVCShPfwqasjpmQyyPjXSHFzHNcb5VofdOYBBCBbfpLXcqKwpm
InY7e8pBhjThA0JSsDX7nqavLo+LJ8kkcaA55VtA0+GWPD4KjwHU1fOLF5kaEGkXf99O0AlW19Y+
wxi2K5tZ5wf+XK/BfWhWBsw5T12B76BPCTGYL7CReQuAVoSDHOYfSCIz8olHHJx1vHWhrc884PJB
LQNTtk27/n4W3JtL1ytPQxHXuw5ASbmBbzdEgyn1cZauv5uq0VIc5qVxamYvv1UVfS50N+LUb9IZ
eItH+9tM/+2Tbxbutc77G2O1Z3rCLT8IrKcftc6xSFl6nFmw4SYiTK8icu/iB8Z6PhFLTMOmTzL1
NSjaZbpjYY7PKVfa+iZXSZnBiIbnhvyCt+G7kTjbyU5zHrjZBQaC/3rmXjjN0hORXPoBpSjwiWdx
djmG/0DVfV2Hm97hgTvOCobx1kCe5vs7uv02gSf0dTGHGfaqXNKQq3WQyPhspZlqTkPcpTVyNCLu
2eqszPlBImrg29n1KsaxttTqS86fOb7DH+TQt4pOJJ8h/LcJjF3nZSeeQZ2QlWrLV111v9YPRLf3
PRhuY3UIkn/mbcDSceZ6T6Nvb1qHFmSje+Kl4DXMOl6SPZmV430mVeLdt0z2yZFgO3sD1RY6P3EP
nR1uDrU+ksSVeNoHbnNnJxx8EcVQQsZj01XdW+OVFh7rwuN/AOgp8o5iN9b5KB6+kZ8h3cwY6uZe
kFLX9uRMZ7IaZXUrWme6L+c+V5HoTbhlw0BSTLlpzCCFwIhwrarZhO5ZmdsKjkbzo4PM59zNg+dU
+9ytHAzl4PSSXUtfxhSpqenbI/o7mMIppUl8z5ayCvFHmwaSzkAS7CwgbBIgQD7dKcPeMVcfrMV4
mJ0J6TVoPyvfPwh7PISjfJzGYnxvcnTm0PpmjDmKoL5ThYwGhXNy00mOk9BqjwNa8sOCrroLNMkW
ftsfKdfXdOh/0LEGbNIflw9dZjsnQHakK7HhtoNIx2iFsLAnSTeCqx693ZyjrKzTeho5jfSZKb+o
FPzh1vQM9kOJtiLGdQK2g1hAMqvvWRgcB2P8YiWdd9t4g4mxfIqSIWnv+FucJ7Tx4pl+cvfVtGRO
lmf6DDpol3m6+MeWa/WeWSnFBNja/rnhZ90Qjwj4FaNH7rUSNcJcMcDpPjhm13gPY1kG/i4Pydol
kyJho50hAB4l54mviNdW4qb3zfozccYE/mieQZVu9VgJRIXV4hdZo52Px1xnTO6OWyjYKGnHAND4
gjmEAbHvkXHK8NDQJuTcZIC2m30rgQpRVC2zeg9dxfMvRCN1uQFiXVcRD0ygIzEMkwltURvuXdwP
vne0m8zwiafjJYjrxS2u1pCY3mWUpmhO/Hqz5WgNNlXf8dTxc/t+y2GJOYR1K7aNZIyatrOLB67G
U/JMaLsUNwVQZDYGg8F/zhxAAQ7WJux2QmqTmF4d3ygnJJ021eFKRXUdaXK6BEmwaVTRiJvKWmbx
BCFGWZewc3W5pmCWkdAgRMUW+tB6TAy0WlZfBs9rs3tHC/DQRcv+ZmeOvQaWImRCgjD0KtO4glO2
syN/MrG6WKXlxSIQgGyp2rvEUYxStl/MZ7eh+Rbalb7jGcaCqgbRGXuBI2F87cM63As1gT8PjVQf
K4N5ryzRMe4LU6ojhrFxXe68khmygk0sNd0YI2vKhAvm7ZLUGfBG7yeM5zdemUxT3LQveJznO87t
7pI53qUeArqg09A74EtYLR5ky2vhdofKBsSaLmmz1YZythaxsYNRO+MpJf++UeuWnYK2mtnC68X3
PsiNiOV4/B6vYMlVP0vfySQR6dEj7iPGeaXyI1ozl8hBdfNNTeaF21vGs+Bq0V5KX6D4pKUX3la4
ko/2audd+jB3V4ZNvI+bAqAlzzJXdHIn+nndn0R9yEt4UkXIYy6C+ltLbGxPtvMmiYvik+TS/AAB
wX4YNDUehzEo4I4bS3JaTPOpt2vMPa5JTm6qPBQbco6IWzrezm2oIyPp7XPGEdGeJyavg92XP8qE
FEMRxu2TrWzGF5Q3h3+TecFJ3agvIb+0p5Q9yZciq0eCEKHedbVDW5rvEpCnepnPdM7IwNQzOtai
TOe4aJGdayue7n1G0nuf524b2uLNqZe1pQfq92eJXMCGzO9IeSbO/FKwUX1NC9E8gL59FyMKzmgR
vKqmIX6I415O+yKY7ysVm5wM4D0gk8proJSPKt8Fd0XYjzGaHb8ncy4L1pC6GE4q7Ers80X4OfZl
dwBg29zQDaVvoQBSD4oUyZjt2hsvXU+7Nn2lh09cfNl/qoIkHJ6+k59Rg0P0wNvxxuhuw84XZ3xE
klWSkl8JV2TxzmrtGYx6vTqnczE0EWtDkO5uG2c7Gl+dz95Ik35rhDW9rkAyecKK0Zu/QvDJx00e
GzbzfZ7dEx0I3lNQce9jGfCaEOaDwZ90Fdbi3fWCFRB3i3o5m6yIw93Mbux25BYSaaMevsPe1g/1
kup7Q/Xn3PIRiCxvJGsc4hfcUPOAImTlrkOZXbOIj7Rdgk03B+1eNHN9q53EPCqfhT9oHV7NW6vP
CwrezXLv4cgBiAvH50sae0FkpI0ZA2Im1tJ3UnKuBj2OLUnyZgQyjrnMviwp4iD0RRs9pCJ3MEqX
zEROLBAfQBo+9aoXuxnX5IGlY8jiLo1t8ko2c7lvlCYMjnqJFvJTV4zw6tOfc0E0ZfjRY+BvmYeW
E+MKzZsNiJidqAzzBN92OrUeqplbhOTNM/SqeDHdg9OOtEYR0HMeJhsQsdSSkqkYO/sVjor7WCcj
lw4ly/2y1MEtIg1sxiY+Du5yZEbLIm0C2JHm9Ijvw3ievbp7UGy+uLRmTcSjjwUiNPOoLTPxpi04
gxtKBcUpcXkIN4Rf/cc4Y8sfNHl5IloSHiVMG4pPfFS4DAQk/eVnvq2nok6XDxxzKNcJ+qKZe+rB
cGK9S7nRM7XqvHiC3W69j66d3AKmHngt2ylajWffAXJ7LaATMhpWVX7oyZ7vTGJwWyx3KbiAELBz
ou0j3U3iEKdFf79IIFXbqox59NPwhxhj/b0q6h9lXo/AQfr+65BTqwuku9Ub2eMy9XXPP4e9HQvt
aWuy9t6SYE650+TleQXJBqU1bFhgR05rHKe4Hk5Q+BYUUfds22O7xlvkFiQA7Mk832MWeamq4pvb
YSVpjIqhVjobtzZvGsrkHW4KeAJjGyaB2XoUqFt21UVGtV5tgFWSG6nJjaPF3RRM3JpEXvqI3F1f
JrN8HLg0D0GVebtGM0QYPStHgbUWnrDJc+rOTMNJZczpRas2i0I6QC54OTp+ERyH4Rjy7oUZtS2H
5WmBSr8rOD/3wwi/qhw1dikz3Ce98+yb+WeFJywCmZSAHhmJUmfWS2cVR+T0/FyFM+gFS+8DPpsf
RsOrKBNj5mw9Mb8sgRytjcxGbIEUXc8A4qcgPRtLFb7FVVwhSvozGczMyjkmYXbmtOcyE/Twd9NN
69bGpTSYmJthNJ4nLbuz3Y/wFngzb1TaF8cQxQyhfdJ3ug0QjfwSaIRXpZeg8OstCZT+NlhzWg7S
MnFUcw2xMX8wbG3rQODuCwdzm7eVfM4I7WwKztM9+WU3angBRs5i5/vZqPydRF+5JpaH3muS9qoz
S28t7YeXrla8AN3EfTRjf74hTNm+uDHzaYUaSVjcOM2zcW7mHhjXkDfNDUr11uzUl6x3q/u+d8OL
l1fZ2bZc69gqQ7/EgWNdVGsGNxAJ2u8IxOYlM9rkQnMSbQUi6/Ek5+YdLi4j3nOUsVlgFcZiB5i9
2+XVUc4YBcNgvS42C6UPkyj2c1mHkW0bLgE1Yn73vVcbtwENMBfScdazNGRwD7CHQ91C77KTZVq2
kMuaRwpYvlIKWd/QOm00kZ6H5ujLxttnzgzZZ5q7z7Bjk19inCav73EyV/bFm5i66DCPp8dkTNn+
LlXSWtsBOfdsDMiJ622RLU8z7OOWkorY9KcDcoh19scSsGDMv0FNSRkVEaiXUVGCdPemKZRktuYA
xitQGRbZzZeZk2aimJveJNUUVP7kknaD1NeaDgFI7sd5glgNOqPbz1jSjhWFP3v8B3zbCKWpt1hx
u0TWCEK1G8yhIBrZW+ZlUgblLcgl9lb0rf/iJLb5M6WN89gprmPDnDrmi3Q9/TA6jvFSZ719VbWv
zku3vOVtUF0npqsHkbvqXMVe82hUM1E2mVTi5Pltr5DK7aXajizAdqIemOchol2R78s9nfOxuRmQ
6ptTSZqq2niQ1dGoKVJ3dkaX0DzidWa/bVxZf4P8nkIGsJf4haLd4qco4pC9icG7IAjYJnQdxCkK
TwYIwKSFzHAjm4zUu5xd6scVYuOOkDKdzp5FbFtDaedA47pWugs+L0bGEVuvD9yxW4NiLNOf8ClM
aNZ9c2+kDArPYIpclj6431BHCEO3v3LRzmIp69XBN8G9KfeSc1CDgGYY98TRrpEXTFmRHpzShrWG
M61Z7nSQ1rylHj35YXbAMgvbx4ol0+Jsi9r6FHpsz124cD64YmJTIZYbUscMmeVQX5s1X24vy2c6
od+4LvvtgiB6PJIRhIY43YrJLCJfGiO5RW8dkJ3mu0OWszNlvGnD/Nr4/UfGQ45QOGU2XcQpcLrM
DRB3nIKZRsqqIsav6zsXV1Syx2jGqcdF+2jF1BFldob5pRc5oG87bg5WUrXAQ+aKviXLM2ABGAGd
xp7/DYUuixQJXe26IyHHWl/LfKDrqQQjz1CAEijAhporRSBXbhils6pO9soYEFPwLfQTjAwYJg9V
a3VvuWElpxXEp3dl16pjbwMvSIEEgmFXxmZup+SezxuvEJ67SzHlE/7SsRng8pJ0o2YOgZi2ktpI
OwnwMsyMS2gu1fMAjaHeedVIK2QNjWFxrOU+CKVAeZ8TYwEfTofD0WdDvNZTth47UIeFDy0HhhPs
p6zLTzohnbv+f+Zec0izJK5aulJ7bCjMIslx8IRQO9cchz00qTRC2QONTX/V48gqMSImwQ7IdzBa
Te4XIDuUhVrcgraF7fpHhqvufamz8WgJWXJxCOjjqLUh30XvsjSVjeO/K9fAD+irubqC4MkvI7AO
0JFww9lrMSonvTnsYLbe82lzOOuGtDh47OWUoa3+o7ESy/FfjNDYKnHieKZJHgs6LD5v/v+/2Cob
orHOoAgm/rLMLwFt2duxAqe6QXzHuONwReDMWgfOzo9PMxnBryzkfZa9NE0SggkZgI9jHBNlbac6
WWvF5+keBljAbSyf6mKzdALUoyy71PhRdUTsaXFoqvFPj/D/RvueZwlh61vT152aH39gxKn/mtSz
SZX819G+DaMkmdff/4Y/o33eHw6ZjLWZkrsyCZV/BfvsP6hqBwJLtTC+XheY+L+DfdYf5PwA2yON
CrJCvv3vYF8I4Qv7EIjUFeJlEiH8v//nbzkr/dtf/zVetxrw//JcmjjFWBVDRbQJAQgSAX9/Lk0n
n+jHWNsPuDaypKspje/f+tK5xIz9kb3of/CYr5/bf/4TiVjgyzdJdPwetMiapBnzgHRq39ovjlV8
zdIZWT1/1nH/ZIf9QyB7uYlH8YbS9s0U6hEW5OdccVFXhohUj23UdW+Krt56rX5vBEBQPXjJ3tHB
7V9+h/d/fgx//XD49fz2w9JG7UBLFNavuA8r9r9/PP2cxJ4Zx/ZGJeOyFRXimqYp6TaFZo4t2rXq
yHPS/NgFnf2seFc8FBllJymvzhxsAUZCdlIUhTDMxHAfkTo3YqJsm8wdhjCRfrgZ3irag8j8ilZ8
CfrwQTliJzwaCUWf2ucluEtQNfZtIZBmJodNj4+tpU+Gl7oeBTN4NSOLZUcbKwNXqmT+nOzudoJ4
sTGqBYeBYamdsDDk2Spn0DKmR5sUM0Qt0XIJ1pwkQKtvRolxyOzR15XffKlguO5QMxl5dIpvs/YA
8KZubj20IMUfkjjxolU/j8Jasp5eLcLt4juc7+Y+NLpbH8pyFFcthVh1PosfcWGQz2ycPOoTYLEd
mZON2xvYdqjFCPzsSdNfFqVV/ZZ2Tngi1vq+OPLJ1YpEugUhjDD6uXCy/JD3WJN85PUbkzb1Uz7G
r9aKzzSncOJk5AMyw0TtKKgwDr3KJJsd5k2QjedwaF+SuTIfl0GOe2qJ6r1FUORaUAP3Sc1Nfohn
ceD3FyLmgmlMzBYA8VC7WNqcU5Xm35m1q/syjEEP1GZv7WpY/4csYzvHLFIccpkdhnmkZB4bhHty
QW7QYhTGziWYS3+DOJk+tXZt75tYq22La6nDksvtIU5hdQfr4Oa8ZEV1yOciPIWL/ZXVX7Wz1lkU
JwCOUxTaPaire3fJ1B7YAtACzfY3S2EsuAZtcEPRtHjj5cJ/w78ByVpeIWRCGg7in7mXJt+Tyf2q
567E7UobHJzHFC4YoLSHJa5yxmiMrfh0WHqQw9+1rJ23CWg+fGhpwhzof6v9JfsKI+V1xLJ3JzQE
Diq4MB5LQ1xSK/kKCqJ8bz1tPuHywWQElbTYJC6jvhSJc0UbMfa8KwFrEZsft7Uva+g48pbNvvzS
TrF/RN9BHgySakdZTXEyVoHBmK0Cn2jG9C49NtGWeO4yP+fDcatTxf17C8o0v43jTjIyhO6nny3l
no4w1tB0RUbOhJXYZRTw3ZrjpgrDI2df8tIifVCJmfMFhXeD0HkskUfQQbkse6yDldXpXbwKKEkC
CU1Vq3NijB9Lxy5u3V66B7t2mluw+svHvCow/arFlDO1NKNKmXJn6uUOeB5QGMIHdND+gtKvNpU7
j1fa5fD1xSlGAduPDwRgbbEBOvhZTu6dZ6l6K0u1N+GuYJ2br9nINDKL747Qzk1Yj/5BN0G/dwtz
0dRCdt3DUMViK7BuCcXqzPRQe0Z8TS3uCJslb+Zk3Amm9vswGVAEleN9xLF+hVKQHed0RTNlGDI0
9Z2AG8a4eXXq/utiV5KNWeAcfeW95cLOX9qE6YcsAPY8bSVXjiCUTyY47sVBvUcmsu/IHhKla2b7
Plim4Mts1GQAeFYfZCvlDbuH8t5G80Lkoh0n9tx5bwM/2w5ZbW3tWH6lH1CDZmi6n3GKLyubfejv
bAA2DsBVeiS65p1h48u81ntUffcIocE6pLSdXWhmICdhmHddMj4btvMGbebVLfrKwxooE4IaLSQR
R9ne1s4H61ELczrTu2SdXDDLO8qdph/k2P2LxRf4KK0YLKAvLUXESVagFIY8sU4V+42tGvrsAkQo
nnc+9tej8CXfa10Na+tvK44mm91DyyXd3rQxPfSbZm7xjrQuNkQxtXLXtLL/8DsySFEJgGihjAll
AxNmZz43M95W11f1T0f21XHpbLE3rdjPb/zEOnBHRC7Jyu92N9u7DP/PxZFjc5xCpyDq4cc+cduk
iYSBhMvKiSK1qSSyU7HOOCeusrZYszr4Zol7DUQuH4gRFHdOWVIexzr2lCACEWLo7W9LlrXT3g36
+Fn7PQH3PqXME3TieBuDnjt3i64fkry39jzWJysIyXADZBMb01VzZJgNIBrsE1HiIR7vK9enrDVc
jH2XuuF9o+J2/cTKc8/WroZPSDjW9TYibIJoSO38Wsgw/olMN9yrGHJhZMEvW/jWRCbY+4GnfhxJ
Ks1FQtABZBCxyTK86eP052jo8LVROtwbvOO/doPfXOzeYQRsjaW/2ORz5a3sPXnA4QmLp7HoiFiq
obqTeex8GrM2UVzG5Tg5w5Pd1vGZVu7+kpCw3sssX/Yy7H+kVVKCWK+avUdDaKTL8ax8YOxES7p7
bTthpN3qTSFPbCYPizFvgyY9zlmNCFyWcldTCnQtTXau0Eo9jol5pHie4AoQPLvbF3R+UioaBOtS
bC3D468/3F+tsnBP+jKMwqq9S/WSAWobu9UdcBPwBrpyM8g3DE7wfUt8WjnlEMWuVOX4JP1KRkaX
jcUuGODDxWHx2FUonnwh4hujC8Wb4N7Bkr1m2A1a5zj37rEaCpVu826c032HI+rYjH5w05bCOhWO
Ff/sffoKaHBoLoZOGYodll2Nnf/MNNNJ5nrNpbXK8DXTPKQc2ez0050mvaHORMiG6ZGWPkzKQWJ2
Z5hvwREaIgJ4LLB6lbV2omVJ892iiUsgvtLu5v3Et4WdKW2WMCLZeT+7mu6tEl0ONSW5qpSutKBE
CtfeMKCr5jPaV89bTboOryTPvR3JHGCkY2TEpRMf26WhEdEZ40s6xQrQ35S/JUZGfxEmkG3B6++i
hqnDBxn2UxS0Kj/jxZGfTpnFl7Hw9A8D1hsu0ipZLbjNeB3p+zgIN1WPjjc+dCOuz7pOnkZt1aeB
pMSWDQDGQhSgLZTnZEPKwwSQZ3fHgONn3yddu/PzJr9gSBR3wRh426ATzo3jBfoMj6w7LK5/n8UW
fQNTs82doPjhOhQVukZhMpvXsHNEFvVrvjXpynDL3osvoDU3O4T2Gf2prY9DnlkAYMq3AqrQTeqQ
xqvJF42Vq7ccL/XZGezvdTM2ZxBspKAr8SqHoXtIhuVYEl2iTlp9V0lHr6WCpz5Q1Ep7Jtf3NH/w
DVg4mRz6h34Nf23EEgS3vEnz16Hn5alF0nA6ti3EwJzk1JiA8sq9H9RWy6uelP2aZUn4FnRo+JSm
h1s6JPE+yrz27lNkpPtRzJC+wCKmu8Wj+Zk6AQqT6yyXFzfEbY7W9e4rJD6g3dhnAyQZW5Tq1prB
/CZGSZ1g16B8Vs+ONkg3WqwXyRG6BzSEMxWB2RPhvWtbsuBzbbXv2N3c0Gv4nuvUY0MUlieggUPU
KFisIZA9V/pPnHTZtvKzcO/6vMmGNP8pFW0iTHnfi977WsXd89zIBzojMCQUwTfpUQU5eulzwzIW
p6V9LYLqWXLJPldZ+l46U+dt+cl2KEwFW2sc4KEBg2zDbvlz1DqJinYYTzl5vK0LU4h1s9sfsWW4
UTXDGGsI8Gx9PEp3S7Wgk9ZBlKRUb5cag42ZQAHPnHt+k9iOZ4UIacpHDKEAHFk73Tm9lPCS4u+G
l/1iciAMc92c8dpHxYxtDLdIvm15gW1yEmc7oHQIuCBvn2EgpBi6YwMUXRGhnoOPbYcTEcPqitBZ
nRJCYATxCNAKGMJcRgOblSkQQMqjHBKflFfaS3dMLB/IpGQHUSaV+zhO8jsRfuoU5470jyCTSH56
M7k4Y0dPnIeyM2+pd0AMYtu89xP/C7KfPk4qm+4ctPZ8LLsoyYPlUkuHpsDaUOnNXLo7hCcGLq3I
3kE0TWbfeigbzkg4ozvfMZwbqUR1n2Ylm5zOxgeWl91ZT37PyrAom7dOGyYi64KrYQq+h13ztpT1
p0kJ+U60DDgb4VcTuEJz+EwoMt+wOi2fQFyTLy0DmwcVhs6Rmu2gPyGvOmS37H43A0BBy16hb7Wb
9Me+DaniNI4shxoKFyHa95sqHyWPHiPmEnc/k8J09yzQOY6zhqaBhcwZ+S5j3iltfrT655hM02mo
2Niwm5k+xhEW65Ta4TfoNcuuUw3xSW5Im1CTxLKsZIqmoqkOmes8Up7QbYmtPrC+/6yV+YTSlJyd
hm9DtjBGdrP/lKV5d7RdYb1PeAUOLSM5278XqFUU0rvZl6pscYOvJ50fluUmzanWgRXew8xyAnIy
IdMsTbBFcxNWgINhAsOzxa4R2s13DY7tqUiovKFUi015UtyVfPl2vFloQ1bwYnBxYbfK+MnaHpez
zj+8GTsoVLvaau4Y1u1H0quH0SvrZYNr4dFtqFUPWLB9NHbBlAwTAeB3kR5MuD7su9dRc4KZ3IVW
QkqGeYmfD5zmuH5MAV9YKVW+s7OO+uWSf4G9SvKzpG404gECxcaWmZr4+8CcbiBV5pFmDt/68WM4
F8V1rNd0EHxL1ADvpfHLo5N0/NJjb7nJFibXxQxZWHMuAuNxnkSTGq/cufubgb6ZU1VX8Td/WrvI
g7I/06ezW2Sh31TRE1bG7SWx/W3pIhaUX1K9YLijPGNrxpHiCGm+6GyQB3hrxnVB3zh1g6UjCLju
pmSW/UHjtfy2CJVHKm/nP8XQ/5UQ/0FCtHxAFP+1hnj7o0v/ZPvrv+qIv/6uP4VEkF5MxiwATNdn
O4OY+C8pUfwhEBZd07QhwPhB6CIy/osRJv5AzTcpERKOu3Jb/i0luuYfEIFCm/48ysMADPyPpESb
P+g3Zc/h8oG4bXsmf9wKI/urxm0Fi55m9qgbLVu8BNplicEOaibsH7dk34qOGmk6zbu99tP0kDtm
Xu0Nn2fVHRl8bXPq92k+2ufAi8OPBVH7DUEHuqXbGUEZQfMpVvpyGD9zIiqyBuawrWf/n/os1x/z
75Ko4/JhrLgFdhC2/RtswXTwjYhAgQ7IcSxJMXQESRLSpiBNYzAWVfvYTE56JARHJA1n0j8gQsTv
oiOSLh1yENdc1xa2+R8la07bVGqEXQAPMb9RnELXDuYBPXItb+445n6+gdsfn2VBkR2dttTuJsYT
DBN9wnCFtwDnEM3ajC4pVfeUR91B2dWHUbUkagKtgFlD3Nk3us55XUvjZY23bLGXhR95rxfnit0t
90AWFUvkjl18/vOjRjL7h39V6z/lZ/5Q6EwUBzrCsZ3f1iJ14puwm1sQi1khH/HJhoxTJrmnZZGh
F3G/n25HZkqIvew0ByKB2Au3hYPMUQZh+hYOY/mVS56nEABFCOagSJDz0Jv6NTCQ5zxxf/lO/n80
Yctcf6a/Px9rZRO6PS19fA9/b78aBS0GVldT19635a1lTT+gci8ElJgMSeAOF27/MdvK6Ql77nL0
qxEnX9K5aNhMl4OY6pIwXoOwN6VgABRR5VtEx/7iFNb4sqQZoV8t2VVzp85mghm0yToLPuQyD8fz
nIk+El5t3hPfjfK4dqiOyltmnM5jgtbiMGVF+1lMnbpaoVBvhS3mnxQ+G6SDGLS5m/ZRHEv7louR
QYLWMfb+QHzHUoW+yEn7d4Bwg33Tj/UTmNHwexMvL6oIllf8wPVbk9b1q+GXeMYsAAoePO5LljBm
x30739MYDjsFbwHuoKKaznB5vVs5S31t1oFS4UPbqnhgyFzHTddapm3IBOr/GkV/TaW8kVHw1lFV
CIOpFffaCU4/kywX2NV3zHjr+8YN+4XuhHkzu51yfTcwC5OUW6grx3bamx+krJiX83V0zn9N0bQC
d3tnHa0prmDKntaBe5rABVTrEJ6kCau2ga6MeB3Rx1/TersO7kEh34LZCKPBG7r7dh3vC7M/kzC1
8Egz+v/D8/X78QPwUPiAgUCvrE1kvzekSIzkU+NS5KiDAViFN0mS5BATWiRWqX72k20yH1vGzsiz
+W6E23+dPf+tg9RS7VQxKKgKreFZO8sZoJ2IhHp4ukmOw/rtt/H07ubQt/6h9/n3TlKoaLa3oqss
z6N+knj738/+OhgEMa4h3VbSgEkuiXGFIyK/bWKcmHiC0AgH6gKGtanEQspKZr0LGZ7/ARf2+4Gy
/hwAEgM64bAtQJ/6+88xCaPBjc0AM0xD+ycOIvdbEjz9jN1btd6zI61/wvP8xzEGeJOVBO5R03Is
Hyfp3/+ppuUlttGT2a7g/VKdMYztu0Mu/1sPnb8ngZDUeClgOb0URYOD2nQrhmQ23PEHVj1n09Fa
9dH2Wt8YYeBtpLCCi9dOu8KsyNz89w+Y5/2+gbMALP6qCXXZCYUk7f7+0yq0GyzfeHaycMA31Pt3
/PCf6SyFWI0X8SFEkbZUOwtmBBea5UA7SmrDRptKMuFaZxa0RPsrhsfm3s0YqQt79veesslLY5zd
jfRIfNbCOGZGk53RC2jocOs3MeMAcCzMQBllJU+eZ1cnXO7mwS+dF2UQCqc6ENckMyZhrLDD1xOn
4a7BmLbRWFtxdXU+ri6Tv9jaq//S0gb2xqS8YYTBm+kQUZ3mYKayc+jftC3Yh5FNv3ctDOWKVsR4
wz4v4GKN3TMLfXKfVI8eEFnUXodJHME3UMs2CRqX4GHrPWnsVEejRcEviFZtKI1T+9CseTO3qfPh
piM4/KVc3eq5ha+5AaO2YQ2Rb1AkxxuqvRyCzB5tcqOt7l0XEysxLeysSWZFHGcAAKSdUDPhDMu5
SvuJxIC0/V2CQgYqoBXX1LUfGp2PB2kL+e7F/4+989jRHEmX7LvMetigu1M4F7PhL0NHho7cEBEp
qOnU6unnMGeAm5XVU427n0ajUeiqyl+RTvfPzI41hmgdbCW3G9J7i2H8ZRxhtsZuqS7mrIgOsxkL
vM0ckiT7+MvOa9fLtvDGU6kgm5Q17TuhRxwX/+hkbA6Bvmtw8+Hj7RqPqpXYwzm7GXMP7i+376AQ
tdD4prDVShF/2U7TnV5o0tjcwdVmFGbQXO97enw0QspFiVB+u6QEMPRmL856ipW8tD+WkfsmNwuy
wovsxRn1xS0nedA4N3php9iUkojuZmAuLNdcO2vXn3J3DT5LnjanymPGHZJi7WnyZXiwV+PA7+wa
fdPr9nkF8X3TbWZppprBbsyr4sYfwcRT5OCeOh+TR2d9Tbp0flhapFUr60CSMMrCKtMUYHairOWS
lyeIb/W+y6K3ePNrT5On72i1bUiH5+tz1CzihW20vDBxpq7sOL9QTLVOYkn6XaLz5YmaKovRbl0j
SMz5FX6kZQd2+bWCI7AjQzLdt1693I+BlV5aFZoKdsjoqTCao9g47aB0kgiBQRTz3gbSecmoCU5v
vvRsc6jTotB/5TecHiGdfCX2mkL44IA5jqkLz7szlzzm/Lcmx+CVAVs4evATEfWwfSrs8Mvmi0ff
h+UUzAqZJKsKFObNPU9DTbTzsigN2yb5YZxeVhuhJOX473KWHMVTVC3pLo3X5maw2Z3CSjDWl54b
5ssk1vyzMvGN0A5UN6c139iL2eluDPCLD9rTl8op5YOTbFl43Q4vADQfszp2LkvZ2RyCVYnqs6UG
1pRii1DWSb8vBxcxjh/gFn+S8yFY9F9p4CnP9MPIZ12sSCmdNG9sVekRUNlyzUSRtEKXW352gsRW
0EmwRRlIlBNrcBs/I2WUCYnXcws+WL3nHfMsS3+0qJzlvkd9vkm3sERqiE0UJJBOXGPNJyUE30CO
651uJX1dPnzuYgtgiDxervxfwYwiXe+6Lazhb7ENTX5DkeMw3PHHzOtoBPODY2yTvxdZdi+LoSRp
O+PTLgTzBgibH2PqnU1QyJ1dz+2Z3UzuvzDSZGQ5bpkS9kfp9OLLoVEgE3DNuU4hmmNq5f0dxqn4
25Kb4QAjGp9hN+VA2qpxPQ2M3MLW7cia1310DrIlIZhi0tuEOBd3Xj5Zt1MzVo8JYD+WhboDs8He
gf21DWVjZT4GToR8lOjTKtTL/LkMsb5qKEy5sVJCNvAVQbf341x8B6EASIMRyauuYgZdrUcyIFqG
x2SwWPgX5xB1lv4IRme6yTy8atzQ4jYP6uAw+QG/zOj6lrfvwL17l+NMiiDOYRzt4sol6gFimt4o
/KHoPDz/zfvSkIDbL97UXgrWsWxnO9LaiPbc+3VNxFQW6Xy2I8qDaVfCylu7AnI81TmkGUD1yPk5
9VxOdzZEf7KsA+nLXtni+zSsRtyNZKqYm22vlE2ZR/EY0jV5HW6DRev4smwWGwMLSJwasW2Z5Jc2
hdD0fQiAORne8e1oIli7xlG0cMWevV6zUV/2A/faoet6vbdXlwcw7efpqa6G+X6i/lWDsjfpKZtX
cevrWu8JnKiLzGXxRb3EgTjNYr6vfEM2dMEHDTGkhvly7NrZUcdpTJstw8Ie5cqkQ8H1SlzvwAaR
IE1apaeZqd81z/HghRcvmgc7J0T+SbVMrO4dr5F4+NiM5OyCRU2snTRKh/aPG4cAadl/H2t7YifT
CTjyaXv+9VbzIAYj0fbpaZETVmK7bM9uVYhb7HvIQG0sbsmoUyEheBhzeCOhRixfXTDi0teAlzaI
zvbp03kKDqWTLw8tkjh7bjrPng1wJEb28cIWSBnYiz322JPV+974MGMNv01WYxXYa4TzkTWGSwNM
Iclox3Ijccw4UHYhmcP01EXbH2RXxZbAaoNr1+3i/apU8V5HAe9jJDfANLWt34Oh7Rtka10/yDrw
m50oYnz6OGi5YA3wqQG3rwLPv/JrkB+jEVNavjfx1zVJzywzuGyQb+6LTXgc6IKLDwtezDP5K/fO
sE8kWyRoq+HBGZirYrYX+k5cK3gJYsNXhzcZIEMru++O8YOXZV1Qx+0VAic7Cowb1MjYryIYcTgb
Mc/1EaPjeJ9tGumqrQxDAbopAQofnhFaKsLrXsvysv4lsw6b4lpt2mu1qbCT70zmkHt9ccT4meCh
WpZjYldfgEI4H4Ur5I2LojtZFbmeTeQNNrkX9+d0m/zSgDui80hPfvSkCgaOBydzv5mEmPCGToov
oSAsZyh8+Z2/CcxDIZ2bNbCRigqUEWL47eW0SdLTL3U664JgT6ujOepNvBZdw6RdbZJ20xU1UTxk
bn8TvDuUbx4fpzzB73StFs1OZRPIhfCrn9UmmqOx2E/1LyWdoI5aQ1qkUdirTWxfe1TXXtXAfCYj
eIL80uVT3LTIyptc36LbM1VBwZe/1Hz8oMXZ+6Xxq0GlVxK1ZYduJC4AweMG8H45A8wvl0Dtiehs
b9aBfDMROJudwNmMBe1mMRCb2SBDZvV2HSf/s3HW+AZREl9CMS4vEU4F9piPfhJ/aRNUJKup26tu
szVQWPbgKH8MXbUQ7k3az9gos+t9prWI0vFdTU99uLi0xlgTTJ5Zp+1pIYebTHawC8ArYunBYdGp
aOC1eND30p3v4n4knI3H4q4r1/nMFEF/VUkl78vNu2FPuSK9j5/DaUtxIPpDc/JCqwv9ORGY9IFA
VtJkz5B2X2tDME6RxL1VGEasEedI+8tEYiX4SdIsTffF5jEJMJtA4fDeKboIdqSy0A43T8q66o7r
oG8hAG6eFbm5V8jGHFdNmkRszhYC3jYGwM3vkmCkhJogHX59BbXXfQ4wx6ybS8Zgl/mf/+UwdJEf
OLyAF5scWsN7/Vyx7UwX+87OxzmsZk5sSrSfndc/aMyGMhev9OliEUAGoyzmMceWCL0zpOSEOLz9
/Osk9v/n4P9hDi63oub/9xycPORHWv34fQb+69/4PzNwx96G4Ho7uGKndvUGBAe81/+v/yHlv/jl
iWu4kPVdh0nAf83A5b/4O0IwBd+w+/L3glvnX3hzcdgya2Uexu79v2On/YOeC+NaCjyjAe4YoBqo
zn89WnOGazI54BvLAKZdxn4G6jrGxPjb9/FvZpD/9lUcn88jXdLy7h8TaoJmukxrpEUrSheLDtC8
PzMXXT7/+WX+pA7zjaAMMAUPGOgrSA9//TC9C1lReVg4Pd9wPksg0WFUsFjU/fTSJ7vwbFXderWh
mP4TiFj8OWTdXhtNAqnSBkit/e29/eaXLxEMCrsw4x6HktCfRQPBDiBXo7HdWiPq7qEnnTifMkkv
6B5FJH7pSZ28V9SjRvuk7EgJWYMq5l1s+TI+gHgz1S2HiMT9T50Of/81sDFT1s2LSJdffvsov71V
R49j7m1ZApGo/kGu8GgvPIK66uaff44/R1sUMMPbp3iAXxzz93bh//46WYdpZPJW3LNFjvqdKIlL
UPZlM91oMpQtyKxhXLO3JIhTCob++cX/9iHJRaDr4Nvlv5IL4q8vPpDhFY0C+eN3bNNXHjuc42l7
++dX+duvjgkdYYufnaYT7Lt/vApoyiyKGRDtMz/r3kdPN5wLVP3ipuvbP7/S9if9PsRn4fAZVKI5
+Gg8YjPl//5lugukKl/aAu8cD+Ow8iJqGEe6h/UM0a7IXfN/Vc+/OO9/N5P/m28w4FpG0EG78/0/
reTpMDiD9DIc26QRz4nHPgJPmPUfBrF/u0hYEG2NnOKhxBEg+OO+cSvXaSlMwEFOtumB8BUoXj9l
Ijun6kLazQuB6OL+n7/L//Saf1yYZcrRxll5TalRcmQZrXuRN2SdPO+11zkg19j3L/+7r8mSxGdl
fOnbrOnqr78fbL22h4sveU0ruhwhMdwLtUIxtgz1ZG42UbU4FukUHf75df9+3TBT9lz0TRzslKz/
8VmZ41o6a0j2N3NDEtdtk49ijbyQ5dcfiHiV+d0/v+DfbglWQP5DyZNGqZUuD7XfL1ST66grGtfd
i17XdwJeNxlZu8y8fQPD4eKfXwwL6x8/JpUQmgeY/NXYwJhY/fHFCjypi9/kI845RlIn5MCsuqwz
aws39m1BhTMfMjrGJWb0k+zpiw5ltDD3LAIvOLuMjcUHEEIKX9g1oUZcdnXBiXlp/cU61u3a+PR+
LswfOb5AC22LzDEH0bqRd6gg3I/wYmZYWCSuZ4IFA75MPEc4n0NJcXC7K4lz1XctO1bnahl9UL/T
mij1isuYqvg+hqG4qouAAY04MFWKeG5V8SrPWRLM/aeTNoyFmBDDSpjAKHrn0R4CgS8isr6JFqVu
n9IT/4b7xncvKOtde9iZib9hMAdm5VFvgPDHtoGnuaCrbkjlYDwxAl/giZU1/kBV1EN+k9nBgGCs
VSxPseVm91MTTGOIMqFHUI9Too5AYuq3eskt6wjMBTQ0WC1HXzu+BcugaG1d70RrJ3fadoQ6e7Hd
vUR2oP0dYWzcmCG1k0v8jdXRmXGkylgSe8TNDQMrBM2bT+yWSWQ89/bsAKY1G+pa9hXnS3piJL3w
IJviHTjE/mWZ4YOfAuYkgtFxUYO8l6SpIZdKfZaoFNbBoWycXljlRF+YJU32iYNr8JX+3J6sDrx1
+tPtaWKQFjrFrMXjxONCfHEaN+tOmw9NgitxQPyQNzQmPqCc9+CNVjIOx2QeR+t6SmaycBbcKPnk
m5I6JLPGiriep+PpYPreA7IisgK7vOy9/F4KDuEXY9NTxyds/DwXhJDJKQxT7GPRzyrxmmWWJl48
5RQtdfzumK5Xq+6uoywNnuKFM1wYZ9EAsawemxcdtdJGDe/TYDerCFKwC9d9OaJdRxcRJU1cCUlS
IN32tffYokzQBKDAzF6xrrPZKGucPPuKgz6s6rZyP9qqY8NENB14Zl6rWr81fe/8iKoEUbdc1lEc
bRD/6U6WdmOFhDObl7EHwkCIcwbqqiwyjYYTP5CjfBQWTseMyXUZ57CTtsvmJ1e+SSkVrkeOMXBE
X/JhbJCVPKYYDK/mlFAnckKzT6M4vTSrSyX4PPb1l2oQIPOtoYhA7nITKW6rYFAnnyHuK8dzOMJz
blH0HjO26XbWNgVV8SiCW7IuoJNL6YHnnRl4w/8axtIJMehCSQf2K74H1tDi5KqZF3J5KUQDXqf/
5jLet4n6FDyM8NlyMwwWhtR9OSlaJfnt8oXYBYIoJqmKo9+i9CZ8OnId7gC+9dPeT4raOdikLOqn
kslK/MBDMMPh6oFVpPNZNbdLFIxAIvBjvQ/xZL9ZY5PdaSFc5zSkM8HQOOvy9KKlMhX4XEAM9Fkq
ZV9y69rvIMOWmIJHSz5SyLMGX1G1dHxE6XEtEsVatMFX2jPL5F51QDCIjIhq5c8p7RzPf1hHbpOc
mhHWc1jZU/sqnLLt7pU/tN1VWojhkYiJm1zYppUw9Yc+ShagmTkPZTh0haRiXBaMIfNqAANIjLPI
mbEvnbxv4tTvHibmfg5hqZ52mzONGSoFJ5Hm7fcsz8X8ZDVpVp25N6viMDmdo38g5aQRtRseY1SJ
JR6232LNyc6aptWC4Zj6471xc3GNw8ABHgz7Yyb8FZcnioXtrylTELCQwst5z26Xf6FvWyKSRHX+
wCbafklWh1aCRteAx/0SH5w9FQ3eHWG/mxJXhDcUy08yE5Q1u4gKTCl0Wt+Xdtl8ZlZVf3U3EK3E
4N/tnLjRz/bQQ9Zqe1eEvh9TvxqwLu6E5euHrAis73Vg1rduUqbZLxwRmekCfQK0Fc3NSbB4jnvc
TwvXEuqqH8Yqzs7lkqXlmYhwfWtVvtpXaybheiCojcd26cy8l3kS+MicAQ2b1iw3W6SO6msUgvbJ
z2NWrLFhZQyDeXUOsQ27EQSRW75M9sSyWvigV059Kf0Oq6jrwmcp4JRNUGARNILWeoFgKO8ra7Dw
N0EkoganVfIHcz6XyhmYYf1ltsjxrOMEzWeImUmFUQ/iyaCutRcdVfUfE/OoBIzJPLx1Gxo1LB0r
6zFCL/Pt4NTrl6JDzd0NSexTvu16iQVsQEFKK+0ohd6KxoNPu8rMjxIM7ofKM0A0fGCmU01S884L
1IRpR5VGSymEPaj4aKwMgoEomvZpsvsAQOqgxo/tp/1WsE9hg0VPtU1UiU8aCm9jNS1EbG4m3571
DgQZAfWxUlhYqB+4J/rNwyerluQNn36r9prJWHXgKWzTmTKD8t+DGoRajZaZ36/W2rT7vgPfcx5L
i0U5CpyGJ7hfA5Sig9L6bCtIIbvJMoHYj8mUeIccFsLXHu06uF2ICg77xuEZ8gTX30GUD8bippoG
IQ4JkNFDZRO4PPtdlf6AX1Vnu8ry6T5XlVt/86oANYzmJys4dXyjPzOdtdY+WhB0WVkrh19UtePB
9fo4OlGmwZ9Xy+Uu0pM7nxpybV4YLEtC2Kf0ilfQkml3rKLAHfcuiutmJ8ElTJSCLXOYrcJNjgJn
Zkk1yhRhb0GeuZ9b+l12KjXio4ttigjhn9uY5PLcI+yyIqMURRW9GbvXErKpoRspcmb1vE6CujmM
4oTK1n4wH5ZVeWhFtmSkjqF+8xKnM+Zlr+1m6sih0x7bIG0f4sxfkz1nl5rKrDww06madGcDYKj9
eY9LrdgIVc5WMCH7Yccd0lx6nSqXQyuSAjAUW57PlEXxQfNwJkKM/k8CUU9ed2yrrY4PN1TfH/pV
s2yKxBiY27oFfNg5q01uhaF+uRt07rzDhupozCZFN+NxkxngvGgJtgqckdoh3iBUPT+XiNB53yLG
JJl9EVXFoHczA4N5H6Rrbd/Cy6ssGityftW875MH8lkNfrAoR6WaZbtAAB/SGlYb9q7jWrjjZ6bH
nC0rpexAlr3MCxgbB25GCsKzqp2TrEGJKX4Y2VbRM3Sbkdqezj0gKUpN8LYBlcVYckGaV7KHrHMK
S7e+9vcicWB3JmWZjJiK/P4hip2qv8RJgqwKyCEhT6HYlOnZgUVhyUQB0RgwddmTF3tnX5UZ0JKs
YQOcii59ndZo/GglCeoDFUyIxc6Y+j+JbtZeyHw3wfjCMv1zdKGieAUuaHuivXQPQKd9GZWdv2Be
h30swWNPYbKWRMkonLF3hsxYycf3PCozhqV9mZpq4BnvD/XnbBLzWKXj+Ny19arZj9f12Tc9H7rF
IOJB29BtHvoTONP94gQIV2g5PJJzr/pSzYhpu0Yh6SLxi+YVdlktQ3TS6tJY3uphzRH2NtSp/ReL
UNYYKii5LTSaNZiI0oy8I0577E1dxhv2zutkA/u/ZTLFnRaQUvUrb6IewdH+laRdAAQGnbk3a46N
YM98q/XBJwl32Y3+Roxr2cZB+OrtbtppF4zl5RIt43gQkec9VhQ05KdauNWNq6P1rWWHlx3UXLJN
tLtg62KgFprS5rWZLoj+Va8R5Hl2RKYsb/k5G0k+UANTl34iv4BuWL4mJGrI6ZK2fezHzH6UlMU+
8wQq+53CW/ljTOempy9oGe6DaF7LsIF6Z3GtLfpWR32HQ66d4xc6dFLwIk1htryPnr+N6NW3jtoy
SWxhctSBNe3AOM1WwgY4RtNkr5hoVi0wMBe1TnsOAEC8CYZ5FgjJxZ/lK4UlLhVsVFNRl7WSxeLt
m+rCpROb/BUb1i8rK2TLJTGa7BgEafRI+I6HSDEXcYisK5tDKob6p+D/JgQaz82n48lxBDun2rsp
izgSzH5Q0qgA+BAnfR+AkSFSegRvBm64GFZajtK5AwaSxD2mgXT2JopzXDLMMOXcGyQNVe3xPJjH
jPA4i3OdOpwzYtDg5CqduLxE1YU2CbjaPI91lnxqUukzjX+Rc4cOXiRXLJHle7eoEjPTNOvHIuIx
FloQTr/2refyl/GkThOls+XeMSZ60VwI+YUjTfka2COtNn2UCU4Ag+uDUsedjx2mT58F9w6KXwpQ
JhRWFgw7PF4s7LPl2H7o1w2OxWjkmmQD5jg/y456g3BAF73sEy3SMKkB/O2IfXAmUl2N3b+Z8LiE
mLyj4TAGdmAONvYPoP9lWXJSgSw07SertezDaHGYpcMgJVfidSV+DZECRzysvu2fHNrWOnjveka1
4U0npxbWXBRWkuC0cAzLsztp952diyP3ws3qO+DaQBnasQeQzeC6QgFjL3DVoPvyvMIgU4XpJLro
y0BKCC3aGyaqooLqKee4VLC2ZtXt0AqvAUXLj4yIY7P7aGtZsqeajVcfBg6pWKNiCHdcB+tAUwFq
0NdUzrSXxFYw8YXQwoGBOZuwjLkDSSgR186TPdigeXSv1WOCRQvYF7r5wtmKbSPn8w5ijrMM6Ufi
514TOkGxfuAE4ICmaeVj2+tyrYdpFPT4jCNiid7sJg8cvYbkSL19/rVx8SbWcpir45ykPJzaorXc
09yl5AZHF2BzyEaZQtept72fXmYvEH8XulEYGa5LEBpnKHzCtOUMzpXiwfK4fdIfiZVhiEyypDgJ
15jkMqrY1gLGmXAvc8LIsVwv2Y/UolUpBJwYN2Ep5EpqI3Zyb+eTrW9DOS3EznrHvA0D0NS4s32L
8qiaI2eiPfkhRWldj+3cvwNkTa3Qb1lQQgM3+KGBX+qEurYTSl2kyOx9DhyHL3KJDdyKvo4+2SAM
1Y7t/sJp1vJ4H5mJMezbmx0v9Iga3Pp+7j9a8NieB79oPiDQrDzbVRo/DeV2nskirMKgzCPvcWYb
BY+vTJvopqyKQJ2CMeDPYXvA3GLhWPJddoBG4SXWz5EvCZX1WECJeeUQUsJ+q1faTlCdOkrtrf0F
x1Q2mC0lJ3yOnH3HqZ768innhy53Wem65zwG4Xc54nxBssRlfdWu8bBPUGGvkCXc+iAXG0wQa+pK
K4pv29izZK0eJg//7iHti9EJ6WBoHvJ82tKyjlpZVdwyYysNwnnd+xs8GZRSzBbUynE7VdEaBGCI
uAjYqrMSHyxt0ppA3ujGp8Ht6jvHsqjv6nvYkLLmZt2zMoM41sPAgInqEed6oDvFOtEkSDZwcBII
CatTuUwRWt9pzxGICf1RoXRJLCNQm8N5Ms7rxg+qQy+YNAl4ASk9nJSb3c2Dpj6LMRbAgwY7WLJv
ypJyBpwW3r6tlnGAej+PL8QsGdY4JH0+BnaoFuegBdQeDAODb0zkIj5T/UMsj7xYfhxmLrydlS4B
Ofm87OurEvmXf8LljArlyH4jjAcWHoDJqC7c1uc9YPlMPpo152UoXCuDK1wQxjq3ZoYqZgKPC8sZ
B15hWmqMpEmVeO5ZRStf7bAENFUoIHzpkTNhd5PaIikvpqBDwO+Gkqdcn/WoyX2dLNaua5ppPbZp
b4KDE2PUJ1Su4n3MzzceM0LCxd7ruFYOtsMc4c1mXJUdyyqBDIgbHOz/XLq1t1OcI0HBN/ArRNZ5
Xug1tEmwaEUAoiR0s2fu4NU9qo6pSWLo8ju3HKK8I+Erci6I3DYYANebf+TCqDeOGwvODLdfvzm9
R4hUeLPgwRd7b66z+K9tJttvcekEgA7wpRahPU/uD+bHQJ16TKEtHAFFnsWf5PB98jGnb1v15j2o
6GXTfR3PPGti/cxzy/gEmrlOT+M4mi+oHLYPMdapn3uQ432Iqy64L/wqf2OyEeV7H8QXW+mm64Z9
J7qkCRt/e/Jbs6aVUjWitUIUeyrMqFDU36jZZCiTgbHZ43KBBhHNUNz3kmw1vG4dO58qs6PHTg/E
wksfP/MNEr4pyCOI5auvFptOO5oDGTa0o5rOeZsX6X2XMi3ctyu0kr3yO1+e076xuKJZZvf9pOqK
DFtUZShc3L/3cpXcEUPu1T8r0w3jWXmKfcQcqwJroUlAf2b2OpbPFqUMz0uDmkMQsZ+fMCQBgh2U
z76hdzmGnke/96lzm9wNlD9n9bWZO5Zzh/Qjq8KIxrDlYOCneG4j2QMx/7wenMIihApUINoTXeQf
sYKk+qLJugehaL2ScJOI8g/qMuRwHLkJwR1gl4aWXnv61cbhh+8CG1EfDiamEXc22cIunhjl3UIU
2jkXDrMPLqIkfg0sxju7YTES715iGLp1qe98R21oBS0iNEqAg6uddk/RYfaeNgkNarLLdEKIBE9h
aOSa6zNL8/imy8qLj/bi0oU12wyfQpKzkQiLuSId6UZN/Wrg2/xwIls8ZhX56gONRBM/JgOs3SC7
5pkVk7K00Xd7zvIFxIWMBfqnKrr8Uy6KnrO0mK34tJQcfA7OMoq3yI3nbDcMre5245QON25DI/mO
WEvjHaZ8G55Yxk3585AtF96XE0UXLkNg5l2lseJzuuQ1qWNLxW9KVc19APwTFBHg1i9LXinaysSc
3QdzJh0Gd5U8xwqU+tERY3kLQ7rsjnA2oiBcnEg/+9m0cBd3JG93HfMr6HN9ITUdCFGXHBjer+xo
/GHRR85V0TWmJxyZLk7ODoJlbd4iBq3NgVhk8hOYkCyOlbQ2dmhQ1E8Oqis/WuZaXwlZR7hz+RLM
sWb4Fx9wKFJLpExQUSmb6W9ToEaBMzguX23PWqI9DsL8mRbdFo6PrFCMunksSTEDV38mhNPw1Gd9
mI+QFfJvyM3bGKkHWvvhtPB+SW370bvPbLBj3bVV8znWDlVCfeMzZGaNDOJ7M7p2cQEScfqh3KH/
LugFyEOeMe1wmfYoMmFnkVw70rgn7jZXEbgOMXX2wR1MPu+bJnA55DCxuGlZISBVNcNy9p1B9dcA
5btXYHnWtHPYqFwo8vY9y0brfCuo2G52NCIws7UoCXrN7FRjbLcXfZd5tYvrupHfYHZQQiFm3/pM
MGu7QOv9VJ9IWvWMN4Rf/2wqj8aMel2sG7gbHLrcTskzgnZRX8rG01cxlNWOYXvN/rRnbPsjwNDG
yjRY5bVl1X60K7sCoKTX40mOpzabuZMMyX6afBFzTJO6PniRlC7dKVMssAubw3E39X1B+XYiNZs/
OBb92SjPv7Q86uMyeC0pKyi6AeslfNtDqfl9jnj83QqOSoVtSbaRSK/wpMJnHFefslDdcJlwWpvM
rvQ67l8/6vo7x5XL19mjEiBsVMCNyyYU8yET/K45WQi1UA7tpX1Kaun8kNWajmRpuvm2aBQoLtzz
U8sjgDQXDXeWeFDJwL4iwiufQ0hKRsYdMZfFTrFkjIcRKZM0NYfs7AKFzb2bVD92HFMV1QbAFDD9
ea1mOqAY11CLUpa1G46SJyZvJZkoShjWABZEGUcweRja00I6VN4VYKTU3Q/BGouLvtOwNExt34vt
qmZztVkam74WjGMBnPFCCMITslDtXk8zZa44Pt3VulO0jyQH/CVRhUtz4V6miUnaILk096tqrUhT
nGwr9xgMEXCDAXDrdKi7grF4YJjHhEabFmZXxjzj2uNm3Xj5PBhvcmai1t4weVv3pTdW7yXdG9aO
vgqw0REHzS/sRCyKEEboc6G/jMVz0XAiOGSLS+0kb8lPD4I7xZw6Cl6K+0k26XRgMuK5uymhRJow
Yozjrm4wsRxwTEflfs0ZDOx4ZNPBXPmT90NwVuOojb+QsAzuevSOiWnXLirK4GcQLJ4G4sPfwNPW
0hmptkP6yLH0RpiU7osIexHLVr203a6UI7ziCvUDUG0QjVdDXnvDRZ9I646xCVXmlCfQnopbOAJF
0aTJD4fajm6fogYWRw38wDt2SedRbpPAfd0JIiomBGe7UJfXlNZBOD1PY6zPSXEEuh5hmlbOrY3L
8HNEB6Ayl3ENjRJZXnOki2Y6YQtauiP8sZln9jDwOSLBVTIA4aLaWljclujBLaKgPQUUkW7Ld7Yh
C2LFmdXmYHtmGzz7R07IDHBGwnzWJftfX5wqMnjJk80su/+W2uzDjjWFpVzeZQQrjsd0GeWU3VWU
dLPLZz5vGHiWV1MCVDZ0paNzDrk0GYX1wnnsqDhAXIFdcl55WPYSLaDhQVulng3RO2uK7KxMMdzB
/xsGspz4gx+SnJ0u+Ft+7zCO/fENNwAD5BUFbOBQXGixhCrLU1r8eDw7FICVvj6shpJk9vkzJWl2
QXd5XVlgqRqdfu1MCrl5LZjUhg0FHtcM99mmAoAuH/FaBje4XRa8oLFTg96HKWcdOwSB5Ei1Pd1Q
VlMFQDfmhkO7ok0x38+c3cCaZAGBn5Lvjv1IMY7zWSUAh4/UAZfvgkWeo4XG48Jkf/TeWwIlBaJB
ave7URpGEqSv+/aCVy7eg9Gyr8amYwxR53b2M1hM/janWOqo0SiGb4E71O13ji/4sPAIQ4N4NyxW
JbkYyey42VFdUxbU5gU8IdbCsShhLmYBDz0z7XLJWIx4QusNaIeRX9Ff5gWYCWCn1ywQqkBIDFuV
6vFnUya0zjYd3dJMbulGfkKFSHoOU7RATY7P8kFxLJVfMos85zQlSDIhh0xN3XCwdY4V+AnOMQEm
ejyHINUHu8W3dMh4UD5WOmPjy8BpuJgDn4Sqa2fFy5oMXbXnTjbdlUbrV4eADud01/B8WB+XVKj5
5CSap29GueG6J4puL4zrvTq5NPSaQUZn95MwtvUSSqos/iEIdFDuLuoJw7Vml1cefKsTHjRngBfu
mYHM2MQ7CQKK8rCgH9aXOhZpe2G8pIYNwmmeL6rxZc25PdJEGJqMLIbtc29sE2pQpGHQRgxbx7Vk
CNZ2laKF3B8MPHISG3TbVkTRjiIFOgRauPWmy2kaZgwWZR4co5pnGRKR0wNthNECiblPOlCHwKmM
RB5chwv+B780CKUZAhn9CtY2JVwEWcYuccz/Zu9MltxG0qz7Kr/VHmlwwB0OmP29IUEyGPOgGKQN
LCKkwDzPePo+YFZ2ScosZde+F1lpWRrIIAG4+/3uPXd9Sg/Lcs7HRYdKRl8ORxmQ1KjlBXOCTVU5
7deOVeoBt3jAYdCwKTEW0QR2MpulOspg7PTO6KBhU9AcTGShkXkbNFzTUsyysXtv0hQNn5KgifGp
Khp3vDAUzuItPuFqOYg+hidOWMu6WubO2uhEZwKPN4zDrZPma9Q1yU1YF3UfWjwf8R9zgExQ3vs1
pqhN5fCXSyjpjxXu3uQsoiArItNc05awDbkuKVxIM+e91KX3LupuXDYjdgW4gIM2SueKQwPslg7b
ArCUytT5o0Lej27DdMqqD7eQzSFtxyS/HjPU/+OAVJpt4olxwK6TOrpBWwKEgIBCPxrt4C6gL7w0
ffE0c26lZHhaWmpAjTA27wL2sOoIi7OTBxZz0yGcgXOAbkWI9tuuVwx1ZQxl9lKENnv4BWHLPIBX
EtEN5Bvp7SKp6+rFYk0sbm3DI+Kj6GwhhQSiyfLJKtW/W8L+I2vzVfzelG350f3/9Y+9gzdrYthC
Jzjtv/7rpvpWPHTNt2/d1Wv18+/84Q+Ctf3n6/uv3esP/7HDltHNd/23BnJvS93JHwTc9Xf+b3/x
/307/S1/Z142cdv+e/PyfZm/FvHrD+bl9U/8bl62vN+0BevJs3koKyIJuLn+aV42f7Mc9ACXgx/u
QFtiH/wnwEO6/BJWPu2RabaEq7GItfCio//6h7R/w+KHzdiUjmObqxn6j5/8nzbiX7GAlfUn8xfv
QcOdcNA9sBX9nD2njwosVsRtA4sxrj5bDC3YmZflYlAnbNR1FtysKOP8Ll/iyIAmblUUyvjGZJv5
J7cwpHPdKIA9b+bMwrbhER0wpw2TKIA+ZxogJ9xWea/TnCHfOiR36hu92BEWBHNajDMaDKYsYQze
hNGnFCSicVXmvaTSG/IuBQoqJTLA4q0F4LIqdNrNUJZCH+vR6h7cfiR4AaDk1u7jFop3n8rnsumM
im68SoX7ORzzG3bhtUvnJula1FuwQPkbco3oi01nF2NwGcDOQaSLbDGZ1MKzkb7mJDtXB1Rlel7t
0JspDME+2lH7ZQqsD2ZUfJanhZfGZxbh4rQg01fH4jyfFmpcMF3qL6cFPDEg626K08LuGq5BiaEz
hnRCh5oQbdG2FM9m654gZ+j0UJ02Cs26Z8CywvaBXpSIZ/C6q0BB7+5JwEG7mE/bDmzRFGk1iUOz
0GljwnaNTQrLKxsW8/fdi3PayjDXGF+IpbLBsWPM3LssbNDqFccz1AKMqt8QD+enlBh4GHhQxBrI
fbxs6NzRx15eLk6uVxCxw8GgjkX4teBJmhyMwLjPM1PNfibb9hVVi2qkMsy3Hhf9JWDf5XlG5tV1
vcUeG3KiywOr2QZJ1F0kHIBs37Ca7DHiZH+sKje7IotIHCsQln0uqHV8C+1lZsI7Aa/N7ezdVAVY
phoSEipCmng3OlUCHXvG/OkL0asLM5mSL1nbcNXoZAqmbZUvFT8OM6CPkCiXuTENRlYc3wycjcrQ
fevbi9U+5OhL5g5vX3WAmsPcCvwyG4aQ6/RqMaYB69gSkfvGo9J72E3ZIu57W2KGVFjvKBRtw3m3
QCi1NqbsYByjr3ZnjeptEjhUvdxPHbh7JjZu+dz0Tc1uzuXdc1iqcqC6UpLRkQOdxrQLFtd0r61v
dXL7Ze9GQ/OpqOP4q2vFCDSpnQzPI2IY7kd2yp/61tGAtZDjkYfruoMWFncqhyXThF+JWkWPjVh0
5FvBZJWHYIp6psPosR/IlJnro2smd4Xh2Ywkq9a4qwuV6F0yyYD259YBCsawNPs84nlvKVwu+QIs
oxQXeQcWb1OATPwalBZ9YV2UjtbGi23nTiRp+IjbX64FLUlwiOKE0iFgOvYLnUgoNabLcGpnGpi1
sswAdKO6XH3kLI3MhZn5oVlkDGY3lR7Gy1BL+1OcJeV902sanaRuLeqFvABO0CpQGCAaukuKNuaz
oaShAwMMYgZdpOgaWVujLpp535g7ick1RchwzBvXIAi4T07qiDWPVY/WsKomujfar9UqpZSU8GbH
4qSwqKpGbVk4pxOs7XiGvdlz23JMW8WZUlfsFIOBMjcec6h328imBggFCFWnEeyMtv0q9nQn3cc6
aUDJSQ+qV2lInFSiLu/z5+mkHTWrjISIX9y6J22J4q2QosqT5pRTplCwE62NL/CVARTNq0CluwGt
yhxdM9sbq4Rl6amod+kqbDknjatzByA6tT0Fl0VYTpywTopYdVLH2jkw3T0WS07h7UlBc09qmuNM
7qNtGXgxwmzV29Qqva33KiUVarDOgpM2F64yXV0hAfNoyag3O+l4cpX06q4OXxzIvRFpXc8Lz5Dh
IFMDvUYLbE+6oOIL63yminO843BdRj5Ay+w1N0dQf83IU82vuYXltuLAm6GTA5biuFWpyV9rpe6c
NXyxYZfoNP4UwQjhyGoCQifQapxXtEBOuHza5V3Ty/xYWn33bcnd5SrT1kie02MUiKec7J8onTLY
8oGjQTocpEK/wXf50BJboOXZklXjL54gQG+n1fww9qlKDiPczZWiqIvGTzBon7RvoL+WVwSUYpcu
eG3MZsUT3xqNHyqEq+gOCTaQtW+F07vNo3SreZePJWXCF33sstTk01qd1I0cXQ5Vm5r3IT1ezPdz
e6VDJxJc4Kit0nesebiH5s5xYAoSOg3nZgifcXOFN5pq5ww/QY41Mme+gwowlcuNbEfP9HEoIykV
Yly+ZmE4nsPURpHv5xYOOHFa3D7zknd3huHgMmJFBS5QTPZngf2Jame8IxztR5dZiLt4kt6AWdwb
ZsFm1oISsuJ6Kn02CiyNm4ogM13YVgk6PlqFNXby5Cy3ZmGbryZjLyAfcoRo6Ba5cwvXiyUGQKRs
LzmhwhO2SRlgnebtbBvaBXqSQVb7hLBp3cEedY09a5YZb2abiioWpjI9x7O9ukaaYaGaNwY77jXp
ehrJWyrdWtbbal+GzYyG7ome30hs7GVxhz7fVY40rj04xSvQ1eWqyetqhPKcO+7HECLqbaKaTRGW
CWycG2W0/Tt/R5DtTEobPocyim+r3oypVBqrVcGIFnGeU6WIfZOGHHRRV8UPHpHFYEX7NO5u1Vcb
31oKamuC2bFx3nqVpuc1437DH5O+LXQoX9eThX1LlnipWR/4FlccancnQJDP53kqhkOStQixM6cS
iUA2Y9LTTLypj2b0BIydmsUXYQdT7NNkVl9m/czyFeilg1raGTywZxIDzwpiIB08cWs/lilzRQAG
1qI2RQc5ed+OU5NtcE9GcifBEoAbqnilLWlyzp+9nIvlrCwqDF0ONw3w9GhUn5x4Qf5BCWI/OOHF
v008G4WSzWMsLyfLCUFMa4eaVI6a8FtGhw3w6vmy3npjIi7suYH72qZh+AUysKjPU8X8iNU86yB+
UcRznwlKQX0KadBDYZHG/V6kIHE3FiSYuyiiaft8QenSx1ziF75sFne9lWZRYQRrzOQS/4qcoJCh
nkN2bEjVUXcl7sd5tu8dz06/jDrXuKqBsRyQivJkX6ECt9u4wud3m3Owmrdhr+yY2b/A3ETtwIpX
YCGN6os6n+N6XyGVRp8pXTeglck5dLw7sVqwaUDu6MO44C7l+DcMYzPuwIuamKKUg2v6yWzyyXib
TCTtq9KiwPDTZAZsPTuureLrRPos2im8LfZn+l466/N355e/DxsSCBFgzhxLcWbBKe2suabv4m1B
Yhl4JBs4WfwyZLg09j0gXe+/fhXBmej7QNb6Mi4SPwlKkycyVSk/vgynbvp7Ovq+yTPMBRuHbHoQ
uuPxyJ4xwfoiLGTeCuVyO9vs9cxmrP1Ax82n0xv5v5PrP2zOjf/+4LrBfPza/HhyXf/EPw+u7m/k
rSQHVxsgHocovp7/Sd1SiyKkJ7g8JKBJfuWPg6v8jWud3CAGU9SH05n2j4Or+M2yuZY8Qc6EA6z4
jw6urvWnq8cmqeRxYIUrY0lT/pSSkmMcjD1wMQ6bYXIzgNH2laGQ2xlvw5eq0d+3M7eZQSShZFFI
M5cFPrVh7Pix2SbPRA3BHw2VSq8bGQctpKM+KfwYh2QAgrZbXoQ0YpY8JA/2B+lgtVvMroveppPC
X91ZkCWOFbfzPRwBWAZejMDGg77C8hRFwr3rDQgnICp42FEvTC3gqlOHM6DGUHwFjx6+YmiZnpJo
Di67YOFlQVunqxkBRf5IIa1GEwu+WQLodY8zncNHWkf7Ziyehzzfm5owqJ3fRKp7MZaAYbd7ZSgg
zJR+ecwCxiHF7NRvVU39Bo/bwMp3ES45FDvWanHG76McAuYTAw1lHvFWLbBulN3dTqTv3pT11Hil
YgYVWVeJyyDai7dV0Oxc7Zy1ZvVad/o6MID4u8lFVXuPZjrdzS7eV7zqO3zOzD808Z+w2rUA6QQ2
ccwP9CSUnMP5n10d6qbB0mSSDLGBHy6S3jVMKhV7C93bL5yP93ORHzt6yMQeOMKmcyFc4qDaGM68
tWphfIOXsY4X86c4TPYdXp3YKd/CGiueU+EuH7PVB8mGEf50RcbMTT/JBYoOe4jMz6O7djH3zLuP
qhruZBpv+XhfGucJyXxTGp8p2tonEJbMxfIzzOrQTK+MoOFDmjYLtu2NYY/hCwnIZq/IG+FtMx8i
fR9H8+OwGoFionOYcTYxHoishGePHWhfpannO0W/p9Zw4yzpLlbVuRkMsJFr66KcwWnN8lYG4BVF
uXVlDJdxPUGuYw/nnkHDhR7FNolhbmiv55MD1JMbbO5pZI/1eGm3560SO/Ze+yV5MrNsL5xhN+Wa
n9p67MPqokVUDL3Mvu+ML06pr0q8ywfSmwiuEJOZgATLJuZbI4Jy24bNbmrUPWTWj57T3DK1T5LT
Jqf9zHcxVYNI3wlZ3RQVQYcy5cYh55c4R5lTcj1b9jGbrmN0UNty791u4XCntkNwH4wwh9qCEiKm
bd5gpo8wU/BrkGhDQzhz0uFM5QuxEBM/l2mcO0Fcf25qQFQg6tqJ6O6SNk8Gvw0aS7SZg/4m55Qx
ZfOlduWnLB9M33QTipSGg4VBf2Y+wZnKPBukieU1q1tmuiNdSfBZVsArynl8QcPxdmTYvIO0A4ap
pBAv00d6b89EPFzRUeILd6KzPHav8f1ys8ZXaSDOzCo7j1xUs7FzbnU1HRu0nxI9bOMEZrcxZ29j
1u3WG9PrYI6OeK3OJkd9ALH03XzcD1whgByPgNC6LWQ9yxnrm5RehlvSrRtsMJdDfj4JdoEWU8Jh
jh5Sh3BF6FZ3YC0v4EOPHEJGqHVkRsIm++Y09TahH95i999lyCezSb7PSD/PZoOG02PzkaDbE8cs
8Fml234OziKbT5Q6VcFIrWzi/ZhWByhBm6If/cyTN2NjYeQge1vyJa35hBgzDMID7sM6fUiEw1iL
6y+wHlVKaDJtDiTA1lP+uRb5WcJgnFZT3F4tM3POMbdTHhLbWK448F2azCmgg6yMl61yvGPEFAk9
5MyiGhn+Lxtye7iCQrCt2LJz435MVeYb8H0ctzsTHY/2pd+iUKqYwUVT49SFUP4yZ+OFDOYbqyW5
UDRAUQJOESbFTKFfoo4UMjmGqDfAih1gPR2xvBlvqdsR6cvMXQptbmOb+LRJ+bwtDeP8CG/2xjOx
jDnNlYkIx7z5XBviymR7io8t3+r0W4N56bmyG/C1ZC2sFuRla18GZvJFklUA8H/Ew7it5fJght1V
JMMtKL6JsjHOqaBe6Vs1q6LGfa32mXS209zcmZkN66fcK3gvPsvadMZx4aZt8Qi27o7a+GeddvSC
4ENqo/FS987RBrpDqy5+4FFv+QZijroA5wx93un+rpT15fo4moLIV2ltHSf5zaBIdFAkPm39dWo5
tdENpONbrH/Dfl7w/1Cv0OCogn5OotP4mIKrDtqrXPRZ7yaXCRNb7pjm2Cu+dhuErxnhQCUbPQXz
FwtKb7L2jLZtfDtOFEzJnojnch9XL5yzpncdTWeyfHAbtSdfdBGk5hU6Fm1Q9AYjOgmc8ed6Kmmf
cLGl4aIdax57usPNtQ3KoPzaMSB9icauerYwsRRnYxOEy0aMtndnZ8koNl3ZsrQAEAVAAyP3iSRq
9mxWwIGQbpS6hR2KnLLYrv4C+wqoOlanNyq4BNnauZljSs2oxVWY4KgqTtc+ADKc6iYIsBBsK1F4
7zYzZFa3yPIeZy/HBJTnOiMjnEXtG9Zf8ipgecZ4lxA7LXdRHXp0ADlJNHCi8MZLmXbJuGPqTmua
1CPtFHDhLlvAmnRotj0/+mASqyW6yn19WWYy/6aFNb5rm8jwtQfvxPhC21Bkbb2iGw61OdJYk2qj
6g+RK7N6Rb0H7hmTVCH9Yk476fNP0FxMuORfOocT1LovAopU4wpj+Cy12oCgLmBtjENeXmZ5n8TH
1Cyc9lh2OnWvRJGrLdaOlOaEvunZ+3CAxErkrN2nkebYuJm7dDbObCMMxSW6VuwcRnLz7UbwiJ2B
e1IBdr20Xen44DqYFkynyYFxmiK03djitBbDTPlGQ7/r1nXX2WSTVvSGRguoN3wWGGh2ST/N+Se+
sRhVosT8Cz3PKs+ZxqUW1p8gg4KWJIi0k8i1sxuEKMfrcYqigWurgtBFmV/XHvQABvKmymXjvFDe
RGMakR8X3zzr9rBrhxDSMHYuKkSgVAYh8h+WrKtqson+zJ3DcNCJ2uKlTsqpQ/Or28FvtCFZfUNN
qIP4OMc2eId9TvkPO0Y8myU7GyppQPkDPpjFdgVmL2dGsEwJYYA+IA1ZDhWGaEjIps9dY477kRD1
h5C2k98g+S3hGV8+3nBtu0AMF9rLcAEyjD439KBI0hLzfUQew0mRVhy59hipHFbYkb8Kzy7Swy4E
ru3dOa4Rh8cuiFn+5yLQ9aH+/fiaY4TfBLHCfUzCt3eYhytInKQ5iluu2aU6D0ihmXsEyfIcNKdn
bIq6nOlVd9uuukDBT57lPNPAt7CkwDxbrOYZTNhwGZB9WJDLaDOgVgkNhH1nIvGM8Cnv56HNQEBP
3XBRAT1j0sx+nUeISaJt2zV5rY6GZ/Y4llNS75vcmWZoj0YqvzRFIsNdEg5m5uMDbjw/Kxg4I5s7
F/1UGRRTGKlzObYqI8IaRCADOErIteu9TxnbDBPCQGih/27s3kCpV3FFtsJjs8v/k9tFBQtCd1hN
3NHSGIQat/LlQtvVpvXs9svc6wEmdRWMI/sKkHFbNwlS7bPkwGAP5MzGZnBiQLdcOuW6TXAm3GJl
rZtdmC3l17yth7fenhSehJ7ybtbNQF2C8a6+tXVo00jmcLXA1B2C3idEgMHXeqhJAe5Ejhzimwyq
HlJl8y2RX8/P6I1Stt/Y7I6o1BmfpcxDhJJu8hfRJiX009F6UzC9yIPRoTz6FLlD8YVjdJEN7PR2
TkHiDo5oHscHhAvjjsTDEu+HsAw/K/0UcoVsI3SWr13cD7Bqo7i/S4fGBhASZuylXCf03hkoxJIt
bzffUJOOHh31o/WU8EjGSZRo1mQj68NgwwfsPKCK2u922RF3t0ZFSQYB6+rdLdy2oUS8Ke0DdFlS
uiMOOTYhwjWPUT21yzaf8u5lNjEGbtkeOd7G6wQz/cq1P4hjUqWnQxh+Rj3ZX6zVTL/O5pF4y9kh
F0CHzchTD+Zz7pMXEh/hWI2SEOJgzXsqGJB7qY1ywKN6HdoQLnws7Eta6vuylRi/6Ths36e26B2y
cT1fX1c7GCaT0uRLos+BhQiGHfE+piARWAfsBDrL7u2mrtE4M2rV8St6Zb2N9BJwNWmP5baeE6J1
eNNLgofFhBmyWYQ8H5j90CBJgN/ZEnYY93Ol6QpyhgCU8JqZvqMX2mCo0yfRl9ppvK/CqEruBWK1
KJhU+ozbJGS2BPJzHFC3yBvfZ6Ys7jg1w3Rjpsb8hRs53vWg5fEF8czWO6J05RHqWgPbIrBw4E8p
OiPPSBUyPskHmg5bm0aB3UINp2QUIyIiCHj9b+iRVz3uXNuAf5c3MTYeT0F7+z81p5uPX//rHyvV
+9+rOf63In9t0u9tCOsf+F3MEeo3ZBmPQmLhaWV6GhvA72KO+5upAVp4xE89QV/1KvP8USOi6Qqx
+DWsAcBh+Nf/uBCUpGGEFhFg9TCbUIHEf+RC+EEI5FHl2rwyr2QhAwI5+0kILIvUWK2bSDllwxpQ
e5g2u6reIaGWZ999Jn8hba6wnn9BoE4v5cJ+4FVMIWzb/Uk1SmMdLLJnMbYIrnDSwUUVz216OYGO
xhUe0g1I3OMxgVt6qJi8/w1tZ5XT/vT6GuUKx4ULXm31fHwvrfaYSQGqLR05sDSMboUVuTsLSoK7
R4ehz86QCVAUJjT91ZyI5ltIuo6hQBSKB20P+p3cdnCL9tZov8lmntdJqmqP0SR78z2VuznI+yXJ
i4MWyfhRjyCQafKN6GCoXT7W1UREhmIokROipi7YxkO73ORY+jhr6048hJ2XM5liCPcWYpR9HgZl
PZqtUVx5Aw/tHbCJ6PHX3wkmmL/6VOCc2RKHDG7b9VP7TnCeCaw0zpzQ6IWniXwSat9rMeAU38yV
ylkXEkc+c+ISr1nrWLavSVKSMcODTH5jseuvmOIsMgtRAMU9ykKowggY762YKo1XEFDrVsG61JBj
Q+Z27GTtd2Q5JQ6sXN2noLNoJ4ySLHtTPXDwvTG4zXRG/KZ8IWoFeDN2gvle1TmZ58aNph4ugEEM
3HOb7j3p5+lTm+qWZht+ipG2uT66HjhEWVToVZG6YYORpHsz13l75NBQsNFIppw+Kg9TL9ZOq2t2
6YhFmaA5rn1YdvEErzstuleT4CX2VmcWJWgISzukbkpt+Mxp3S+B4Ll/VmLcriggYMiPS2zSGmCH
F7PbYFL14CgZhrc2CRuL/ZMbveoGN9CZVVqwC8gb5QMzG82uvwWuw8iYCX21qVrVdvCKY0SOqInN
1E9UzJYegU45LICD7DkbY1GV7GknExvCAjr0cuAMqS+g0rQ4ODBG3MeOFwP1mODJYtfnmvalmzX6
LBbQS9/5gR11Ab/FMbeaVTm+S6ELjVcBudAAX61bxfs4GUS2z7gqqIAxUU+xTUOZ9QO8CNaOaQjL
SiISHJRljmTrq2jMbFY40dxYToEx28706G1H1dLKrYKhDd76hVndXna2Drd8SVCcEqN2an8ZPRnR
WOQxxwYRTejWSwngMKfLRgrfGKCRsHFh/v364v+rB5LLY1doGyeOqXhkf3/pt4kC9WP23TYE/3tw
Ig5nrdMiAAmLrXE/dtOOLrByP5jJas7sg49fv/6PdLPTA9GTWkLW9HCc6XVh+P71O4HfMHOzgcky
gCDa4OSF1fbxuUXe41AKgLu/fr2fMI+/v6DC0kac02L1UD/Rxpw6Ehx6JHnGAtNjJ2mYayaG33FT
uq99PZGFtBZJimuCLFAP5jGrK/utBHE+76cZeTJPApqhFN3TtMWEevM3729dAX5cIXCcuie64zpY
sNe5w3fPIsdBbO7qrMMpiQWj9GZ16DmU7KBq07MQTkzsEwooz3DWak6nkyW2Nj6nfZkb3UE2ofk3
K9a6Ivz4flivTUXkGDMgIcufFsfCaAsTF65JHhxT9ZagdIg8Pif57/umfwsr/IuHsGKPIFmTPC1d
pX56CIsqVaPpzuY2KsfhNsqSNtnxOLNJrMhWU3bKThDJSzFgNpuI/eAyxyzX0olK1P1+JNGXNvP4
UquFqEyPCknlnyE5NhjIOD6DSk7wv/6y/nzxokczBdL051A+5v20mrpArfUQrG95WKo3YZct9ias
F7Euood4oSnk16/388iSOSXBUsfCkmwBduSG/fHiMDTQ/RBn1nYwMvkEioAceozZGohKuNi+U49F
dMiZ7NwkXpo+jSPMis1Yt8b+12/kx4uCvQu7F9MWwmUzAwvx57s2WlQlKpGgE4JoussAuxGxoIzi
168i/uplcKCuIz7YkuzTfvxxbUewMq4eBqOcvPu5zjNUrTp37oHNz+89/JJ9RwPAY16th/mwsCxy
fkVibtjFpCnPcHoRD45W7q7uJutv4Kg/PjnXz4ARI1tHaYEPZTf104Okwt/QSqrCcQnlFEYp19hR
eB0dyCE/hn2a7FxJbXVQp9EFKd324defzV+9OodKF9e4YzogE378aOLGahExAZXgpBDhrlsdIoQ8
DLSTCAvEMpXGFSPDEZ97ZZKE0Mv45dfv4MdN0+8/P4q/yaXPgxth/Md34GozYpPHNTAUSbFsyfYz
4OqSerotK3TtIMniM2tuh92vX3YtD/zugbS+rsJ7zOZf8ZREBPxpxbDr0rGaChqTTOwyZqpomo9Z
WLM1gnaWXrFXw+ffUqmgcidBH5yicSIxE6eA9BQdHnu6DqHU//pd/fgkOL0p2Mvr+QUWtLS8n57a
XCOmndnIgiSrh42mVvNIwUP/JDO50GTUuM+/fr31yv/XU/n0elTBCYCy6z7+NOf+fpWwpwUqU8oq
Jgrb80HzqV0qUAcMICEPOQfxnaCMcx8Qgf+bz//P9+RaQvfHK6ufedOLyArSM5hKa8LaPi7AdBdo
/LG//vl+WqZ//wE5JvGQ8/hc1elJ+N0yOHrKwXjYDNusivKzEGbDlQ0aBz1KFJ9gXzSHtjfe+lbo
vcxbOoBjjeOzC80rOQvvvM3L9Jg0snhVg3L/5t5jd/Lnj/9kTGHaQisfsOgfr/0eFnwLpqDekpy4
Bc/l3sUGwCMofOAi2X4Tq88qvDtLN7CBu1YYvLw091ViHNwopfqOyEx6QQwPflvIMZFIko3Ij7sr
INwhss55z60SixSWJ6P0K7p/NMQyEb04EU3Tu6xl+1zRxnPgwl9uJa3VSWiGl5olI9ilBBptTjGx
ZhlVGYZVNm4fKvKiF2lMKDpFF8ULls4KBlnemk2xL6ZqfjeioI52OP+sI+JRjjqX07SCqm4FDC8d
tCqXftzPsh7NG6MSbr5B7RvqDYzP0LxIB3dZ+3QxKfomMu4Nqd2EcpyK3C46s9ce2TND+lxRz+sk
vFIPY+mNwbYf64SMnwyggxbzDFoSpvpQsHHHcngoYhTl83me6HOCT5b5bJ/dD7c2AI+5mM6eHNF7
46bm4DbRVpROhKy6uvlmBRGGMFvlCstaRvkRAxR206FRLD7EvO7TpOzyhdRq+80lI0jgkMY/ZPC2
AaMiOAIcuTaxc9m4shTexml8Y9sWU3rMjuiTCQRo2jsMcZozbvzRpU48SMN94loUUotSzDdFn4lv
PXDnN1dE0TWH48H+5EVO/BxrPXMEwOF+1RuCQRcxVERKOgwp+W0mPBVs/oiSAfvI0xRendmlO4jo
BRpYyDNsM1YL74yVoXavMSrGLzk5uNm3xMwX2pkRTW9d0De1P1mRd6CqvACUVFXovaKYCYQCJT8W
TaYXTHU9g/+Rc9zXuU+XJ4yx+L6HUQVHhD7slMY4d2KL5xQDaU1tCN9f1iZPLm6S12ToPLllJGV+
BqgjvnKMmGsCTfny4aQ6fInSqCv81KRD5jhns7I3kVHYnxojrT9DcDHv8MV4d0Y2rjo5FqvzvEzC
akP4vsVe4Y3ehHZAHWc3LCVMUPRGzXyg1+/4ujKE1Zy5I/44aZ+rlALXA2cWTu9os32zs8hfDBeh
HDgeGqShrUM7MQXa0/aaaKjuBIh9kvfRzXDyYM8qppmko0r7SGqTUHIGGICfpXfN+Nx2oEn48ZD2
XKDB6oRcgoizqXDK+hX+8pqN1wF+D2QBGsUwJ5oghKup/gBNG726pQ3PingVI7g5Tt0BTGIPViUc
0KL4OPuGfsc27F2QxY7MtnWaGqS3LOaFKSkyCFYs9m+BIRnHk3x0KlJwWQWJcVahoJVkZvfV2xT4
+k01MaXpAgF8YVhIM3b4hthIH2TVrkMvBT1kdZHI1qeabi4OEPSAUqRGG9p7mI0eV3dXWi+c2iG+
UqZmXxMmxlnQmJ2Tn1nOwFy36Yhx7GADBJYvC5drGlYK1qAw9a5LvijX5zBtVpuBOxwKlRd3l7VR
pq0fOnBbNjUeSf7CPLRewtjFWVQrAGocqBLnaWwzC/Z/16MXwRtMXqSdAQjShtsbxxSf6Jeq7IzA
T7xSvK+R1Dtwq0z8emPWzsGIDY8vfg6KFckT5Ts0GIRxouPMaNwV60MFjPfZMmz3g7xL8JKrYvlU
5lm/fq7Teu/R5/ppnheMx9ZSUUQi8AWojYophd+32jU+CxWy5+rsFJRKECn7lhTlku9ZCxUt5DYN
Nh2ZWnfnANdxd6rKGM9UQ42SUA3ynh6tSfkaZMVCWryuYWym/fhQzawxm3IQ7bwDz4RVGCo3RNwQ
1MhlHAtIzYPbIWPzc5sXmAKW22GKswcTy8a8qTJgWJu0I+rhgxwOS2q3yK5te/xx2LZVxfyzo2Nk
204OTUplYk97pKDVDL+yGYo2Cb8qIeFYT+lknpOFxiCUZ42QV1hUOVt5XQ5mTAcD3Gi3c9httRnE
8zBtF9pfrOKbSRfaM3+D/GiNAMMGXOHis5s3o0dmO42Z6wYxXo/QZozlz64sfZMpEVMlwvbxZsya
+F7EnrNcgGUAP2RbdnHjWhSIbcvaRi80G8+5n6jCe0pg+2EosNzpGWjZVJ3jsOvrM9n2c7pTQ6MG
aLWc/mHIzFl2NonFQZShNJLgCwzaDx6f4toDGYOM1NJzvumHKKQNJsELvekr0zn2IwBCMNg1bK2N
WeKd3Y/4ivC+qbBKrZt+lP14SZ1Ze5tFxCSZYJUOxgdc0ExQmqkmgQ+B9ktBjh+zGQWQuCgodfV4
IohGzoe4DnP7SpCwBpRKD6Tyw1hqUNPWKZoQKRfY0VAFwb40gV1sZSUinhsighQiqY/2c88Z7tJS
rX7j2Hmqrdm4p0EMdtWS5emVNbUshxHdMQitdt/3BwOTF1EuiNc9kJ0zGQAY3LbNfRw4jPLqgbjU
UrdXuVe08Fqz6lnU420zMPZjY3NehTkzsL/Z3f359AK41bVNwUBVUBK37q++291lJbdnTOPuluyS
yNiPlFW4dv1U5VapJn2PVdIDgUqS5SYBzo6lC085VhVT9R3KX0eeC1hl7/43e+exHLmyZdl/6Tme
ObRjGhEISa3JCYzJzIQWDg18fS3c6i57FEXam/fo2lWJQATgfvycvddepZ0l+fhu1L3UMHfBfioY
wgyzRVysGwGMd0W7Jut+KPe/OIRwCl8+Oq3eRaX64SCuRoRK2ehASlTiH+p6squmHBFmR/fmt3DV
rRWDNwFCkNYHOkvirbKt8S42R1rGPQaE8aevVHwuzGlFIERF/brAlz5WzKijbL1ImdQBq5HmsWSw
h4jdMimSS6fdI9CgB+vBHUYMaGjxg4s6CkFlnYKs0Yc4eciFCVBxkHp/7RUl1NMhFHROeZsduaI7
E8vLxtSjP7bhRDlJui2jO3JbSf9Fsd1Py3UnCl9kYL9RoiUkoUYQi+EZGbwUIDOyX6r2Av04F54a
1lBRtH2Hdo2dQteYE/b9FNyiju0xXJdTeBfwzL9CeB1NIPud+Zd+rUDLHmKWgfHTocJnKLykRllA
laPZarEkB9JLiRnlsdvPg4vWywlz555gPlzpUWDWzxGzpFtINwhH8qKH+gvwpNgRF2BQ6bWtq3yL
Nrt2MssENagddjZhXpApYRlN6d+4SRRZuTjMGPxSWdgby7SADTaBcM4EY68X2dfza59MSeZD2cjL
lQvCU9sUoV3Aaxs0/F8yK5KASI647ddUQeiqijxHPyDKAFdkpx47r9bDTWe7FZT0lu7sumi87GVB
DLCg2GXma4bd6ztJMPRflCoBXKeut7YkBRCBOs+AT6GZ5GW1jqFnBGvSRNtLD0QM3Cs1ZAgUNZhJ
SlRVw/A0CgEkGl51TqVq66iZtFRbDcDtvB86m5/PTI5jWY7tWnz9Nsfk9+88yXyyE00ArKpGTKYT
qrAJEgzwsPCWNRPF2veLzNIvfH9EpitBH9VgrGgYmJnfXw/amrCHmgT3xijsk9dq8WMJym8Li5KF
//trfV7PbEZqXIO+pYEb8MPxvys13AMBYM1UR63AnY50QmZqccAHJ7rbhQ9TCRhikogLoOfG9vvL
f/5qbZOb5VtFL0/P2Hx/q/oExj2gzbmuI2+6mKOg2mlTbW2crhMEssIa+P56y1f3/qu1CbdyWcDd
RZ3vfrjdapzlkMJWo7mCwU5Wk4Wfqxu3kqrlHsnAQHkYZNffX/SLwG+WNoZz0KOFR9rWh02DCVHd
I6EBVObF1Vnmjdpj0oj+ODHFX401x5QhaJKNFnUBA1Syaz1NOuvIq+qL7z/JF7e/BKUbiPEM+CL/
rMT/tntpBXC0OECR05QJYMC8dXxvGHq0vSB/3Qj5KKJOcfj+ouYXzxiPs/FPhwmh2cdJTWotMOGi
b0AtNf3vgqeBoLq+Zs8Z4qpot63Wpgn4RGR2ZBePrQ3FPJpeo9YITJo1BKou2Qx14Y/tTMaAbgN0
C7KuO/cMBFngg+uFujvIoYV3q2vPwmyok40qu5unKt2EUWKtuzmdfPLEzXPw4qW+KVChIP9G2ues
7aYvkYPjFSQ+Arw/aiujCDeSWTZELDUFziZknNjsPK1smM0J3PyDiMfAR80XmD+8kZ93Q9s1DeEw
ksQMwkDh/SuRtZqb63U6oILMjb+QHTEPmg26rB+u80UjzqUDSxIXUxJBM/T9dTSu3CYVKYdxSxoQ
ziGLc4WOsaMry+uAvEsyVRowFRi+h5/u8fNr7/BC4GVhLiAdLC3vrz1DhAIEiYDTMSJ959njgJQu
kXCn5HSEDTz8UPV8cT1oYYZFv9syhPVxFCT6upytGop0EHrzBTu6ipnHj8ElUHKovzkDGu2Hr/fz
z8hU0OMbNkk7I579w6YB8IR/XrVM5h2zRq8p0SjwPCME/v7t+vxy0ctxlwJKXwQgmIPeFaQ6iNCm
tljA3QmJMO98siV4uGApr7WnLqftYVOYH2hW9r6Za8nV95f/Yq+yLZq5NLWpwzgnvr+8QAQ4ix5Z
Rj+2ctt1pncF4hoTqBDl0/eX+uJHJIfMY6rChoXF7sMqKiSme1Zo7tSdp1syIAxQw1hdfEka5sqO
0ubhP78gAIrlx2N0hWzn/b3xJgqtLnVEiHiWQYMN+T6gm3CnXGc6U86Q/HA9Y9l93u9OBNY5BjMq
Zka8fx9eybKYnMYRPDN1ziELTw08zhXLQLFRhnR3eqN78y4duukOvJrWYMbwLKwcCaxY21UkOztp
ElVbL3O6i4gur7YhxxvvCUr37iZpyVbaCFKUSHWCaSU2Q9joPw05vngc0dsuCBZqCk9+fOyx2Tc6
tGem8rSFj3U3ppc5SmO8pTYeTRdw5JEkURNjU4LDxRixyn7/o33e4ljU/on+W3r9jFze/2gh/TUi
AQKekiYA6IT5ezfCJPnbBrgVzDYEAC7QaHx/0S9edlZSQ9gmApsFnPb+opXnTl0Dj5e8BB7KmXHW
0YyS+Ye53VdXQYLF5JZ3fRkwvL8KOodWNzKugvdoJvgWfzC6ker0/b3oS8314Sl0PdMly5KaBaHX
h1ea98qlyZIPEH/NF/rL9alqFJ1xjh2HuGohJpIzc0VTmC56qyY/iSPjgpjJaZsKJwjpDsKv+eFX
/TQ/1gVKD+A9Hoc7xE628f7e+7mG1ZeO3boNteBSWkW1l1NSPrR6NXUcrwfHl1WQC6zzcfLMQwCJ
y8D+9cN3s1zmw3cjWRCWYkYgsvkYtVng5I/iPueo2ilYCRUz1vsmzdEQT2HjrkogG/AkXEvT16Ic
xz+y7r3pKiOs6Y062kA4l5KJ/sNg64tHXjJo1pexIrGT3ofvpukbmbsm4vVBC15Bo08HE63oUfTj
7Hsxp8QBJcQP38Tn6mFRoDBAoqHHKM/6ULjLDLTbSBAPSDKImWEQZhvdSsG7jBDuXDYDf056cRb1
ffP2/W/wxd3in2VfNSnj+QQfVuVwZFFOPA8OaZmKq4iZ66VmYO8I6avsJ7tuf3FMLV+/v+hH2hNN
CTjdrs6dymWj+/julTH5EDTNePecspZrze6M9oLChtywhg02WDUpbLp1pDzGOAHFYecnAkb7mTKK
9pH4iIQzc2VFpEThCq239Bylhaqry0bAGMWQ0N+siGnva9BdqbT+RABzCbbRA7o0oT3iSVRWrq0m
Sl5nFw2xgcMtbKbzfA6aHzbaz3s6sgd29SVJkXf9Yz9GA20FpYBmotb19q620synssJNFMTl4fvv
9dOl/jl6uhRnnosWdtHQ/ns7LQ0S4B/E1cLtbO9mpY27oB6wBUWR/Z8+sGzj9JaWeTbDFOJn318p
lvmU6wN9L1r88WbQVXDASFKshQbXYGz0YKPMqrkxjaLZfn+Pn8UgPKxSXzRitmlbfIb3l6ZXYNoB
ripMVJm4RdaNF2KiQQ5PttzP0+xcZQW6QG1mwMdkxbxo8M5e65GyVl0buoc0Uc0FxHCWj+8/2acN
xeGT0UznHV4kyc6HDUV4uQncWwfwPDrBeSQ754QW3fwhfhQy28dVkxIfofSiVHYZCFgf6hrSroxc
lca4HjF3ym2se4TEtbCZDR8nmnxCyl8+CVJY0GrZEDM2gM0HBqhmSSACxugRygXDS7qCIAHJ3Wij
+sUbU/mLQPZxCaoaConLFB46/GwhbjVN9Ze5bFq1xWcE5YYSSWGRBu4BXI0DQrkGBOREB2tQRrei
qUuEhobAmREUXajIH5tc1VsdUPm5l6gFXO3S9l6JNKK5OFmxAPCFUc5cp3ND4zBOu+dG1xGDGnmN
xslyoSatnI6GJGbCyr2DFRuJUx2Rj3AMVUqDfqi7puecK0RzGFKnxxvpZcl0qDwNi27GWg/aeTC7
Zt8xLHVvcjnVwYa8hjb8a6rBvvfU2P+2ZTkX+yjPE+xbrlmhPqyBtGC0HStSMyfoNrsapTIxU33f
/oIyZrwwWsIc1mthTm3ZjTTq7T5XV23e4qHghwqQQLta+Afq2LR0olXMBMFR1lusLIjrU6u655Q8
mr+MoY3TPEJTR7yRVp7vwPIu1vmUFedMhPTkOCcpLo8laxxdjxm2t0wC7Yga1KO9YUwZyZw9qpdu
JRwioBGPNhyP3NihcB2hGHF1q6pvCzskbA0DRl9t7L5F3Dq0xfxQVIW4l+D5nxnxEhI48yzIFVMe
iBhIT0m27pqhugytcXiTRjEKv/Dq6YUQunhBy1aw8Dvl2H6ULqiDyEnJ+QGJ50HGJWY2QBk3FHSS
kf1Ge3eGcbwjk6XYC1RJ9Z7mgcy2qap0vGXJYnZ1NTipG/Tii+8knXAdImgx/lpxC5U4IIWt44jE
CrekRcqaXUCvV0WxGMS8wSjPUerlxGhR3OhU/ClAaSKLlvEBxPfqoFqA+z6qtmFCPNR1Fnb/QuAR
CULX3EXZMP6qmP6aZ5EBnEt0DiZtgqlUckZsFOilJLbqp5pF7gpsqoTtFanuHBUS7PFIGXcdI/vS
b7IRUxTEFZrGg1F7Nx7U6bvEG0m1wNUc/MLNX/1q5n4waEl7zlNOrYZBXOmgf3jBEHlqIG5A0sLz
tjeSESQc+CbQNrVOBxj5qWbcA7qo/Lqe1RsHgO6Qp6aJMy3H4beJos57o7mKP7npVbstrJnWc2tb
fDF9A8tmVQ+uVNuI6TA/MVjqbF3QWUSoLtFIY8njjSQVR3m/7dJRT9lM5xvqqGkhbzH06qRPrfdn
GnqSSgKi2nmfGwdactlJRRxxXESMmy2n0jYmMiniEKTdi20TIuE+ZRSfF5T/+JhrrUStR5s4NH7Y
oj4vx8vww0C16oD7AGH5fp+AOJ+TwkzfF2Nav3hMcVJo1fzTdvSpdKPtgjfFo/OC8hMh2vvLtAHa
KqaYDI27gTFqzePyQoCYvooCTR55lporwM14B61q2mVRqZ4RIPDMlJlcZ2JRis2G2o8TKhpAHgl5
PeFzVWrafcnPUP+wRX21ebquQZSHJ5kQfTqEE1TX9Ex7BSZ6yy22IRS4+8KRzC5ArdUnBoEkwrnO
ON6w7gQ3inHzoVBpfD0UYdqdFjGUsyo7vX5kIpJ0P3y8L+oXDrnCtfl0usc2//67pATNCpwiICvy
xPzVLqCP0iqaZxKMfqhAP5+A+NmodxEzw/5ZhpDvL4Wqosy0gCA2cspCkIQo+Sk6ZfKHrohz2Y2e
2pXENKwZHIXnUTyWp56J7w+Hw887OaxTenb/VDI6Y9D3HwKno8meyfiT3qS2IznCWEk1Ppt2a130
TBB/ONl8eTkmIcwldJ7Yj/c89nQhYT0SuBn15kUo8vzXaM3pAYcCnicS1n56Nz51YPiSmbs4jBcd
dyHxvL+/uM+QS4/0rxyYMHtkutVdqQOYzALMoazw7ZI3BKUtmOVNw2TKr9Dd/9TC+OquOeFSLRmG
x5f8oV4sZTgN4EKwWgV1/wxN0X21k+QPWnD7yZgD/fH7KvDzM8w9U5XRr7EM1DYf7lnqWeqmFIIk
WdjNIStcDVFdTp4iwIwfrvTFnek6UF+0nxzfjIXO++/lPnxULbIYv64Zb8XE16FlASRWW87zMHhu
d3Kjvnmm7ZCFOyuxadI6Io7P5iBgZ+fFtm6qKOweYy0xblstRCSEC2Xudr1d6fcOmSYgNmL7AktU
cC0YvBMcIcaMpCeCPwvq60r8mgsTjp6D7pD41ra9Lyoveg0ElB+AsoU4DX3hnRMlIaOtYfWQeCZA
u1cSWAExffhT3Q1RMvNucOw83iRLlIevajJHJlePYj/XzOoXGWtsfNk4wNOcLAQzrZZgQYm1hbE9
CC2ydy6E2b+0ngHCGc1cM24bvDo87xH0qOs+j1AGTHMSl1uJgZasEEyGPzUNvvopeL4cDrUGP8bH
QwmTh9YBMsh5aMye89wxzsacu9P6AWUWgo/ih5Xyi+tx+KGvyTGPGdQ/Q6J/Gz3BeY5npErUL56O
557sGUK1YreCRMDCBoHSEj+tmF882DiDieDgBj1cMx8WK7xcNkmx84gSd54vRvYzOK1meYFwpnkt
ga5uo7LRN66jEyMF2gLlMQJ0cvGeKk9Me2Rskng9YW4SLU/qH5a2Lz8c+zwcMM7aUn5oY2hqIHnR
4kyk9DF+NCPG/0nbuzSwHGf+4ZT9qWXC8YtEWuoTqgpWtQ9bR9vlQ6SZLtfyEqBKSqmzqpvFCeWp
4m/LaBeguf7hBo2vfnHO2ZAelqa9Kz+sK12ZRLFmc4c98V39Wk2OE5wKSA7WtrKM3qE+J2sdMGlm
PEZKw1JJHoZY6RAy2k0Ux/10xhvJLjcltLMAvcCGrWRgZswBE/WIYqu9tenAzeu6sdS4nXMlL/kz
LdenLUckpJ2kaldVSfkXuTAjwk7rW/lDzfZZT8Ox3oA0jhXMckx+yvdLWs+LOwb099aSKPmHmH4U
2ChryTgHbeKHATkvjN1J0uuXfMMM3zyqRThSweg0ZzUE/f33a+wXRSSfR0KJ48QtxEeDS62D50VQ
jWirgIhNEct4ZsXkKPzhVI9R+UMrlJM8+DiMziwe/PXD21XjSfWqZhjWIpzifaeLsvUnxLPXUF1x
60MOYhsdwLS8ApmwgUyzpUJHIQjxNRmRMqyywIwOcR3YuNxLJ78RlBbuUVlU3xzJG50cG3car+kb
jY9xpgkYWvEALdWCRxOjv4oAiQTMGE/EXIK5JZ6x/M25V/+TGqPLURzk9Q223uTMnbzoKs2QF68c
rW2CrRQC3XYCEPdRnytkXKmLrG2NoMj5u0Am5+0EZYZXwyC66od18J/2+bsWMiI/JpHs7gyyLBzk
7x+YsHVhWsQVmWTREsjrgBZYIHTmgDhm7hEiuvojrTnjRmq2125G5LCkthah8zch+P4q7a0ivA7A
JVjbgCFbd6aRCfFaTDikN1Xq0qbw+PSd7zbwEG5dN1Guz44a1//tR/z/8Mf/oy895f+dF7DvCuiP
07/zAv75P/4v/dH4l8RWBqqRLWfZYFkW/xsYoDv/wqPNP0d5wYGGJ/N/gAHEFoB5MGjgMxXnXyxT
3P9Hf7T/tTSeGUHqNC+ZOPxHwADOJB/f26XE02nD4b7hSizO75+/kpj5js4nDhBJLNu401V2GwVz
u6fDaO9NI6NF3eZiKxvo30Zw0duR2Lv5rDaJG5lEEev2Oi1g5iVpfh8Yk8MKDrSicxPs5rBxVmjb
zO2YzIPfkbFxXplGu69s59WUcXLlJm51dGY4Goi+cAJkzvM02L97d5d3wWvdGJlPyd+dID7PV+zr
6ih7+myoP6KTEWuaX8WQ0GC4jd4Rb2N4NULlxkdqG7s5CQ5tNSJN1u0rBP8vyVSAUq7mM5aNM00H
Uq4ZrbaLeOX8oNO1Lbpg8xxDuukLTQHRixbjcyADdwtQJCczqUlvRicU47rzEnkXchb2RdukvsqF
fBh7GexZzy19YzZxP6xqJzaNjRN34q7SDDBvcOvvwKfEOcox1hfLCPvHtEFlsgS5DqTP2+aeWEji
U6UbZqtRdWI+VK6n4ROKqV61oWohW9mR6XeitelgjfQ4cZUOwSnWIrLDnECP1jpgH1TsnFCmKcY3
FxKyPpL9U5RPXtTvCrfU/KicqpeZLK6tpjOqgkpmMUCmN5TeWsj5iVMv567xO5kbx4mWqUfiTJMm
kEpi7YyVnqEGAReIhOYY51rLT2eBuIKYXIckF3TkqcarSurUrZ1rPPbQjg7QOXPMGvG0F0HxZk7m
H0TJ5208Oz6ZU9PfDLbOKo3owq0h1arzYZ5PenVNtCrx0TkCPxLlS0XlQIeuWAVdRyMXuez0tEiK
TyO15qvWiZMO/mau4EZR1Zk7piQreqXW7ZLbe2h6+41W307TtOfRnQ+GG/wq0/AyrecdHcF9ruc3
tedyAxlGFRVOzlXHkexPEznw/sq5PtY2v54TRtZmbAUhyRmG/DCtfEf1JyOR2Q7TiHdl5e1GkrQ0
2rUPExCIQHdGqZnvpK6pTWHXv1DB7Tl7iNfxH5A3DjQoazTl0dcjqj3AFfYunLkYIZx3xvQwGR1/
HFHl2haRU3aWOWPti1RdNyqr1nKo5N2kmvx6nFAbA3wg5rkfCAWx0v4CxEW+ouo00dS40RqIxXRK
C0L8xnDnuTXQuoHsqsSAMJAl2XhfK/gzid3GZx2qf79WIjg4TRYeDPBfT1jozfOhLznSEInbr0Vb
3SdF/ex2hHWOFVm96zaBPdT1DuQEQVIQkLd1YiVP1YCKFEAPAp/EJC3BclHa2MSOz7W6EEUYHjoj
UJs0Q8BftgYwdtOOCSPo3ybOQS3OJT4XBy/iSSfBUoFiTtJdCSLQOPAZY5CMXoZWHG+V2BBj5pxj
iQpvclsbzuxGE2hL7eIMjLzzzIZ8q0UQp9C93cZRccSSQ9qeLr01qdyS9aOPbobMxnetV0S6285l
WXi7MuKuU/KVMJKtq5ZYM8INiWJzTgSoqPOcYiT2bss69/zEQt4HOm/lWOlfGk3UH9qAhag3wHsR
3X0ZKHHWMabeUVSNB3N2wZ3iU14ty/SxYu3nGeSQZ6e5C8GvIf+IBL0UduNUpP6AaTTp5d4pjXNP
j3dKIv2NGSPQ3T3IwjwPWt63Znij+Dc5YdnbaUhIyO7COcDy0xOzF53ZxPJqVrfyAEHNnZf6YUyc
5igBegW1vTEn/Y+Sg4bDxTsCIyKKpKDR1EdZdV8XVEOicW7yKo/RWBPzm+HPOVaBnLejY5a/bUht
EPbS4YqDcbIXVJ93KD78GApenDoxOAyTeWL+MDEwXtWEgpCvfSz6RWynP0+6yMHouqc20ywm55jV
DKvxDuh6MRjaTnwXkXZDJHshWgzLUD0l833AJL4xCESLCKoRfEgLJ1nv3o8FfrNUxppPC5TfAFwv
euUm4vsvzo0Gml1KYM4eXhypxtNvJhXDTnRVvuOlG/exOcNu6Qx2BzvcDJPqHgmf2/Rm2ZP4ONCA
y22vv0rq/BWVNVE5ZVuRmdbGfkumWt0P45GoCeYYWU7IBFTQdjYupknft2aoXWF0m64CuslrzgeX
+SxvZRARv13ywcCFkGN+pQXV82COsV+1HMocAhWfCECAHBsjYHNZfdZujs0HjcbK6Hh4zKbtLx2t
IdAME5s1Ywfjy75wDMfcQSGYGWHp40MfqnafZfNBDkm6s2G28HgI4r8NIjzws/g6eSVpdzaRXLJK
CAdbAMOVvgsm0hsjvEoonaNTmJT7iCPBCgfaU99Mxkprq9u8qeWRFIIZ1wD7ZsiJ6DCQg0NDEoBM
qYhGJpf1mgaL7+l2ewTEBhKtyfZ91YhjO83WXatf9EYyEOHNwRCzc0sOVyL8UpCG0yTPM4FJm0kQ
Ag4SrL0x0TLtg4lni8yix6hJow0PoQ6jUXhXXYofFR9RBZ1TojBnCVmTf8BcpKhgh3ELzg6IH2kY
Wo0mydbChP+7X1GakU1pd+ci56fpavfeTOKd6bQ+gEu5ynUF4TW69ML8d224G0W85pp8ireM72LV
yfY5Cyv+22TkSMRGg8cyDp4UDZWbULLxBYmw104+6bvZi8azVmCzFb2jXqKy7mG3zXXguxRiC+cS
JPcs430+o/2MBoIbvZKnaQy7Lcv648BwBG/jDtHiaa6SszF9CnM2zOTJa7MLx84u1dT4RB7saBvy
skVg+XWGaeYj/ZfbIrGvw/SXh3Lf9LJt6HkvObHrenrOfH/jmgdIDU9Gx+baN5u+LS/JW9irvOdw
IZcsh1H6uFNYF832ZgjwXakCfaw+kqzp1gcnCR8tofUQMZ0b1UftPhrQIMravCrJeC760sdNKvwW
YYgfVztzIF7XyY5W/DQpe9sJUjAJl38lGe5SNNCjK+NW80hgEtHRxpAMgvmyLhlX8sDMAPewGHpg
+My58RsA934wgBNAFXaA5439QIfNGfRkHYNPCi/wmO1REiPZIJZX4FWCpla8yNRKcWHLF40UHr9p
eFxky/bQl1KSLJhX4yoVbr5lJyvxBjaBH5ihfcBQYeyHtNilhXieVVWsSTHDojoGV8rVcCs5WFA6
gJQrNVq3EOWZFouJc5kZq5uq5s9yVBW+xVr9Ak4z8Q0jY8eG1nnCflPsvK4lZJekBId8IvBE0Xk+
aX8izz2v7YGHSys2pqp/T5F3PhnE6hFl77XRNoUOOCnT8gmrQnC9fCxX1U8UbPwZgrA+tYnlAgwc
o+kp01ErpUmfP/GgAUjVqscsHS466bwVnbjNOcZcaCL7Q3VWHUta1k9mbV7nol0CyYzVQHaOo93C
u7mWICeZzfTBpd4MN5BqbjrmyDWLQYMNki/R3BK9V+wmLrQXIixfpz5Mbr0sHA9x8qcrLSYochtM
bXE+Z1Q9dUb4j9VML4K8sHPZp8YCd/cu8ywlvZlWzw3v1BVjoN+DnvilpWtwx3OB+zQdfYRbWrbq
DdPa1GjczkzGJqsO0aCvRHhCMJvOq8xy6SHLSKzsdJruZVy5v5j7wpqFmANfM4k2YcgGryY35ZeS
tKTQuFHSq26jQ+JFcWniMFywqh5OwXXpOJcCqLqPmZoSI4wOsMIITy9T44KTUue3ZfpMOu8N6qL4
GSDgGSEZ523VkzhYUYUTiKlOud5UW3Zk5Owpn1EvzQgQcWe9mmVl7PNhoUYHhnYopcbSq5s6y2GI
7ZwJlDqFnBs0w2Lfp+mYn4CD9qe4BOehu2XOCcrujuXAPH0Eb3zZB7FD3Jab32mTnm4cVyEHCHO+
jsINvQO7pTrhXgwhwmD11SfN8+nKxx00AO8FwFS4bUNQ/g1r+m7GyLTu86RZs072CLHKcpN6ZXes
shjsI0gyvRq837gddJJSwuSmyJTwE0U8BTBQgZY+eo4gM2w1h5RkiCUFfuqOgWTodjU89Fa/twgv
3XRWQdcIq+ybEfRqmzbTCXg6AStFqnv3YHQrv/dAJFqidY9Ek0UbgoQmHxAtTlz4imTyeOWDxpQR
o5ay3csxYkkCLenugZBZKC2GfNVXeqDtUUVCNG+nx2Ea9U3oVthGHZ3w28Srpj25lc/RnGfocj2Z
tEBbJ3VuT05wWaep4eNPn3b0YEa/rbT5PO0ab0OfSe2mZjZfPLLpgPy0w1FPKAbW0mIlzhSyEUYA
kPFTOMC9M6BEKci9LYBwN56nHb2eUzHDgntXT8Xj0Bs6voVueJgptx8AuOIhmRGdsLrnO51YoL0b
EmpfRnF2g7IGItYUKnEKFKltelGMfk2633k2BSTkdol+qTzcmDxH9d/ebAcaxalxXpvtLtaLm9F7
zIpIM1Zt/uC6ZfmqE+EHIVlp7OSBAUh+wc0W6g0fJjmzU+iBhp4Isq7CqNq5YjTPlrjotdPo1lUc
28/K0+x7XMP1epwJOECUGz5ORsXBxnYKcDg5MrCoAjDhaPY5FJ27pGYSUw+koTLuz3la82dyvyg/
63Ez1UlzJA00Y5RCKT/VQp6M5Y0cU+8hBc50jcV83AqV6pvKiq/MsPlbjC2lnZkXZ6Vrj+eczscr
1eue33bFU283wa63wuis6ulEF8YwsxyFwwluzHhG1xCDYJ7aQbwq5+RelNN8gdddsM9S6zdaNezY
QebIW9ywhnUxQGl9kl2p9r2N3ybuQe15JVuOGFx3D9wMWzDWm9UAcZW5WXuEpYtFu3faY2+Z9oE5
r3O9ZCnuldvnu3Ki2oX4PjMLVN50XeoJrcJKt3+Zsm4vRtHF0OJmc7iEd5uzEkXWbw2Ku2Pm/SHE
+eCrICCU0nmL1D6MqyvV6m/hgHFaHQx1E+EkkItQuvg1sacf8xkDoldW+d6jobj1XEXCpDEk2pmn
oNlivSeIj/n8g2mx1WoqLN54IkcaCbW2z2UfnmldvLG0ZL5JcjN84otPTqMJ790KrHFN6pu9k3jS
7zJ7YmFNUBgpMd8ZbcFxIQvGhyjXvadiaDm3DIZ6HtFpHKbATF5qq5OUUoHOstPX4yLgysv91BFm
XLpYVTuV/S69hAcBCckiohywjaN5mDrhM3Jy61UgzTl6zs3EWVlO2J6QioSGD81Z6DtUOxaJd6Ol
3YwUtZzr+jp8sqBwpNT/WfdMFGJerCLiwW4KpwBszT3uspKykbiyKT1DBD+4vl0o/bKi9DvEZk56
0SRVHnE4j/RzA4nWIw63/GJEB0/1oFsaje8MjuGadM3hthuLYd6YXDLyS+VciFjPHqCXWIdc1+ab
vGk4mergWg61KcHTjpEK7qLBpHQZVOleMSi3/wQdcJGMkphNTJbJemjSJQqUoMITXfl4R7DbVK0x
9EuYjBKWMfluKzEGGuImiGysS5VvK83cEOWOvMnALkWiUI0uqmyPUahBmhQ4T9KTw4xVW3OE937h
sbnKA2UQiMXZIi9UczLqgJYNRyuwygqdlBPbylnjSqw2sZo4VevZ3OwMgqvsqDz0nYc9tisFq30B
mYVGwDHqRI+BrKzOwyoZD3bXH8eEA1OinYrIvKtrEODKIB8lVNuW40gXNsF1F7jVHjFYuFYFIA40
+pzcgVGMXl3j5593tXVe5QIsfsYOGRjX3MXBsNsny3FX8WTBR5cEHTvqIImQS8rlMXgCvb2G+rnL
vWHdBQ5TTGRnA+oEr76ZsLZubIYGdjJ7q9hO1ynbOjCABBR2xhYzxIUBRKDIfSyBazE+kJt8XU3z
BkoxQFV5ZwnwDwqz6TDuh+xP2rCh9dawcmLnxp6b8o6TYb+L7JBuBCZiCECoIyT6i1VnAgbWewWN
IHKco9elDj5ajCsifBvC6I+pT9OZFad74hAQ98MAWU8k4a1iK3uge5Gu4LcPmM4tJGly2tkjynEY
TqdCEOGQR/ZJmvabRIWwa3qyUgtLelTwMPaXo6fFnnCdRrO5TgrxB7EKaEpE0zfswL5bTQTkJWra
u+BmNLui32HQsYwsY0sRdZkvCx5E8RQ7Ayw8WejArsGgrYQtX00cfHFibOnu+bmHYlCiN0Qjmq1K
Q63HCplfykE7tG/Ag24WfDnDzjWdoN9MgS5nqWP4w5NcefdFMOMyTKzopuYIuOUBfS1rC64Hz2OJ
epPLTRclWaRtL5kyEVweoyRfx+afprtGYr61BmAKabiMkYgVzMzSx9h9a9k4kKKE3cc+jV744sq9
ihFJKcJSXO9uJj+86+VJH4KV1xkbzAKrGtPGTJ4h1E15/1+UncmO3FiapV+lUHsmOA9AVy9I2uw2
+ezaEC7JxXkeLnmfrXb9Yv0xAo3OUKKjujYJKEPywYxG/vf853wnaqzHVqEbtOvIsA/KFf/Dbqzn
T3AW5zjjNx7g3GJxgrAxf7PTEvgCQEf4HNQtXLLooUuS2e/T6AiP4pFJ9ZKbiMQ1DQmbKnI/2tQS
oVzWe3r8OFUjbTupZ8Ck1g/LUpNIcKMwBRQe6OTGi1bZYczr/bzTWCRxhAH125oHnvqv2Zo3QXkM
gX8+ZGrzOMswLvSDxrmfMyLFLVbtc8DzgL4yM5IEQOI2Da7GchNPzhGpBk44zFSfON6tVqp8P8TD
0fawp1ZqZDEt1QFkSu7XFFC59V441YOtlvvFuKE8MvaDQ2tqniaRoLhGVBX4BWzwCk/Kgu4U6J/Y
BXsHRjbZvn23kOZsVBSs2bECxL+bwLKJTZ/PmuUEw+RNdMSAEMrawx8FBYp4lIa6s1sF4MunEC4H
vS7iYe79dOpiZ2Qwe4r8q+no+ohNOZzBqqr3DspS6NDtzkhJRn7O3PgV46QZ1qae7slXVlzLOA84
B30WNDFWZsLVDePOLrnhFXPmuxNtBzHBYyS2sTombRsunvnRda+aC2nVo7/N0+kO9rZOazbBNMIH
LPBUtr5hPkXpg5e6YT0R1KTxIoSx4wktFO0bi1A31T4ZzoXPMrUDLefeIBRFh9iaT3XR8oFvR3ma
JzN0IvVGluecrShybvLfK3W+cgI5lEK89bRpqMubp/ePVQu2EYXJ2YiekaA38jfiNruEYwqtUSxb
iBaDYj+m48ADd1ZeFP2c4l9t8B7gMzyppeW7pQRbQmwXIo9VPix5dVBSd19Bvjl1/D0xHgwKNXOe
IfGyraed0j2Y6FQMQeYRz8QuKl7QHWiJeWnFZYLwoDjySdNHlP5hm3q7CV20GRxGUJszIyK16gRR
6Z5ZqfjJeMI6wK0IEgMnxIm1RkIsDaQIE+lsinBZ+7GkcbOtF3fsA03/sJbvef/CuoXDHsdBngc9
8JFazqeOGLnTbHv3vVcVEvNaoKF3qOuwMFSXQUFzo7s3r7incZ58m5Uel0BdnKQ6Eh1KPeDH5mJQ
sF3nG51tDV1V7jNmCRP/lf5oOuNybvuOc4ge1YEcvszZobiyJowxXguOeFsv7fKj2bBrYH4hPu5q
pyYqnqE3XtpMOXSrdRsVmrcs8UoOjeCeEqeWD5SXrH5sjC2js09UjqE6ZTFY8++ZNO0NvboC4sLA
+W6x45Oujd8qy0hj9LLRORvl8Ay6IobybC0PyFlmQVPM8MUjCPWD/tzATMYH8qYqiO31Tj4s7jXK
BqjJvdcEMP+5/G0KXOb3KI4n4BKyvwv1xVGqCyRAvxAGn+XEsK+p9OwDHTJIuOOTmaMOg3Jy2pZH
xyy1kCKR92EwlwdHWFtma/Z103vTLD5RVaBHdKDr+k12PGn1XZ7my74Xs4ejShPQkZznRPKo8Qx6
r9Vr07wKsPxqXz7nioP9eAiJa7lQ8bSjyMytKNmwVfIP0VRf4mMqYrG3CjfaIoVn+0rGlLclvX0x
1dk+5ENzTikmcfomBGbz2CDkIrPEdKZUHnXw1LYTcpn5t4xiCoq7ajR73GpoSh7G75ojElED9hx9
z6S1eFlxjqNTplvjvpiWmHNI1O69se7uGi2sWRqnh56y5lDrUu9aOVFEM20eJLwKASgO5+y15QEC
3TVJtlCJ2JZqa3JitfVDX9ipsmhDSxePVedUm05RikfqjTDcO8nJdPONQc8ctMR+M8XYsaOmysK6
Ng+TWRwmbAZkmqKgMftXtOznYQD6VdOf9KowFJJy0WAzedO8bV3mJTFsVGYNdxwuMXP082JjOIM3
ymjqlI9z5n2WwtyBb34QtpvuAFG9LYVCY1j9klv5XrHmvda4d0mmNRzUERHLmxD8raNM3LvBpAcv
JgQMgAl8MDDjtcMLzNVbjVsmMORgogdDfijzVpy1ftA3limmjT7NvxKmavIDbrcnuvkd0DxDo8Uj
bKJCfgeN8DNzP+GX3R1YnKgQ4rlRlzOdhS8Ea88KivwuJdDDQ8HUthzvD21BxUo5616Q8fIEXdM+
UdsGjMhxZXHs8XnvvD75UVDE6yXIBxoPx1h9ki7WZclmvi5pplAXLsAM36I7c8FHoKfi/EFx6Pvj
eMBaoVSq5GhP2RHVLdqKelp2UwuqwANyRU2UsasleTS74+8sNbG1URzSuqXUsZDqS1y69KUL+zKp
KgOP3XjBemiZEuIHfTWjc7J+DVJ33cK1dx6+qZ80errGHu1dW4mvZkS1GO2sprIMaLHEJo9/Rms3
MRG8S14Y15So9oEfDa7d4NJF2DUl2ReDW1AzjyGQP0joveHsbW34Roi82aJh6CGpmiRU+nI7K9oT
n8dbl6LeIG0lDFy6tmnlwLpXIo5FtCa+2wUTZScWweGta0+iULOfNnH4g0sQ4yhr4r7zBG2d9Td9
BVqqUNulWptUjum2sxNxaGc8r4rtZnw2yzyo826d+HAHgXAiACdx4Bjz3AdVjQECNBMiUkpDOLTq
nzm+PaVkzOsyTPDTaqA1RBHYnbLarpp3HF/jTecEErroU4/ubJLKdxgU9LZQQgEZ7mxIkxVGTeVe
mc3U6HrZ0zJ2zwvl6MWoKluzk94D02ID4odteNrR1+b1FecV1T7XnIlTt+tOSqx0B82ws5daTu5D
PzbWoRuRuAnUIjov6k1f18uyKa4QaGHneQO9X4457me9Ux90CrW+L6JX3mo6q94Bnskd3DGs5Bgl
Q6dsv2l4qzj9yEtjJ9cl0R+VSV91Wn4AAkj109waAj2UJQZgWx+0Shd6mvczb4ww8VYepk6xHso0
81AKoq3l4UBzAgt5H1hRcTALMKLUituPAMX0sHSaF9tjxMl0qpIdM6JBaqa/Mq685XmYu3Tv5mX/
oiuQvzQ1/cZepdvPcUW3XjefQec+LbWR7aY0bQ5OGllB1mXnscLcQo0OnI+m3KJLbVjNGZtyoCYz
GRYt7AyRHuh229YRvQEIYec6KrqrEONnZIHGwQ3BHa2XdJmKhElibNaGuqY7eiql2+rngKCQKLRt
9kk4GDQVdIJPTwL6EMbhaID79qynXu3HXV0U9V6HxfSnN/+/Zci6Nl/V09B9fQ3nz+Z/rP/0R80T
Mo2T4X/+9Y/9n3+Ov+rwc/j8yx82Fdux5T5+dcsjZ5uCf/onDH39m/+///Hfvv74Ks9L8/Uf//6j
Hqth/WpxWlf/bJzSDXyx/2+r1fP/+k86kpevf/knf3qtTPMf4P9R88mqEo6ge/n/eK106x9c246K
1dyDKgaA4/96rfR/AMDmP4F0WJuUV2NjX5PL/o9/Nyy+3oo+h1GzInxN879TzvKb/xXj8RqvXL87
KGC+5W/+VzpGe5suJhMGafYx0i84Fd6J0j6/nMXnP70qtz/dg/9WjTyr0mroKbSx1y/2T67CP74Z
SLT193F4IX63+KIxI5m1HJzwHJXyqcwarTn2lYYkMLKzqHy9mXXtvDJ4f3Wyq9xdmRg8/rR+dPfc
Z5WS5BTpZ9/VYO3dFbcdrQMd4hlhoBZFfl+lOKa3VNZVygHniT2f9DYa2r3tCGbCtGjrK9BUHedF
OsSXKsnSJVy9se0psZCet9LUiyScSsINzFbS6reaopZ8ZrOOtr2WOveQU/36j7AMU0QZWUa+G8Zh
uKUDx8ntREraOLKlb3MIm21Z7k3OO0XQ6NN1iUe+0jBXSCp2UzYfHlTVlqy9xHjbEirEzDMlvBTZ
2Bs3ZBw3C7AqWBzkucE27HhiwvN6McUos1LVQjojcM0OrpooZ0Gz4IFcYD2ybBYCO5BUTYzF2E21
8oGKOasyUdgA7dDUaEfDQffApBGDHC0P3m1KT6gLuKPbJbJOwZoKBT9ZH/Mm+pR1k15Dxo9fxTLK
6iDryXzL0Ch8c4qV73FWbjRN4flrsRQHdUZSjt1b3jfKhhZnHlI9h8ZidXKxR+Ur5VEVNgrfcQIX
kopxY9IgEhRMOyE64HousS5e4zzGdkIlazS8eopBRG6mXQ97zHsyOs+0yTzypAdGbTcMiPlPnHQs
D8Z8Okg9w8shsy1X/KFdXOvglVZE4y2nul56cZDzrckatsfUHo+Up6ZEHvUt1vScXdWwq5nGSM6n
qGfKdZrFfpqkQHtgRw8hC5+GuEOh5HhEtCLJlG1f0pnaz1U4wloKPd1xw5b3WZR9zKj+pQk92wh1
Wvw56tmVlzqaqvVoVjqWcT3+THqsbE58btyiCfPensJWIl5pBLzN1rq5E0+YmYLhTFMukzZupYt+
x5Y4l0jXVKgfaUhGIya5qDr9yADfnW0z2xvqWgBaLTtHLHu5VFdN8t2p6HoAp3nDlvwFgCuIk657
7sbpyUButqrlshhFguMiesFrdFLNaE9hkdxgouJ0LqMDINLs4GJn8nUHrKeOXqvacv2ZWC0OWFZ0
xF48Yy8lnbJFrnosx1CFqkFSPesqHPHyEgczHw8q+5I3JFOF8Xi8Ti7DnzMoAA9VNfTY2FbK2mfG
Tj725ouTthzfrf6rn6kapkzZ8QWxHxLjtCTJLdXaNLbl/bnRymc7Ry2yWu8kdPkAfZDBOl58dpDB
JNXLjEXZL1EW+Ua5uS1B6wdRU8/byOA8zj7tVW+8guUzUF4PrRewN7Hi4Z0f9AEqqgusVf3hKbjw
1KS+yTT5Rdj5aRTAsjVv2nWtfaqK8d025j3DfeubFSfy1Oq/Jx0sCGb2cWsAfgmWmsDp0hlnxdNP
zsIvLRsiICUAJaK+WcbKlSj4Ymc3g27Endc0N6LlOgJn+5M8JPanbMp8VNT9qOByNBLni9FqW9Zu
fVry+LGBKhwksy02EIMQvtqa1HTX4UyrOFjHsJ7gn8vAMPJf07IWDrbed9hjwTQo/K7ROZ8Xdjre
hLhUYRcqmq86Baga08bssxbbYnLY0OCi+BNdRn7nUjuXgtjuHf2KE5z/Z0hPfaI2u1Sxtwa1uMHi
uAkfionWajrck/KYLAZEjpyTLRuK3OPUNUX3HuCoL1s+qjiH7lmEv6dDGQwmi8aW3LBeY5fDt+6Q
UhiESeO4xE1VzvZTxCpBB1N9ixzdQaOr9E1WO8+m1nn7hJ5vgs+vfStolozbPb7GjSvawyL5bka3
iik5eSu8qvIx5zHty7g/j670dmmOmBrPZbEjzf2L7OZrbTs/K7HsKk1NQqkmBkS6EfYZzeYhd40f
Eu9lU7k6k9TcBFU+Dpu41bcmf3xQ+9YKTHPKDtWk4A5b+EmToe8D0vYqO6Qo2Y/OuI1iQOqYdQlR
R/fCiS922f2gdoW6AdLLdZpYG89tN2s9qe+49MeqS/pcqh6hL+H4toDU2Vldz303vvStu1mWztnY
ZUINM/UdFy76eqOpotPOcyG9QGOovqoGjfLemGDnLDI0u4YM+ETBfGH3R6y+bGIjEv+ZN7EmKI5U
9uAj9Jxfhsi5NRA757kY44pOXY2eaKmyiqiUY4vKfmJZWKOwRvkeuTjZ61V6Jwv6QcjvXJfa82Ag
NZe1s+uMdUkgpfMGvxQ1OyuVC4Foys9EcQa9cK6SsfFrA/saWziM3+13r0medVGbX0sJ/ZH4/9Wx
x+Wet0uxm410y8Pvu3TqDyRbvCdluxwyDJcRemZocXpOxgqLWAVOuuM4XNkKrnCst8sc71m8/5pq
3lx9atw9anxzwzogTprdGDRBuAaPyKp8jiOemCOZG2yRhcELxZuEKPlSOZzNYB9vPNQcv7CbR91C
QzNT7Szr4ldZyX5L22fjz4txSVcxhw6ekeUL1dAKrQB+Wlk8ZrvxOnp9rPvxKi/FZfVWMasFTdO7
ly6jvrHzxleinhVILQeDQcJKpyqj5Qhr8DTGXndQGVwDr0zRZTCXVLGq+omTfRBNHw/wO9/pG/A2
ai3hLZR3hftUZGo0z3ded9ZLYNFGmpsPqpHLQJ9HOtNNZOeSx4tM8iNNvHer7s6uUz1ZbmpssGxz
sNcdsbES3XyU3hL5Rqlyzpdq8eTa8gPCl+4vE7mi1SlWG2q651jYhhqwonvbN9nJ1JVz04PSJxb+
EfOJ8FNNXYU6HLbciZ2NJ0rlpzCKH+M81xdtTh8tIum8cYw8nqtor5brbCvB0tBsWPXV0v6QVdls
iW07WyC+ta+VvO2tshhXoxt2PQ20iGa52Ew4ivPB2LglyA3ES5pzPoU5n7nCzQd7wltm00zFmg5J
x/IuY7nwOWEDwJmRp0SZg0Sgnc0f8jhEeD9pOXSnupp+1mqx8QztVKQWXZxe/gnE4Qop6goz8rlB
19bU4twlKhDfpvgBe9dXABX5cW2rYSoh7abWDabdfZDlbtHN95lGv8hhxGCQ4zbo0mo+Fxzt3LQm
Qm698ttiZWvn7yAQXlQH6lzqiFPZac8eF2Kpq93RHGFqu4VQwhE3B+wzvIFsG4H/9IAqMoW4K+Wf
F7DaLcD+bnUYEbMvxh29eU1yT90MgS5xFYRwTCDVVyp0Jz8kSTvpnOSL8jFW9ZxTLg8gLUhzq0zC
TlrWqUlLFZC8FlUYoejccPCfOSo+uk7mbyIba9ouFtvgUUn01Tj3o4mfJiF2zem454uQra/6q9oZ
eOX+/mzyW/iQkwk5NHiWHNHoQSJU/de8SVzpvHzgT1C1HGbebNLrkL388gDZnQTXki7s7jMr6q9/
/33Xw99vRyIHOhScNC5AncTpb0GrphumEXsFiCqthimhNwoAZpENLbY/F7uRr7D5y4JssTU9yOyS
971ieKRnYPH6EIJs/mQZJvuHtjDe80hPtsLUKpQKSgNCCTWkCF0gFLhmM2mdEpgrFPDmDs0TS2Ww
RO8s9Xns6rgJYmWab3//2/3rq8rJ1kapJdRJLt7S//qqthi6nWKC0TSUXfHaW17xSmnzXil1nsLK
ojjvdpu76ubvv+vvJNv1zTRWOoVHSH4NK61n3n9K8eaKxMWsCpUamKlgE1c1xovRama/7ea5jPwO
nDYKsJWu3ZjlzCkDToRCEYFNyIJrnobrv/+J1ujqX8+93pqKwnIMyQKSzG8/0BSDc1VQsYKRq/lU
OpV7mtmZnzMOoDelaZQzVgi26cjs2X/xrf/lfP+H6IBrUDMIb6Eb/PW10IgHj57RDAFNifH3KXYb
bhfVmuY2dNpAApqrbDf8+1/392salJjlkTJFUfDghPye7hT63DlOZLLQLuSxdPZgZeC1vv8X3+T3
i4s+UUKKkGEtm3winLe//mYWpvG+xDQYak/etgjl4Vra4a73v3+bjtW2fgc8c+ehoaGI6kHg7rnp
b//+RyCdTeTtL+8sXA6Yf2vXK3RRw/r9h8izMo0cYmCAP9qTl9fPScT41eTjFBo0qGNjFF1YKNZx
TvJrw/KkGbj1lm7a7xcC34jLuIOrOKEMYOA2R0lkf5yd5JetjIcoHgt8PEPGAFUb+Z3G8iQEgE2B
bJe8wb7Ouc2bzY4uztDxkkD2Nms+PBxL/URK7gij6NbgVre1jgBnfRk6fT+sEH8bJRa3B2Z5Olkj
mIg+ZgKe1wZ1ERkj4oNrYxCUuG+Z2MVtNKL3To02nlU+1X39g6jnyYU9EHKKuRS2eOus+WgVvMoW
jbI0VHzo/fyhTs1bZOjHzKhOCnfXMBsyTBacL2eNXXapgEFQvOdYoKXSnq1G6pa+hV1N7kTV2qs3
mc6pd90fma5s5dAVgYhRpWTPjmsqsiecHJfGtLdkyXa94x5Lwjtkd0P4HN9wzT8lg/2JQ+VB5PD2
hPGYsvEfJyIblt1/lBrDodG98ao81xNUMyy1W5gmrNHTY6lY70xo516JL0m5hIvOX1ZimDrN+DY5
HFYyrfI5oG1jUyGjoPzIeb7qGp4Hs5m+arN+5j7tEcmBwJCKI/gsK+DTGSp19FJRhuS7OPAlS2jq
ih8TQ39f69UFqRPp1Uc2Fpg41ZyI/dxvIQmxiSDqEOWHutPDqfE+qtk60EZ4KrP2oi/Zm4jTdTbe
5xPenGhiPYVnYDTqRyMVT0UW+S0Sstpr3xTSXW7vMb/yxk6FvFL9/kz18JHmySIcQF9Lk4Agr2Rd
b2OJR448xIdN9RZxBCQImzEtwF74xED5IoaeXnreRWg7XEW2pWp3qEwPMOCvKMvP8biIbUtlu59G
XfGDtKWz7VTtIcrqndSrk43ZuKZghW+nlmGkpA+mdI6zJ+GNrXtMV/Uke5SeUdNlub6g2OfDrink
A11CRjAa/V0ZjeFSzZioqyG7GG5/4kB8VdqeS37Bpw3F45jZzYnj6dEjle2Pi0MPuldnGJCksxs7
vOxKjAEiKfPlmtfNw0TqJIpGiVKRUeyuioxlZrJ1xp6hz5DLweyUFxN17GC2o3JHpSHvPMn13Pw2
FMO32hycQCqUQKllSUcdn7ZNWqcfgzc822VExHKxZ1bzzlZ15I77wRBgb7FYBRKBK+uHdYUBA/bK
6xpWdd37CY3fASVNk68v4L/besYuxU6I8MaiIgl2G7NIz04f7Yta6q/LjHtoWcZnDMBrs3wUloDE
39yGh2GLzPbQCY+sC2OibzVDERaDcA1gBuOpp04p0gk7jYSoKqVONhCzWDHgPfMS71H045uCaV7g
+4v7RNJXg1vMMdDKGj7tPqi1d7NT26PSJntyMAJNgvB46Z2bbNmQM34G7r2h4tkJ2e0rAa2euNSs
q2pPF1JZHz3W+VFrd53O+rS0KF9jku4J3UdojbJeLumoXSMiYzpXSlenn3WDn6ZTNroyhhMahQJb
gWgnDWf5dVzS73DJiJOqe/xst5kK4s6Vpx4DFu1vxVb1atJp2scocQlrbyP5lCOtPma3o25CSd76
Tp12g8AE5BgcD0RHeKMalU0tOvy/jR7zw6UtaWJvp5X2l60IfBqABlQCZwuePNrOD5FFz9bGHhvl
06n0zI86YFY2FJanwkmtRwpVOyRhXnSPe2OsNydNmap7O6TNRVXSebd4GEHbPn/Fed1z8S/5q0cV
tN/08xxQxZk9a17e3hCRfw6KdpDUMyOjaKEllF/KaIOndyfakGwjHcRB5lG0Ed1wc2BmBtpsqL9m
iUhyTAY6SahwQYibXfVc55wUcLqiMlhs3uOJRGMi5blJ1RdLn7RHmAQ9G7TUeRlTBXpob+KlKYR+
qzKt8PDv40B2u5px1nCG73FutkewMstZiVRMmEWcR7hRFj2M3eEq0FN2bdEfbC89VZMKHWEAXQZo
UxIH5HS1CPucTlO7EYXy4Ar3NgjdDCKOR+BQ1h1txPM9HrNjFWPhYBYA6CAYbZO8ex16472dZ3zb
uN1Z+/V60GGaOhpue+lncV+m4cFcKmX0HWeof+jL8BPPiNhpkQ2VolVQg8s2QuHSSEF/eCq1KbNT
Fcr3IqESB+AOIugkB0Rn0GOqaJrjlJqkAYijAegsNUk7ZwUp7YpWZX5pbB22vdbT/5e1JgGD3q4s
pEVs4/K0mENmhL1cxjp0XaN41VM8+hwalAO31mRdBnpaGfYFvWT+VFFVHcTYkr+lifljjFVrdT0L
7UKz+0gsI6noiCmjbQwOhq6oqU/6barOPW65vElY5tLxXfC/vkyN+9KIjl0iQQU2gU3db/gsp5ua
QjjYQK5eXxfZj+8xVoFLSU4e/Kir9OvKk4rcuXa/92PpbChObh5nWtgPcZo9AISlekqdL24ypRSt
WQZsIOZu73FivniGiNQdO53ip8AbUtyY48KFnGmwFIckhI6cP3AxDn7TzVsYGrcFY9zOVerXCWV7
dg0FayV9ibpaEUFDpQympaH0EcNznSriLbG6Rw3XCYE0boDk3e17S69t0E+O966s3mnfSMFCViit
z7LszGWzGBILdXYt9SjwMmdjNuQ+OhpuyQS6ry3AW6BMETversKD3M3ZnrCzgwQ71MUTo0jhO610
D4mwCmCEVfKiLuOyPOOex0uDt/xgES44C8CUbxX18wEH0Wirl3hAMdqwoaFKOLSMjno7PZpvmSas
XS49sTfxxg57C/MV3QMTnVI8kriha2ZKkSWf5/3k4ZOPBjTSOZ4eKIYQ7+zF7JAmvCd2iRLrl4IE
oUYR+kjuuc/c96+dI6AVWGqDp5IBb8WJCHPLiJ3t3Bq9z1BPudV88tJ8zIl3yYiYsvs6dLLZZRIO
AwDpsHVEtm1HTKYI62vhO9vNLwgMaypCbjMHBw4zjzqz38eaGHNdrk/PSZpbQ5+K06xzE60UAI6S
jdiJHRFQgz7i7cqmOjTFRPzTte6g0DEeSSJWrWM1t5q4iotj9k5QfSNkSY6SVFKd4ixnN4Kb3Czq
0yjkmU8IZUnaiJewFcC3uvyTp3+5J9e8Ie9CxKzOPwdMXf7gFRbQenHrKcvBl7auBhws+ONXbFuP
Nrt7ji7dUa+yB6HDkEH1vuWu96PNPBkqYPoWtJlwsqjnYx2zsGPS9gSG2NIj/So5F6ASCwyYhH8y
4R0zBTFZSYZz67q3OFeCVPb53pzw0szTvMP3M23mmJUeSw2ehmmHmSBtfGWU8sXVMBIWOZ7ukQLc
rhLPBfHdjWHVPHerAgesRrAu0FAaMGSN+jfBEJb760RpiEzuaxsk9SFLsZU1rSl5rWl1uZEPr1js
EBGzGgFgxnJvHcCbszPSra1MlvqOXDkcI7w6ZlViBySutRla5lc8PxQboQVXRB6UGZq27CznwKtA
0sxsFzJXAOgwRAQFDKcfHfbfiTo4b/iZZn0B6qAtrqQn7iQJ5ktOodaTKpScEKJ7a/qi3FqlWX2z
RX+eZihFoHF2wlDkva2YVGMrf4ER9TpY6eJbUbY6YMwr7lAiCVoryHwux7hD/41F9821ByzZ6kA9
4Yzt/YplZPpVwUQNubN8ZBmW38zFCEFu/73KIw4LVOo9lDGfo0jFDG6hB2xbbLpB1DOyipjFV6+n
Gf5e0oqlMUq/nOLbEnmsNRTnUqt18RPb6XzX9dwJNafZGH+oDVF9kFaLx6+8M2Wzhi6Bh2bKq6yc
O8ZYXu6GmCuU+HjR0H97N8iE1jymvQyqodj06oynCKPSsJuV0f0+4GFAxYw8prl1KIEKcUiKKUtD
i6deGhTQ454MYyqeFtMSr/Y0VM0O50o03iabvB/mU8LK81BEZNsZ58cFrdA2eZirITd6FqY8LHUR
XTSRbcbJ2zFfN3tppHf2mD5Isqst2ytkTepwm8fRZFeNrLNTaQfddlRPgLvyfnW52wAYgS1uCmUN
C8A2IL13InqtbBew5Ph1GgVyQoznOauiQK8b4ipS3zSxIKJNqdTeZl/EreVz0nqgVKp+rnXzRKHI
EWUJPGttbrgh0kXpmBvX5nktECex6jUTpsWWJMfc3fCqn4i3EYWasqeiqh8M1p6lS5eoR4zS7yxa
1Br2aU7cXVoYD7fZ9E6EJvNHE5uar1fMDpGzOgnFrbDjHgdRe2lZRbT+uNL+y0Z9S5eBu2RsHOZJ
1RPwMph1dP2zLfQXC1jyI5t3BipzEB8OfVLwg7uZFyaPeZfLt6jULVaawwcAC9dnQWEe0lQSevTq
uxcTd4Q35W4EIGV/WKpoy8fnAMCvDlI9brZGhiRgU5XOMnaG9IsqdoGmMgdZkryvgP8AexOrIit7
MJao3JBx3WtiPPPg032uSQwGVWSfdHsytjpLcd9L9Xvce4+RwsveOr86nfiSk3l3B84MuQ+SiXNN
WaupcES3qgvFdDolb8BJClWAghhuifROll2Xh5TZxqc1C3q3Ectj0aRUMRCqPfLZxXPewbo1UuVW
MomP0qLGVas+6QU4tbDsbnmNNjA5r5iWfY4UxqFjJX0oeuNIOFA5anAN+fB2r+2ir428TvRoutkt
Z890nvAOIiILvPpifJiU0drFecdaHhlVB5QjnVMrOvTuhJJLmwekucCw1cuF1qmuKvYxfJN9NMVP
bDcU3xzQ4RlCtlFjD/FWzZR72lmHkXaJd89iUp6ymjSAYvD7VpQ5J2wyG0G+X52eBqrTAzfuL0XR
Y5y2MrbkuYwJc5TAEwp1RXxJ8mSYU+d+nPcjgPOjl5OWqPul2pMpJBdQRXu9Tr/DGp5/1lhNfVFZ
3nHO5Xe1092jB7GwSLKPtjWRgZyGuFh3k2pTbQbSiQenFMUmF0kflnnzjOvmK0pBOkvusZuqND4x
jFZB49LwNbMj7xMiYW6Go2Hu20CC6076FlLIHFMRQdRkDf5aA2WltmlfYJ9Nwao86Ob05M7jlVco
DScs0Dga9/3IvgeL78nQkyWwojbfQQ3ZIDxfsymqmbAJSyPUfiOTTDeu6b6QjPvFvhHOfF0fgJDc
Em0y9yQl3+HwYOqsZ2WTjlQvUzxY0Smt2zshitsSZ2xdCunuvTJZbessQily/d70qObDwMKcUf/S
m+YNpboNgM5de+Dafmb+b+bOpDdyZMvS/6X3VjBORnLRtfDZNc9SxIZQKCI4GUkjjfOvr88zq4F8
Wa/fQ+8aSAQiMyW5i06aXbv3nO9w/QMR/AjCgpcI/ey8KoLlWmOeytGLMNew4TgAfOpqPJY6GzYZ
FeBVNjn1T61r99jzLaMqPgaXhzOdwhvyklHxm/m5BG+7aSNO7YM1d+7s807WnCxF17y2rXxd4vAB
Eykw0MbjjbgkgQei23q+++IE+f1geKDxtT8y9v4e9NRCcVBcG29etpOHNaAb8mtn7vF4q1J3PDBu
tg1m5z4w5c/U58mBK0mmuWe4eygRqxaKRJ97NJnHeEYweznmRAHklmn0qc+T/bKyoyzkw+x8/hvg
O8iGi3nNIG+tIToJxPovdtTvjZ+duIqovwP+suiH2dQfFL/nuOWEy9mDdmI3l7sFPQf3CCnTrTfg
90eY6zu9wKhnnsepe9ULbR5h28cCB9OmMR2mh/TWk9NpKMbulOgCtbocHpLEuYZidhvFWDsK8iw7
G7z5aIy2nciqbSGrdwDbdFr1fbFmryEZ7NwA48FvlvOc6E8/ml+LAstMjCgLg+OH6nTxJn2Iy4RM
HjIuzA3TArJNDSggxa69SXt4FQPhvw5tRj5xvzgTB/fVzuhis744YDx9yIeQ1x0/gINtbVFyxKiw
16YXY3SLaU24Pj00OkpzcGRsfg+dCeoU7Ko4Je3Snz+xF50WMVJ5FKY5TDoe+Veas42Rz6PJ3tps
/cXD7V+TEVwAuEkIPkxakqybhA5Z9Fjq8Tnkzo0dZs2EcY6HaOxPzlDcKyjLKJi6ZBPMgnMgMwXq
L+b5HOwPWZc/cDDMORFhg4tE9LD4VUuLSTcHJqZoTVX5ERcuke/4GCHLQO6fmcJHHQAyT1XtfoEM
v0FE8KlTC/vSGY8ccw+GbPBdVYP3I0P4oVVgSLQN7mghPE1R8IEFnS/DT8zTtYNAvVtVddAz/b0m
5xuJSrniM/YonVV8amD9nia/676Ts/Clszg4csJaWRVnsfXXlJYMMmvysbMaTsvEUrxzPcBptG2A
LTh01ZOAQ1uS3C+BvlnkeMPI6xZneXvldaAdsY5GT2GwvE7z1EEMGL5VJVibiJMW2UBXaPqKjVzZ
CDHcnQoS0TeyirK7bB1jxHnqMxocYC2Wl60Sk+yjYXp0ggDneYgMK9AtABzdXJXx9Cab9KWxHFpx
N+AS88hqluWLD1eWG6I+6Up1u6FA/cv0lbbodJvK9s5M0Z1J8Hw0OFoz6ASI8savHucYziAweLU8
ap85IDJqCqZ2PE/+etWWsC1sxgx4TCxW/caSR9jIt95nV88il4rdxVcAKYhWuat345SHGxGV2MgM
JxlkhiCZmPPOdGhkbE+zQGuCCuTRXZuLjdDgJPPq54VUBzbLNDqlDgcCL4eTBHE/2CfR/CYE9tNy
/gSii0LMJvO9JHOA7apiVfMeUoIxNgu01CdIqPS0SjcXV8uc/Bw7FBBuu8LNrhxxG/YGZo2M97gR
ry/IWLqg9fLkEJ2BDXK4bsirRrFE9N9sZXwNmNc71kYYeM35vS0kPbIkoPmYs9gs4fAC3J8bRg/g
YxKD9rkTW4a85j65xNkDiFO7xYYjdWeEvg9sp3lDLmtfVNLYh4Xkz4dJOM3edPUw3yQKHYXjlANB
EJgVNjMcWIBDkh2T5fPY0xXlcD7i8MpZgKjlmvZHoND2ExQR3XhZHB866OQb5q5rtQvHrrtZuuwp
n+W6bSv/UxfRchpXmH3UfZz15QcBgF9WNAqiVPC6tqhOkWW1GyfSP8sqvSCr6DqVavqGkVps1kw9
EDO+7LCavaFteCf4e9z8QSb487kxJt8zN/tZpXDQnaG9N4qKxFuZDXnGT4+OmMNdD0t/My/ud52C
LFFkcO9V35+mbH7CN+CdL7zVvfLcX3HpFNvRdThmZ/paAE275jTl7iVykU3otO9tVlL5EX8n0+h6
IYT7yoj01ecgDySIHnO5kt06dxdrLmX74M7FEcc6OheaYzZBhZxgDugYldarng6rGjmJjghkdOyc
q4xPqgxZIUEg7QfaOmj2KOo6JaPdAJIFSkjwA/jRne/jWKIrG2Ifb4O73sH7JIMYH3G3dBsbAF6d
nSuDHeNO0AvbeWlHmxu3DBpNoHTuNgw6NghPhNu6Ti2SDdPet1P9qppgYvXVWkBnGrUuD93aWpqu
aXtxs+QMeRzi0KpjMOYVviWLWBkDwGWapDibYxLxA3VlsfFsU6dF+nVpY2eO5dhamhO29rt6rQoO
uarZr22Hkk8z/OiV99AaxlasOuexDg8mowr3xmQ9wIlrCaLIg+rgGQohh7bK6HC+DTkVAvpZ9li4
r5hBvo9C/ajMwO0aNu2W4JJXt7XcVvGzoIWu01eaEPfxUOk73IbFblji9sRCD54y9k8z8jeEWRBu
3cxvLr8MNK8NZNgtw7GEDhQcDr225z42tDSqb0ESH+mH03MK9G0d+FDY8jDYhKI/g5S6hDbNqL6n
Y9fEL53HYaVc3W9iGt/iiZgWxclCcVaia7EMyXbheoGBWdL3JBs/xmnlLEf/fa4ieXDW+JWUseeJ
+zY0w4Kn+tLCjffg1o49rn2Z2u9VRlIDxi0fEFNIhAZCwsLHxUEo/RuKFazV0BuK5HYY5dfsuU/d
7NwYGCL0GSwS36VPt9ob72pERnG47iYf8qXpyLBsyicNZmxf4u3f8o5/I5+9k0VmjzoZH8uJTJIa
HuVuhRPHS8J8j71TukbXCbQo3PiUaFAqPr1qZTUaIXbO9TlpPaZu4LoCMz542ffKa7MtDZorAbk5
EnrHO3tn6PyS2F8T/i7BwSkTFx7BV1pgMMWWuxBbm52a0P+YmuypIYW7kfgq2aOvMUIR4GyvOFWe
hrn77qzrvrHr3qyEB9meyWv0NIAZ2oR9f1vilrRhdj/THuCuOXNuOQYm/x6ueJpdBCVnPYennpjr
0pvPmQMDIsyyY5yFzyvQyY11m+seIBrpuMiA52ZFmwFXSSfpbxNUv0W7PiSBf09R/l7mGsxmeull
e2/k2iIwDZPhYhmjdF8FypWwdKYbMkeR8gZUfL47vRbV8kgR1m/Iaz1w4riOK73zW1qdEmu4OhQ4
9rgwtH6BXK33rp8Pt06/0GOrxvFb6ypOBcPQPgWpSZ5ZoxhRlxMQvMV3rkpgWGicHe5BvDnE6Qh6
/XNEwrkIB73Xole/Lejj1zjt0kO5EtbSuT0uuEFW0zmRpDMFjbd3l/rVhTGPcNZBK8fMtxsQR0wS
A5ZXFTAQCU/duWVWH0dF+uXlCJ9HmBeTJPxK0ql9bmq6pJshUwmgiWCi6+SEYMTXYI95gF+3INZc
ZStWNnIpiFUN83qLROYSKUZXRk9mPHq+/E63tONpzE7AB5f7NQQtFxqQIhR2XxYkwH3kmY/VZ6Qj
k/yuzyxwU2Cr6NOi4iD7YQ9tVD7lqXthMqqbFa0BUoj9wuin90MU16Yzz3mrCkTmFU8e/m44oSSn
G/ETW1G0q1XCtN6iVZsJ7LjLjKOoR+IjQumjnNcRP9ZKtFwSfHWcmO4wv7+ESfaYhFRy3fpFJzMA
hd+K/epnIb9xSvfvcgYCt/tzQNiOPy9Mz/jA7qG9vYWLf9axebYmuJrMsC2D5rJMSpjUFehO1uk1
dz2GqIxYOgzRV1VnPjiKwzCYLZ0A+rJ46wfxo1hZx+PabQ+m9SI6lq3I0dKpym4QUtPsi+yjrxde
Pu3r66nMTqTRlDsmVTe4H9pNiihaNEhsi0SVp6zHYtJwGtwORfQBAPZ1VQZCVzgR0smYj+grpo8w
NgMixLhQ4T5cmcD6RWw3Ziq7XQC9a1zjRyqEHaMVvHaZ91xpoB/jPO5SUb+ntf1qy4p6rWE2GN5U
q79JUnx6Dp527fcPQzOQcKYJ1LB62OuVHZ3O+7BJC9VtooBZJ4XodWGweXjpEm7dqGI79zEuimmf
rfXB6RMgUi4zX7PG68G2w3mJvAo24nRF4lJ77ho65EUi7qCJXAnfe68AhYO3i+Uht+nD6g3jrViK
b13evzZTuJx7G2HXjQrypYZg2ZigfwrLmsjYDPu5zSAd1zj0XOkfOmDi+4B2CUM/n+00QXAwjFDB
nOEDpTm3GT+m2ST8emQ96W47+dW6qRPIMkTNHsyA7xzdavLsECV4MdoAVdHDlqL7odDOgdCzBFmP
P/+Ug3hf7MA7HgBIOMxZNgB+Qg6HeXbkahCoFUXFx+zLX3At+2d/xCof1sSnidJdmckjD1lmivua
6ytNdR0UnKq8SsTbBYoALDbvycUN0G9KG7DTML/edoj3txkZuZcl7nWCxhaslwqEDE+vid5shTvV
dJxXyxiibtCyK7a0MBg6QSmi33nWTeai9mqvlFjVGRIjnhBZvXDsfSwrVe3yWLtHuzCwC2tSKLaI
iwYcshcb4kbaLOno/BqJjk44Pl84+O4IftqO6TWf/RofwNEhaU6Qb9bfHM0EEKYP/Jbr0Q9TGqsk
egTXOrs0uuRQDjsPsTvGoLLq3HtM3UF5u6iGF6nXGdeMSP1xa6BL5y+zS29yPwNvHK8Y9Mfh3gnq
fguEOPZ4XDzG41AQcWpRBC2foRsuzb5vHKP2DoS6fB9MY8F9sKhhv4K1Le/HUlS/xoGKRrSGRbvt
+aE3eYD/ex8GlHSYbUoeRRtTXHCCIshG5XNRv2ETRZVZUbeTuufkw/Cr0pat3kEMdlocf+3eOzqt
mlngG31Rrns69Jc/0x7NZe0t5ULrOaBagrEkvNNcEc++pe33ExiJywCnoB5vLJPfBCJEdTNn0dhd
MRNCYeSkS/wt7ci7gV47rvxQZO4/Wqcvlq/JHcfoi1w88ZZNJHnufZ4B3hakndOaUpo+jZPT+Dt3
rcpbzxnDBbaNbkgZHpPlVg6x9ncRRXoNZDT12j1iYGwgCLFQa0Scksqt02HgeQaG1x/dJBy6wzhk
UXFizwTiaFYJ3rHs1BI+kFIUx9flKqPhG7VeDm8PaSeWa10BRJ7iaBIfhc0JzZgVY0Ue1F5J+gwZ
/TdhVzDsHW7vYZcjrt/7SMbgXzEHpibrvPWYLho1P2hE58UPCUvZ4+1w1uOoa9G3JK4N+a1RocjO
8TBZZEM4AKuftGOy+ZjRlkFgVKiBwjabBuPRiC3rMbliql6C9dNT290HeKeqZwBGipKKUfH82FQM
pa+sj+Ae1Izv+lepTxzf7RRikaMtwqwjMQWy67LzhNyKBXTdfnam8YsGVj1RaEVG3mZjSC0vZQnw
XcvSlU+OWoKPPu2mZe+1A2IFzzL7fXQ7yHTo6IrpEKWqYxaageBwAXm6u+EiG72SgA47pDCA8DjY
DabB0eyPbojFgxOGe+8gZh+flF6Vf7JpzifDpJiHcTBRE96EHOLOK0LcbsuldDn1zwYajED8FjHe
0oW4h3+8ipvSDRU/qwuX6wZ7tXsOBBnOd6vSbB8s6OiiyYIYpxN5kihH5Wjpq4oMIcAmbxIWDhSE
GQiMlQ6MLJV5rbs0C5iW6bW5baWJrgukPT/FYgZ2TGjBJ2YK0w1i/dvCZfa4Yf9DcDISgPJYmcpC
lZxrwygxWPrXVTQ+RUKJlo0un0DLn9oVFwZt66vRVCPmuCQtDpWtARLYy8QSIgHbIUkZkJiynrEs
0oiaMihICwzWs3KqH4hFnB95wZay8cY/lJhUVGLn42P330wwSiJwkRmbW7cs8hmfDaHRqPS5OoBo
LIyDTpjfXm3X+ljnSLwJTppRqRVoeb0ziGL3HTozH0S+htg7smlGo5PaaCjOCEo5thdupRH1Ff0Y
nEyUY2oYlJifApW9lPmMLnd2sZZNGzeZXHNVq2r6nfK65R1kPeTwNZmKzh6QwJhwGGZShTHTfyFA
0bSItMqg37tmESS6RnlHvyLws69wbklDrIs83gy1E31WpTYP8xjbh8AXNHQyt2AgR/uK9tKcLq8h
jv8GN3/Zu/dzwdvZMuPS56CYIrUrCr//alwXuXk3D9q9HVH5nXxd4dFZlQoxwQVVf0XBUDKMsZLF
U85Q0oasIy3NCz20W5TMwm6RyDN69XOX64t2hKXTQVKFxeEPwbvK0eEvhKQcI1snjD26i559SSA0
0I9q77A1s0QyVXntMcDTzXCt2tumLdtTvjh8LLGZc2S2US9eAvxC6Y6wW++UeFV209PvfWgk7ief
w0G4ddAfwGYLK+fFXeJh5M3KHIeK0GebTMvzkDXOA40MeuWmpVG57WRd7SKdm/TcOB6P5kgD0Kc/
RYftqIaala2t0vEeTVbzgc6WJYR+EiCzePWpLD25Zv1unVLWR05P0KuqihACjCdetvO63N/2eUlC
a5FAN6UxgZJ7yJnk0e2pu4ORqrkBPhH1mzhemnPlgH5TY4SC3Qkc9qEOsMmpaRo23Cbic5obNX3v
VFOQF+BXUcMZJAgm0moce5stSv5A4kTNbwQgOgee6T3SGr7NZ5XA6DLLBh1mrONsA/xN/gaKo7Zx
jqsc5paDSTcq8sjfpCvtzD3Ly9wd8hrn2GbBWlkQGhCPam9q6pArGVUC9QhPA+kKVnxqkri/2WJG
xRtN8wMu5yjaUd9r+ESFXvaTYxF6SoFSlBFv6t+Vg2INd+QMT8rYJvotrenvxhi3GKWvQQ5l2TjB
yRHLMBVV9A32hXlB/TTc5iG25a7lRthiTuBeqlyNcTVPrXq2tULrifYPB5+/RJ+grv0PxHV8be1S
QTxEnLJIh2VhZ+iSiOwp7gz04MCG+iXJ7I3fawsXXFTU6bafX+p+yT5i29LjkmHlIzIpM11/WunW
j7OQEpghggM9DtWPXDmAOooAx7YoHQ5R/Wro+eihemJwgtBOkgiwQ9Qkm01p/PFsh079zo2hkFok
VUlfTe6B3pt+Q5WaYUEKMtKHphVVTiVHMsImZw6gPLdWABwsxjt6L8BlJtPyG3nZ9MQp96XXZNJv
Kd7RMANPKl7I9K1/DaP+HEIavYr+27pfxycK/vTBZTd6JN92Kq+LsEMXPucxDm54z8bpVEeelgBC
DFty74Vt9tBmRAF5DRzIUhOygoZK9HdrrgeU5pmTfeVpnCAZ8W3zmuucYyVgML1lyldiAh4j9hVn
7R5RSEQ/+bXTR99L0Bb1aSMIDrASvG6YfzWITQSOuiGODiMTYSZ8IdynHR7f4ZxHdMypBkR+yGDP
zigJJbd2QawBuHrv4svV3aIqBCxrd1dwoCCHAAn0fNQ0NXig/vBLrNEwDkfPozT3ncp5cNXKfUm1
x33vzEut0IZWxdaLNNOGxcapeyX6OvjNbF7cO6ku6OdLbMx/ft+Yx8xt8YK0cHuK9RphV/x9yEGe
yhU32o6mnHm6BM8S19x7MB4Z/HbnUkjWjHwGfoqb2uM2ThCIHr3EQ2ljAXgzWWrZfBp2aORGAV8m
L8+TTusGKaaLw9eVDPYni/uXCAuB5IqUwE2azBTcmU0HfjodAgTvpOmgQimK8keHnmYXOEVwLVvF
qgtgKV7AZXp4LloRUbUi1vqal9Gzh34IiOmpsAv84mCR3DaYj3dhPi8HmYblroDesKVsYAoYrjQa
QaCVF4ajmLmUhpq5pTtaFxAs3RGmCb7ceo8lU/+AqcdFYZqApWhJbHhwmkX0+5hW9280yq7aeKmj
3iYeZJYyR7cTbt0QKB0HhWx+tm7oMr3zwM3S4cEeEk9ydH+S1sbF6vsVLhQ9FP3GAxygQ+QoQqKL
7mdarlCE8Ao6A3sn9bPqIiI+cs0V6R1aWvw1Sm6RiYudnKJ8S37R/NDJfClIqIlqDAi8N1ADZdVg
KasKUDGvKkrTI05z/9ltmJnOwxy8ZcqjuIQhXgEn4yz34TtzjafRh0O6qD57zOy83iGuch+nVaXd
Tvb1RayOcTR/VEhkE9itsvX3sUgpkYjazh7DgQzPK6+v1sPQ0trQjIveMpiSoCG6165BoNxFbfnT
WduU3RgBNX1ddUvnn4o9l8hVMYx1Lt+tcOm2eOr1oYarQIdMjtwu9UKuAKpdznabBgy4hD3XDE9O
tXRXpvPzOwacXw7Qj4EkNieOYC0C3Hhr3HJRe/wafKC6KtlHyq53/ZOMM9Ht/9z9p3xAZo0bk0cr
R9u+MyAmHyD+ZqCYk44PbaTDMl77KXcpiPmAE2X4h+Utvmw1t7UV1jtU3CndBuoAzeU/fgD9b56I
BmMuaoOisfODalNKLg/uENr0IWCTIvOa/+LPMw9+Wcbcl3jnHbmdFaEr/RZJlvwBP0i/IbDH3RhI
uRx6Ra7KrSLGtLwFKjcnh9XxL7j8Pla4ZEYuUJm0/BAcn2xQU7/M5cnrAM7ugYcEKDLWgZOx209j
eTLZzNf/uQowiknUVQRNIOWAVBKKiXwVTh1OWRYwHAbhEtCDGvNom/QTYrkh8xOaIzp3eTHUsWhh
moaXVGFQQr0MVwY3wzaqh8aXYJ8zpPRIFQScIWQyGXXaGpScJUaUdfBTaXEtPsTokp7+NvqjILQs
PvK16tfSXNMc8KoHpGkxaMwBMeIFjumWhxQuTnyKM9V3R4e4PVCWPKhHEqJYvMhFjWpEzrp8E1Xe
2i0dX8UcF2EPdzUSzV9xx35KPrfjAgcZe2BxQ08hRZ53spKckHGuAuQJKYvcDaPrGyCuTnEaNK+9
6URZg+kSTffOPaRoZzZzkO5nPQ/0pKBmEvyjaCLBFI3T5x6IIcVM36dXJq9zXBHKSizWeYmRo3UJ
gmdQhCQarhe9kmPm5NjQN2gC3f414AQS7SmLLiFNrUIkBW+AO6cIR/3252fY0X63B22Jez6NNXiv
TctXN1vOq/EXs8nRO9IDYhwsPWsf3Bx6M6tKRBSkzKREvzLMeIJ0lgTRoSCAeTdJrOuPnBeS8Kjm
XOJLmKrqy1O0NlnzlwVW8LrQaA2mXr4AnvLb5xlhTnLFyZ7bz+9mpi/ooco368Xc8jmdlxquVZmc
2bsm9x6JRaI5J2bAOWgrastcsMTCH8N8jk92drzvVPnRR9km+yISyKdynDUXIa9I0ydhuPemtH5L
c/CnZaPvxgkYG3EAm4JWBPl/VfqUgtJuMZn1CJX6324Xf8M5yIoYBGzWB7Ks3v9w7F0QUjCiHv70
XAKN+itS6m//+p8vTcU//8iZ+sfv+M/b/KvDyfa7/5dfdfzV3H1Wv+zfv+jybr7+D9Dq/w+C1cWC
+X8HWFGE68/651/5VZdv+BNf5Tmk/uGLJhxVEdTnXjJgp1+2/9//y5X/QSYsdmw3Dn38lxd7b910
F0ZVKP+DuRIWhf/OEPxLVGAQ/0foBGStIndwQwd+1f8LvurvXl8p3SjwyW11/ZB3p/6eUDv46Nqy
Pha7gmHvW04E1LhV1rfoHSYH7N46d+sr3VeaunIdHCaQuUN9JFfZvKcTv/e/8dv+szekoFsp3+FS
oSzlovzVfDylBC6yTiE2aEehWTCVeEpTD6CMn7fT5+IOKOaKHt8yXSSqgo0KvOY9kUn5iUyZButf
Psn/vuH/Ct36Z++HVFv2GzZ4/oj+5j02dl4Q4CzUJCLofziCHIPLEYKEVxMLWQA0aNfvoXEj5KOe
YMJXi9l5rFpfmV1KXeD/myzavzlmpVTSj9yAmtV1VOC4f0tklZ2ok9SzAeKdyll2bbMabO8KNy+b
riJyS5Mv1xxUGSEz0pSe+47eQH/815flb45s3oUbRLw4dR92bKK+//FTsp1rvYjUw13fj+074rsY
emLZRQOgmoVo16mf0meCHbL8oOspLP9N/u3/fHkfjQTZtJ6STqiiv10EAhwANvurR5z3nBIw0AaT
v/XBKLk7OSiX5iEpiGi4GuYHma7G8t84tP/HXeEqio7owhv4w7zs87j/w10ar14DcnjdBxbRHQNc
Tv1tBK2V+tssPb4Ln6GvnnOm2YhTNK3lfE2u/ckfg13c9qid/vUH8s/eEcJkPgmYBSw40d/eUUA0
WzLFs9xPbOofpcTuup1wS3vAHVEe7VLiS35An+Bc006Xe2Nwtb6FWYazaaY//e/y7V0IDFyEv9j2
pcedKmlek50c82n9kR39F47A2tHD6i0s8e4y5KUM7tg3cbxPf4TkReMja0AKxjry0kc0N9VztcyS
QF4xGRcB/pD/8CbSsQDAQJTlFDzWPmbckvn4vOb2e8Y5kevNDNN5Tuhg9PtxcBFJp0sh0q0aeuct
wrKY0Gcb3BwwcZThbGWShaJ0cLNx50+uCyp2VBGFGUFe3iY2Pck/KaS/ArcB7d+dXXy/342CEVG+
ycHHQJcnzPpdVWlco7tD1bm9xCSMt8vQU7goBDJgZmdfC07JQOQuwzJjyJCaMJ70aQ74W3FiEpsU
nib6bHSQz46DfgIlEr16NK59DPKLJE3IbwmJm5hje1TnUZD8LOIkflxDHwEFoLF6ZrKIPuPdES4k
EZfMt99SE1aw823ugBhOI956718k1+WYLg/aJA2BE17T7oCjDJe37wKNq+h/MivNG+gjOZJ5Ojnr
SOJPNRRVdhh6t082VufEXhHriUwQrSqSbIs7hMbb0IU5UZgzmZfiYnNoOwbs2Icc/F9JCcb8Ollo
R9CeUA1JYzAsmW17QMrnlp71MRMezFYXn1O1scMIOp3TW2S3CXrodDslzA63jFT9lxzSZ75bGIHN
u7kSiIUD/i8QP4YN8Gg7N3/AM0CORKtm/xcniQv4aKXDjCISePxcfcHo9K+8tg+Ln1J0V0j2Ec6v
Y2L2JkLktfPD9sJi8g1unHjWdX5mgAHkDUUTHog1o79CFxGuy8Y3TGsJLHcBrc0NASe+awNII37H
DdOM+EWHwTjLTZqvXys//JvnMJeAI5VasUkcuudJQx5q7i1PiTt784aKN7WXibXbP2tf6kNfKwK6
7B6rL7F4rh1n9BpptxlxsgEiG5R8ypD+Zrg9wyH4TPOER76/+BsDmf4q1VIDm/dySX93vp+jfoHy
MJWR3WlYIxC5MLaEuyKFoaeauNzGaYVoTnH6G+yLiTm9bAr0IvuLGn8rE/MCjcaitmrbi7xqLTBR
R9rj7DV73pnyFvFfzA56arrksv8U3jFcDXuOb6rw3g9Lc5X2WtxGBfhEIdEziGB81RkNMgu272xA
EPHxx6NDSKdbp6Tp9ECbpvIpprH6XknQK1eB8OfyOONcmJj/uSceg6OcXLwDNUyE2IeAOMi31Mlu
F3KMP1nhqsepFfZT5iE2V8yk1ZOdCkP8ASzFp3H2PeIv0kihxhAfTBTpJQfJcFyqab0SHTQ2vgJD
L/omNMzVJdRilUFQMQgoEfbaOl/3iUoF+guiGo6BpinUggJLN6bqB7uZ8vQctstHEvcYH5hhywQ2
eXY7r+W3JpnrPcY5TDvzJd+0QqpGmJSd+hNm5ROxSNdjDpk6ObfJwNmxziZ8brrtzol1BYv7zBEn
yaLrfGYajL5NLjXzJFzV0p12U15V4rZkaoAqA3XiqyEGmUsddjNQihYIRYmmPEFaKkwtOB8x/Umi
WDp7VSK+ICWLyCA3QYkfjt+LGINDmLrqlQ7rfNateogH/xzr8JyTAMPqcCOrS7qT/1KCMdsvtlre
W800ii42MQPa+WRXOmYFKx6C95IRD8ayBLpimqlTUCHHN6QarFV4Z0UFGxAP1JiZDzcr1rsY8/S0
lx2+AzfxCeubX0cvNhszJxEJRnB2HwCwcsRLovQoYmJmFjI6SLxBo4LBc0mc6ArA74Y0UDLUnOUc
ca7OJon8Kg+8Yr84dPZvbBMHyXuFnf6BqDryexTmFZfsjmrRjxiX35uk8Z+V0d364hgT3s100L68
SXziJU7v25bFIChccJp9VE7DTy0Sp76mdoizO6yr2v3QnjeFmNTJsCUuypBRVQhXPBmTodQVQwqH
g0Gkp7fojFx0xAvjsqOVqvzFdR5uHG4Cg024nO9aZ3RHMDzZQpyJcMb3GPVhdQy54HT3J5vRWXYA
eNHhZPMbs1f2sux6bExF3yenkcOxfOqPXpZgQQ1KcrZJU5nWk9eT/82ZXHq3EzOj31UyoG8opDft
BJ6dlvHTYj5ljZmN33mKSGpJgz1jAXMwYu6TK8UAJt5hXome2misnwLhYa2YSf2JCM6ogt3iD81v
NYQIRsSaLa+ipyXOzTdO0VFx+z1kPSO7g6dNBgmsYwLhdJmGsdj01DQtnMputCDf/AVd29VYXEK0
o3X4IELOmTZrK7FvjuFUXOdDgrontdRY24GJMGeI1Nprz8eS/zkvKZj+PqBXjzBgXXetxG4yMPwn
OSGLSmQfPRkcTLpc9LrSxdjNponxQeAtwiVbVyjxNxw0kFw1npN8rEmUudu5HVM01b0HUypAwNdt
s77WdwzQVUIE0UBHofW7n0XHaJSx9/De5PhFw770HrFQV9tszdGmFk7bXfeOKySCUpoMRzZB2Abl
Rf7EQcfTtMb2TU83fafpFMpdO9KIf7BltyDAsFKmRyMm4JqdKohzRDZDwB9da2+NkZ2CniVQNGAL
nE4rSj7DU5vEBExUGtqBZv63veApA88/s3gv3Pm0I+CeNOdOVw9peNmUleseY9gf8YEEZdprRGHc
aDEPAMZEbsYQL/xo5scgFOaQMbC4LDEojbBVisOMIOquCQwo8u/EX9fHwmbVa4/o7JrW2d4vffiE
uUj2jRqvC5o9NsLOI/6LuTPbjRzZsuwPNS9IGo1Ge/V5klxjaHghFFKEcZ7nr6/lt6uBRgJVjXrr
xwQiMxVyutHO2XuvnamXYjBfhLkLHid2wDneRN8/CKekHyOvttk4XFj7bkddpLtpWZ78JTKbGI/q
scomgZWkd59IjBGOCNK9uyRfviAgw2LGt7IzXzD33hWJ/eabesGFzBU0P2ZYuZ2j3ab2dpAtraR1
l6gMITlNOHgwWipoo0mvW26nYxClsbmLMxoRnyLpyfHBLuxc/2iJy4rKFyea9F+HC5t9zdgcDW90
DxpABtkS1jsAR7UUO7+gWWHXtD5Js36xfGIVILXcVdvBHFQ7/tJz/W4brjS3a2UkUhDk1tBP94VX
s5/v0Bb4ahh0xj9LUZTQHHpqNp8aGqIpZ8wwLzCStVgEYdKZ9UTV4yMGnS+R3IgRhBd+OYXK3myE
XPL1VXGJZ0Var8+8K3dx57moMOfbXfsjBj4GIbkLLhFill4ahQ9UQMFEP8eIw31X27mL0ODDXPE8
Ez+TpNFnhnbCDNZloFTqWqqUaT6YzbBNM6rN3YCCcpehGiES1TLVShxLnfnbHKX7065uqrnXHB3I
xXdep/BlZRgZXVqJRBqzWPd8qIiYU/leA11fKFQDaxBGMeDVljKAwRvS/dxnDg5MNpeia4KLlxIs
LdOYv2QksX528R19pfqx8IPuKrlFcFPKs3fdW/UVIURvwja0PzLbJ73B/2XY+uQT1wHVpJupKptT
gHjzgPWufJAR7jzSG7Qk2IU4VKmJ9wPpn4/Sne/5xs+Y7Awtmr4zjsw6cpxO6ObmW3NpOIR5Fb0h
H5ynjuY0relomiuY90nbgzerU+4Yjc5HTi1+BKcOf4xNlRJ/Yh8P3RYOPlttFkeEjzKSHdJNsmA7
CLs80neL3V1BIljC8qeBnggFJEL/7l8CQe1tOebiYa7t4TAhVnGPiN5Byhzp9rPfRMI7afaVOUzZ
bH0P8dgRl4+Sn9zLvzxays9Z1lkbF1GDHhwV4oarMoLX8RsvnFXQEvAqLNAy8BeeKoriDUodGKny
xyBEbml11Vu/HYrvkjlyDeCnfpCZMz2y3C42AX2mOfwzYlgUUMTkkq+iTuPjVMrwPa/iF1hSKady
exc7uAYaRGuSSeTHhtChfkGTElt7/TivXMfr7mZgDSc8FnB55hGLUTxKCgf1BZBSfpfO0y0xA12o
cC5KE5LgYiuu01h5cCFLd9/EzXunJSttN/6MNMPoOPn1nUdihppFZLkqEdadV8pylxGQXyPV8Uq2
FjDTybdfZN1G1WaXEXNYVfR7c0Hd+KP/LlDOGCnoiDJdcwqd5epAfHqOZDAc/NIMu6wPzqo1BEms
2n9mtf82tbh1k7y8XyYKKRS2JjJMdCy4DVpa5ltkytMBYzxmpWzqor96Fh8dhWFrgBGIQ9GcHDoc
mJvWGXDrJ8TjRQqJCornOgaoXM+3+kK3cc51627zxfppy3g+poGkrPJme8bDu1vkABOugGpaqcUc
U6d56BJSdCzoyeSJOt8Upq+2yk+tvUOOEnDQuZT99ARaYt7Vxt0r+UJ33qXFAe/QLrcncGRvojI/
V2QzL8r3nV3K7pKx2wVMLCsZ/PK5ym6GVHwkQ7Djbv4wBEQjR/2NkLNzBwucB8+5z0ZAUCeEfs2S
MdizDHrgVYt1Dvse9z++g00WfBhjbDJ7VfaVhTYnI5DqXzikaKUK0n6PiLgNqaSCAWlRZXVr5uoa
etVMTRntXSvyfW7zuiSZDB0Z6fMvWlV+yFCiVnN048MN1dlriADAsdbnIF4e2ajhGMZkR35GIvLE
yP8+VLVbnY6TzkcJAEgKOvNwrJBog2pqz+V16aerMt1jzXiPRTZuTuCUF8jKEXrkTEywiBbr6Nak
wvS0PPrAaJcS9TZUB6OKlzkiO2nz1QgLGGCN06GVIVdLfwmuhDPZXzl/0Tke0mreol0dE8IsdKH2
+8nnI5taahrzi6uIZdl2HD3iQyH5WJ9SfwLFLN3HrPnVmOy+mw4kfV9nouMRLWQjIc/K+yNm68ty
S6ayltsvlEYmhabKrwSmj81EMtSiN3CkR7HmRl5m0EOLYVvi+wkLG0zd1P1AL7uFC9d2AP76FvgZ
5LgF3kbV6N1QseHh/LGeapubyYosyWDuDQaK6EcvgwAChCnVemG9cctnWwI1nTonIupkpXjCgfbj
xc8QteZLFcjWO7YeOLkDC9R4OvCL6SA+WGEH/2hkC1nsQnytoAKmJtf+S11xUkEIyfs2ZLgSzPAr
ucADvqtJnHZwuyKPL0dJKTLhb7XMkEVmT1n1O82MdfWm6qoMr2asGvc9DCeVv9rQnUYIJzLtmf/g
rxNTcCdyYzCV8nujAxduUw0J6djlrGT5k8otKq75xor/kN46ImH2n56pXSpa21+e7H94Cta3Wy4t
fa/QhLpVKEJocYURX5PGYrOS+ZgfWZvgYwjx+W8mP5m+qlmdbHus9qwx0HbDod9CWgv/sgttN2HO
Ae8RE6S5KsK0CFH1sfNnSIIhoVfVhWyd444utEzfeSIar9OwuId08rNrxVZyNXA8IckVX5ljihc9
xeYWjcaKz8rKbLSxXj0r8D5d9V4m9m8Q8dNZztObuBEhsAv5W87WW/Iy7j59kzwlVY/DhSnp06na
E9AMsQsc/9ErfLrdxhgDg0po/gs3lioOXezlhP2Sr2oEw5ObwN3NNgsdnToP4SKIqidd9VfjBxq5
vD0JaVNb1Xmt+9L4+tgXuPPxfkikWRKu3bjUeFVFxz4KgMYtfJR4vTkZ2tVpaffSQxz0DJM+rvLa
cnHHBLnEkUB3x5rY44liHRgMCoyDMN8WD5krPIbaxH+IF4sMfdgsoCZthtUaVficoBTiAj/Osm82
oTceEsfhUF+AjZkbDEMsSXqOfV4quSgeQL9VR/6D6DPJ7JLNbvszNCOF3Yaj1BXxs1/gB5us/M3g
9+e2GUMaBLkMc9TaDSAoKop5772hry9pla+HpDgsQIUfjJy8LW4OIudDRa+QTthcacY41oVQNVBg
B2LhabiLCi5gdejG7/XS2Ac36F68hhxDE039cUElv3NGcWAYBYpUsVt1lA3p08YQDWiVFVnTCXIE
uBbuZyuyvojgRlv8wogqM2wSeBHg8IAIRiTmpLNPW1adkCJp2E2Rles5fktuyGnQdmRBFtUTHerc
T0RkUMySebae2+Oi5FNGMTCjFVl/+hzVi4hauhz5uIZd5xWvWaCjA18tzmQcW3h1Of2QywkVBLxH
QbW7VslLPuvnc6WoU9CxZa2dDIATbvKRcqEW1r9cAgTlDwFS4zKFY3lgJUmdMXPBKmTRepXhlJ5A
7Zb7diZ8BZOUAgC51PchW8N9aoC38Rxy5RozT968I9NrM6vnTuOFa7XvNZQ1Zl9x6z52usHB67Wb
NkFoWHOrCSDiw7aEnvApGQpHW3Af8nVwznSWvLWgHbb1EN/jJhhPVmKxnlQUdaQVJWR2bn04och2
ju18ZMTWhBFbqkWvEQuzdV8RN5S+h3GB2YKatHJfufmzHF1xX9FatgbrzofqAQHoCipo5qSMNryX
iUHNFgnHOftQY86Fosd10egyWxNde/YHf8Od2j3g+AXt4vNNB3RhDlK394td/Kndbtop3rSs4qGZ
Cp4O/AW/gwSKBBbzEX5AevE96fFPPKFZgKuI7U16vq3Q13Plf8mZgAdBoHMRx/dzmRxqPVRg24yG
jqNFygqDrqclbXYLMgULRHPLNd/lwYKDH28rrh0Ooqxk6JwX/QZB8jo2+peoRiJiaRPG57BgrKAt
w+zrqIct5ioFpMz74pVTv9IJ8Qbyw8DnhC0WqfFBt4LQOb8P/LsWUD7SfMM2pwJundv+91DMdDb2
YfbbBnG+7rXtb3w3GLbNTIjbr0oYBFXobHub8p0wTfZe20QHn5XnHUwYvW19XspzBkGE3t99VgzH
zsc36McZETpKQA7D2OltWI2vnlt/RIF6cQFwIHFEzOLJAuav2Q5eIfZ8Ydkbt85IxB8CWg4L1fN8
+V6lVvLQlWW3gYC1p2r0syxzvc2haIDoWwGRmCFzOfmOuCUvhImk46DLcCsrrHbgdu5r+N5Y11p4
P7jl353GoRENSYkBSTnbSijyqhUWjcXSvzRpciIZ3bQVhWfTcxqemfqvk7Vg+O8GHy0Hy7kODL+8
TJ8ix/pIjJNtx7xnExGGv/q8HcWqCW1DM728tix/tnUPAtcRYf1KzVpyqqOJK640ptmRkMx2tczG
fTpwNMsgCbYFcQUKoRtx89J1j13uUoWphz/NQAYZX3gMWlVz4lfcj5Iiq1+SoodC17p/U8J8GyKN
80p5yUY1YuCaRMFD3sSvZVCf8O0/9GF4qcqRIm4RWPfI9X9q4zXnylOvLplEqpROfAa39gWCv2Oq
ntus+yscKtfg1Oyapvc2JPRQvDT5ALyCI4020/JpsafDeEe8Td6caqT7oeN0c3TnmgHndxDmp9GX
xTGApX5PK/k6reOneYrabddTw7FSQ3wI/ZrLJdqOg2RENi9DJZr2VdHqE77AlLz93NNBw29hFD1P
T921M6zSgcOMkI7hqRWvZPrEA9dg75dHJINqwjQ5cUceN4JbzblJLMA0HlVEWzm40yMiTH0m3M5B
wJ/mChJdUptjAV929prEeF7pEtjKgJOyCsYnZ3JvLBqu+fBOh83UOQ0m9tjttj1OwQPLnJO7eNTq
4uLZCT5QEvg2pY5uQNJjWm5KQuDfuxWlkqMIaaPDtSX7maI3q0l2bsZtSTd2es76Th0lo8DFbvik
oMrQUV5mB8CCySox9nOoHPNnaMA2GhhwUCEybpyuKX6CIKCQfW5f6dPr1g4XXszuVbFWNxsD9uts
5YCZTtn2briRseLK7OzK18Y8iUTsBstWh5n/5QnS295OW/Pge2CTRoKMK2gswVoNIrI3tjXdOSWs
jollJ3cx+dgvPahay3vEM8ZVhosnnq/m1BEiLrvkq3Pmq6MmtAUfE6lsuMEDJJqG+AeFkn7IjIpQ
e2Z/NhZixBXGvlkK/a06d1j3PTRYw7tXzSnRRsB+B2N0d1RNkOA/tEYegQKNI22XBuCJDPeDoNQw
oODdL33wN2X5mteSriw/+85cayBw1lPTFY94snXxRD1LsS7G7LEweXSmI2fZRZPlHpvGbJzUMRu2
7+9D0RCwj818LCHTPbJCbu5LkmgsffD3ZaSpSDF36o6DjO8OWW6YIR6yH+M4ADJyexa5gLXyp/4+
YEq6V4k5KH7qI0E2umlvdGdPBOB9K7UeCmaV1NUEpjrgMxYE4H0k45q9iiRwwJ7jO8HxgL+Wxo1d
voQHih/Ta+lhZ6ZioH1xe25s0ZC8cjMR63EIqqsDRm+3dKiJSQmou/LKYm3piStgz+nWy7HacPAD
VE11dbE8BSiNU4gQ5a3xa1GEZ6CPHOLBqkkXtMK5UP7ibAnuQe4CkUj/up+36MYlBulmoEMKLMQY
k13wM6o/ylaOf8pyxJYr3Xi6pG2NawIoSP+MoQUTcxI6jV65mC6cU27PnrUluqMflgQEyy4nfEOX
rl0Oz53K4+dkSKqMe+NtBykbn5IvaWX+SxJi2odkgT9y3WYM3qQjTFHcQ26DwdGyostub/PyHUoD
JUDgYj4HjnECaRTel2sTFGibCNLkWlEbuU8NDb9GxkTxi2v79D7aoEG3OeuQ1yZWLW3PUR6Pd91Q
3DroZU8+EoGiAS0o8hJ6INvcn3pZOKc6GI6UPgQqs8+wLgt03ETcEFZNosYrbgGtKRob9fMkc1ZN
Al/I0Z7izt3VMMTYeLUxjtEI/9HH1DUDm0gqbJPVPFvjOQ/RaPGogNghITo3vyYiZt0GU3hkzhmr
K3Ig6B3l1gWIdR2Emj513kwLg3dRDTcH1EwfqMs2Y0fDM7FRf5rTD0z2bXnI6zogbeLT/mQvpnzr
6VmDOZBF0Q/4fPvblIMTbYsOghRfEj/Ra10o0LFzw6A/t8sPLcbYUoo0r//QICgekbayTwvUvFhH
gg3cLm3p7DmKZulBO1DeJzbc96pv0/UcXLlpAoKicePmq2YMwDaFJr2ZtOwSxIrNyf53sEaVnfy6
gxKFkZoGQgYEr3XugRU8B+Xs7dNI5cfJwDTEeZF2Dzrh4rpZ8Ep+OS7WB8TyHrgmH4uk7dvg3gS2
SCjknLFBBn/hz8t7HCVY7CnqtAIAjoJI8cA753WMRo2iG05euetLFtYrYtYBFAipBvSdqocjz++0
fpa113lrOkEQXNsZT/1RFxlrsSWzva8qwruxHjtrDNZMxcQVWjYSpLVZ50lUKtwPGy+d3FdbOFG0
Vmowf8b2dj8rmoKmrZqn2d3goS+mXZzf2EBZq+iM0M4nHoIg2YRUpwbARHNMByYZ299kG0BixqCP
8SLQHH6ZRu3rVcZH1sIAc+RTScvkrUe3z6ApoReyUJ5o1HvqPAEQcrb9hhTP4gVHy8WQLtykhpHW
VxPd4bmA5UBqa862UZT6T9r1KrgC2djeB7OE6xOPTvKR0pL9FilUa3uQmPcpiE04oCM5cVFrHLQk
3juGuqU+bE+txQ5vS/gFDwB6ASfyArOCtoFG6l9VXTsfRcwIAxOxZPm5sML+C0KHqBPdNhQaCdyH
fP1z8ZgHgmOHP6ygdoPyWC2uZHOChC65TmkfsCVixe2JRX5y6R2J47dpKZxulzVdne4AJ8kXZ2qG
s8L7ThPeKOGHexHVbRtf1T7zt1FKX1ClAVb0SKEzscm8w5HkxFgfZNugczAx3afac8NVkmuQJoNd
amubFGXw43SiRo40/RgB/0zIjsux/7e6aMWkQMgu4SJKZ/s4VD2bFCjn1PtFsaau2kMx+d30yThu
AfmTXasxOQ77KU2A0AgzRsCJw457cGG1A3t6u2xzvPk877Qe9uN3HAwsYitqpeRmgfFE7b27IPha
fjpC2wGjP4GCcPBAcKMMazR2J4BAl7Esg8ABHIyTt3BfWJpA4EkKX1xLfi2ca15aIP8ooEWrdhpI
ftAIXbMmrlvvp2CKOEErh3XVw+ld8QMK6PpV5pxSpiuyjnJkw81/DbBoHmZZyBmXTc66s+v0Uw+z
A7vQ7wgdTbUCYNk6yv2Im7CPN3CnbvXDquqfPC9Jfre1mt5qVhbtSsYB8Sjjd5p70cIlFQUwA/FB
kkJ8landQioOacLw7RJBZ+kqS3IKpUQvhcnYkKae9INV7ST+R2S4ku3orLb5FjSaf4c2ZpTZInXe
GzYj2F2Yxv1tEjl+vGI69/o1Mi4phUL1M+/cnpMcg09NmskKm+QzzdFpKV5y+ezxf/AsCg7ra9QS
lOfFENDp3MZZurGznP+D7/y7FLRik1nGg/NIU5fKT2ERBhnVCl2ZbDUROrAhCuPwcalv1YrKxNx+
WYDZPc+SbohhYV0DTAgmiF1+EJIjGlSqy40CCv3p1JoOcW+qCYlF2jBtCoey5JUcOtLKS97qcIU6
yTqCJgq/3RD29Xpy0Dr9HfRBiAxL0HmFiWeewd03jOMeNmUqKdwCbV53UjQH/nYz+KBKJfKQWr55
TBw/XLixm7r4M3Rly8SegM1bJ3WRidX/YrM/V+2saS2Y0/CXB87UkAf1pmjHxYjKliq0h48Jhlu8
I21oY6zNHPE90pytQF4Ji0/cBclMvUErqv9H44zzjwZdjmEsqypQuBVdV7r6Hy7JkTx0WKJMb+fC
JacBPgLMhMg8n1uo0IhnrChadk8pQVQMM7cZwwZwz6Stotf/3rH5TyMvPwo/BQKG52oCdME/LLSU
LaoMobfZhlgX9NoWXUoxWV4jgtlgmvH9QSbTK3DdncQyUcKpGFwj/tPg/D+y9P+3hdL/txv/v3b2
/39o2ncdvOP/tWv/OSuHP0VMCfOff5dYH3+w5N/+lf/t23d8fPueR/0Svm9P8tj8H9++I/4lFM59
zf6UN6S41VH9p2/f8/8VIEypgHlLaUy4fKig4m+Wfk/+y0Nk5JATkN3wTsv/kW+fJut/uGtdgXff
RnrBty9d5f2jv4noiBqIWcWstez8F0HO4LdAZ6bkhHIvDHnG8oAJm2EOtnGhkwpFm7svcoDHFGfi
YvxGyOGOJbl2H6K5dx22KpghbAwpRFWkZ75bU/B6ttRi3WP1GOaDzXYKqkLV1u4+EO4N2uPEDOhe
h4crFyY6tQl4694VeP906+5JGMWvlFXcAICAzrho0wohVrVXhV9ulRCEHho4mZBveBtQCAEMYQOk
F9sGWi/wo5AjEjgeshpT15SP7SYV9Lv0OClveSLROgdITre6FKC493aRuP7GkTUOzjZYspMoZXNO
jcgJydSj/mxSahTZfyRAnYYy08txSimVX5eBPf80Tgt1rwlb5yspy/guIQZ2YbgYLoqEJHvMoW+4
B80FmVRijgSyG8ex1Laae2OdhUWeY6/6W0DNrlj4bKem6N4TY0CpkcAdDKvGSt36iZPpnU1E/SSK
CegAxBYboOycDu9hL7x82wa6ec+N9EBdG/lLmWn8TGtdX3GsDt3G4eaUr2UjIvg7ZRkhn0zU91Qa
vgu+QxdgLjD1Q4Vluqs0/YodrBtt2jO99ythCRRD6pvILrCkssC+v+ekLL3sHGK6DmezieDT8VMU
GBBqL8Y50MRb7W3m2N3F2fQFBeKRHqISZxSB4jcCbT5s5YUYMux0beqVCxS3c+m1sEX+G5DdK7BC
qq3yfl059VXidqpnuGGy2/v5cp36/sUO2dVRPZm1f5JqfKjNr8yP/zCyr1mnvMd9cckHXsoolj1E
MPxGKaVIR4eFyBp23J6b13sNzhUsw309znuSWo98/egyCWAOajpScugtbrkd1YmQKBJuz7XFouFy
BD0dhNG+S6sLdr9m77IATlR+6SCvzLF6ZsV/TKCm5Gjz7gsEZfEMJqT8Tuz2KG7NSWTtIRJzkAPz
F85LOKhsU3jOloy5ek4lnqh11YGYRLCS3nbAd/NO+oUcZN3/dVO6pgFukzOozlBqIEGO7fjCEMKE
kO76sD9FZmjuFXsGD4yUGW5AwAtW5w1XlQe/BaYkls3i6TftfNm0T2Mix23lENUd8TM59tYJ57cs
9bYkHQ8ewEA3fJjdbMVssxIQNLZsx57ZDeBBzPHtVKsEga5bPn1veAyX7lmocWclPrHChodFMEBM
mzGBtSJ3AYxclnHXVoO7kN4GTvEu7epdHPjnILJ31JEgUCZnA0RkKaxdnchL0CZcUyNy+MUBSCzF
5fwsXtUcyg5fuvUaZd9uD7KUvkYzv7uQ6+G+fquEtqb4HFMeylcWa/YBpfA7IspY4aJSYJKLVdwO
HxH8Kt+E9Ak/j9p5qaei3Eee/m1Zmq1/fh4AK7uEuVGb3XxjpY+j5sIXN/WLqrObWDJht8rpIw6q
R5pId6F/G88J1qxk8e533YXNySqYUezTCVBKV7ns0isUJm6yFq70G/hy4G/mE2GIoE/1ibuG0fbn
tkMsV17vujfo+Qhqd67x5qcPsRcAUMwuU14fbs80DKFwH0KU2fCU5juHweo8ZTgmJv43Yz18MJIB
ck+IGuCkE1R+ur7cI4Sxd3WtPd3PR6Sm53xhbGkhijMlLcvVjuOTxj1ZZrS5ejzJQ5vd21n8W4PK
bx12BqhvNCGzRilu1MRZ72rln9Kh8VEU+Ba372JwPut8YieWJ4xI9d6b9cZjZgNfdbXzi4zti0mD
fTVkLxPEG0VYUgIYUQOhyrp5Vhh/XGs8ekQ0nPbBYvuwjs3T6A8XFPpT0X0NKI4r3fbNc6YQ9q2/
gdCvs2ie3PGkqdgZGvXaVYgzOfWbVCC5tDiMeEriapzOZrkoOskai3PZSeIrZo3LktgX8qVoFHwx
x3Y3149RxdLbB3TAfKGze0SmXDSXEc1jnZY5S6iCArrBqI1K6PVMOrUtmREgmI5aQ9gcGppcgF9t
BPSfVZHBz17YyvZu+Led5DEJ0HtHFZ6LQjdfufQZAzDIKECnvKbxCVjUUaXD8PpvLkRUB4IGIWnS
bZneYAnjfkogGHfVpcu8vWSTzHt26a5xJy9t+N1k9sUZG8LGpDqHfIvrey2Tadvgfokjd7+k/e86
lhd79h8c5AtXLDtvnHaSnbIrf8Mi0ktxVdM1QM9a2gcsepvRPntMiYxvG6cilVrmYPx9y4u+xNIx
oFvUdq37tL2mIX22zBP0rI9fcdVemtn6DSfxbx47535O4QV4t7J14MRdvKtRONbM4TtWO3C0WL77
L0Ao3LdgJJPiKjraMjptq2veNxQ9lCJ/JXz0gb5GwaT/XZP8A0H5G67jDjd9+RtOTXySnndrlwdM
FARsryjCycBkQP18Z9YfN21sP8wLTLx5ebiBbXv2NDZO5bGkNJA6Sd5gM5XycEE5BeMvlt9f+Mn5
lNvrErhkxadDzWHuOOWyYWFGG4u5GDKRvRk1Lhp7aw1Yc+z4vbEUH1J6ASTJQEcMwJp/2fgiUfSV
luBAIMXbtUy2VrfD9rjmXTodioC8c4txcFiywyze2xCWb7NMRx9y06Sav5I3XEpb3IZMDHaDeC1n
KFi312pKghGfTvPm5fmKg+mVEMvZYINZglk/duFDYNTblKTHGjAyM/hqmn4HDlK+V05nkFHbRNLu
YqI9zLdTos0LPYQJVQRUaC5EF70OuYraYej+I5VN9huOw++ctraBNETTtPdkqLDk8vUpu2OK62G1
CLkTuv8xN71ByvgOGtMJPOFDUkmFjS1tN+PsvPgmiKGYQHGit2lcY5rGBygvRoRHQedFLPccH2tY
JHS48vejqblL9b53BvvBNLz2BWkxVnDJD+59n3e3TyYL4TrBrNxNXzno+QymhTfTz2h2mHzYT36K
hPRNUHxUxkVinJ8Cv16L+VPAx0CpArE7PMYtooRHaDz9kDB9EX3o64zvsTCuh+iCIQNdhCBFcPCl
89P75uByyKeDcwEEeGpzXMUJpX1ABQMXtQXjF43jO8muHXTeKrEmohFy21nhGj1r1UF4WjyIuKCO
kvhjqd6ipKWVrYnza4zooGALjj6U+/nG9EOnyJB6wXTdo1aqYI1A5fKxQSyIDG68vDWH2K2PiUuo
h5qnYD7HgXpvavk8ghh9wx63C6LkwM3k0JBACzFq3ZyA0TLDvf/u8e+Dlx92lfkZXG9DWdqq4TJp
o03dXrCTmHcjP8i0lNsiHIBz+zyimBFme3llNsJzZbxd0DyOXMUfY+qUyXIxaiwVxSsV16iuFndV
6v4a6j+wfvYY1wakTYo6qVff6Iw8TOLtsup3ME1bP7qo4Wsqt7MOMNZKHjHAqT7jx59QDsc0v7ZV
dJJdeW7tzLyjA5vHmYDrn76rNnXWbUuZkC1YWMGa0kDVZIxIe4IFxUDOo83eKSvmpkvHQAK1Cs/A
r3gEoyntYK1d6qX4L6+i2fY2BT04WJbEc5H7XIo2qEeHUREJhJMfIQvsy0R+qXaPJIkavi4Iq+hR
/bRgBmbLfoFJAYWqKmpYBJhL6VbgfOsq6JoMRiDLfseUTxLo+CHqMD4WOeoBjrE59NjehidP/cED
/Vk3JyJwZOXYqeN7D8gvORLuVi8fC7px7OUcW+6fHJ5SW1I41ETML9xyCs2gYNMJAc0BuO1ycD1K
Je0a83+yvV1lXEJcrQ9wJHJ3Y528xBO/f5kfo+n3mOHWSwT1yc1eVXrfZnI/NH+MXbBKg2scfof4
tjox7owYb2gfBFjQwWVxNirb+SwOWbnvnOGpVQdSVfysLKjxIeeR/HXrgukz9ejqfOOSCyjd4i7J
qeMKMAwY1NfhL4ZINhnzC273u8HYtOWO8t7Le1RFZsuxeXASgEJ0BAHATLZZJCj3c6zH2Y++nN5a
1Taqq2wcGi+BdZDwIyg5awvZN7SeBcV8lZIXNclPKDpgWxN1mCDPHFPfdBvYMletem4yNHw7CY0l
T1kwbG7F5cCeNopioJVNvPFLsDOrVfBQoE7l6ckBCh1SwQgnWAkwErkpTkXWbAJT3IkKR2xEnQ98
wh1/8O9iKE+Yc17CtIfOtzpF+z40v+aCsxGjGPLkqq2TO7NYazHl27r22v0AzQSfqwLu0I+fUcBR
7RbNYeHmlzMAG/srTRO+3UjC28Zl3Wix0WfofXH5AueMFjOLefBUzC1RPJwy4lPodvriNny1ujg+
xBJ7uZas2BuZEbRN6MIg/4A/m1GUFaIDVLvB63N7Jdh6/lEpa+qyor7NGZfu7OKgWmdwov5YOiDS
7IA7TOvvug33wqX6m6Fsr0cRsWONCKXX5pyI0Ft5rDIJeMGYXYJ6ulhBvVUNrZVDvyOHRJRxEme5
2Eevh2jVEsTxmrding85KQP4J+TCaghcbE7Xrm6/wMDtVe1aGygl7nZMqAyCETXqhXv7ckzYjT3V
2LlWGLFuvDqlDjBVN0Xj7+fg0oW3XStF8S5XT6+w/WNcPVbtHq+Cv72V6ejy6M/934XcJ59fv1sC
anCw9CFxrdwmmZcVV5kJ6I8O23WXBe0HWd5hxEYadmjDXuge5nGEVeRpuwl32pEBBTnp0uMSCysM
xuRkYMjgyuFfmscS31PqzN61L3NGpcztcn4HBUWV2iMqTrDDxlHISTbd/Qd5Z7Ikt5F22Xf51wUZ
4IDDgcW/iXnImUkmyQ0sM0linhyO8en7gKrqktjWqtaurdusTGYlphiREQD8G+4918w+N7Pl2t2l
iYNYbEtKUkSjzhSf0ONFZLPUvpNuTds290M5NdauXgqygquWM8Zw88J8c5zGgrK5AkdDfFMbL+uR
cAoMfF8zB7b1uTMsYOkOXC85RuyDXXy6mYO2E34PhdVAV5mHS/KZyG7+PrbLyz73m1Df/GMpCUkE
ZomxRIGL2FcCwvSezS7/DMEBLvufc7q/NbL8P0OM/OVg8//CkSUwj7+YWB70a/X+/Y/zyvXnfx9X
hrBEwtBD7gcbxIfjCzLhd8yIJX9jghkw6w5sqQLfcZkU/nNeKZ3f7IAhdGhLeIaurxh//mte6fzm
SoaZjDJdB6Go7/+deeWfh5UEEnheoGxwQL7HyFsFK9Dh/fUJnkj33//l/CNvoUpFDU9dH6dEfsIy
u3zychleKl12PEqYgf0HTsb/8orSc4XjSiEUeAAgBH9+RdSLjelW/kPBKnbrJlKBHhp5Qm7rSeuG
+Awk+X/4Nqi0Z464P7FC/gw84PfC3RUgAOCrWP+nfhnJ1q0E5Grn/T9Jvb9TZLspolpZBOjpKQbq
w1wTnB+E7Phz79UWXVPs/ZjwDbxhtRrQOrju9BJy+gaHv35762/8bxzD+u6w3YcsPuiWXOUGv0Az
oPf5kYnRR+U1sbT4pjt/3kUgKO+lU7P1IiEE3vdPCPNfv7Cz/t5/emVfeFxDjsfKloG6v35uf/j2
gUdRY2qs0vMgeQTWduAeY0J09abh5LTPaW0zuUx9oZnsNqvvBGYZayivo07WcUv/PCPTK56kgxvj
P5Ez1kXLL+9Ohrw5H64KkJdfiTMeEoFyJNNxdXpSOGE08hmIrqHcGh/uRrfENZ8sDZ0PAQRswyMY
vPpHHXhcS3lpdV97adLHEqa6dZt0aWzRC2NG/o9vM/xlYyRsFge2sJWvHHBBgGD+/DGWQeqDZ+PD
yGQkz2kMqI3fJrvmeWGflK2/kXS17B0v1J+SePTe2ipjcOcVytyD2iPJKYvlFwB4qzC3GrpHomrc
bTYXVFJ9oFsicoZYfiZPENFKkybQZbpBOq+9JrKDnMV1JUiMNs1kDEl+NwWWWR7GOQT5jEvHecNZ
BkC5ERFy1U3T6ypHI4Sdn8ST2nUfcZITTOlqQ+gR1I6AKQurzRqmP0znCZuT4yzZQ+KzVD7iXKnQ
KZJ/zSaCh1sMVBwokPmgtGwcvqgpeFNok4qdJmezIyiehnuYUegczdBkoCeMxbgzdFSD5GNlr1qL
qfVZs7oQ9/MacUtQnVLRxq4hg24KjWZny0IFal5lxuk1VgliuKUK4eX5CXvkmzmVC2uGJc/3PHD4
G5dmRq092ByMm6gpxaMGNkIiPFqVbaa69NYDUaBvq7QDDiZ+QnktzOCUM5SiI+U0fnlyjDw+SlNj
BT224UQhUC+CAQ4D74wM85VvGvsyIrQIPQyisnWMXqBvW8UHcXtpInbcB7NAMn4eOtNdA/StZHjm
STbf97YLpegnA9ZRXhcwnQ+Db8W8qBFplptsS6cn3LIMF/Vmz5pVhGoyVAW4SIH5eYbn9BLZklgi
g1eHXHdm6nbQrcDAjPSYzThR4+1RF0S3AaiRgz83/FuKNNfbW7IKdhjr8Yn2oyGXF73K2VusmItQ
gDQYzUTyFdmzyeMSuNBI6xEf0Jz6G72AkKWgc5xH9B+rIw4KOaDqTIbTc+8NNRYCt04Yd5A4vI3D
qn2Q8YRHkj6verF4tAyQiRP/QyObeoLBPaxlWBmPj0HupTMKh3jV0uswlYh0hvq86g6OVm6ci1sA
dC4ZcjMGI+N4MZ4l3hs/0ocODPm3OZOSSEE/51mlXUB5ewY37Z5gov46L/4V2s7yzYFCwUrHdEc3
FcP7qre9tRmtPCtjl8hHyL7mPSyTOZlRu3cmoiWL/b57QVHq7lwTrZJNisB6WpGmnakP0gz8/lS8
pI8UQbyPuwTXV27VwwHbOvSHShK/vfVwQx0mkHO0fQiVd9XYOe8LbsHVTxaJF8RmkcRnRg4oErpM
MyWQPWIADgoU/uo7lJjs2cq88EdrtRIODf99uO0IE36uG/bqLAxUCvuO1nhmdb1DFN7sJck1HzLP
Au7Xmip7yWty4FIdDDGWfcGew+HrFptmJut6b8chmqmuW6eh47xcFD3uB7KU5RtM0+pewz/Z+i3y
yriv1LlNTX1D6oxvbRpb1tdGCh4riDGIYKxNnpmDn7Ebxx3poYYiHOB7zd7sFiXJsu/RskG0qaPk
Mnpz4m6Cus9/kMuTgtgknW47J0z0kMZY+QP6YlJTJlVDWk/18mQDRcAgFnjsDVnJTFln0ZKb1YJT
tMSkO0NB/nxvYKB0wtZ7fMBduK1sji6bUBwol4pjzZjxM9p1LlYYIe6t6BJ16Po2fghYvh2znLw8
BOlkeQ7SiMc8XsDwdJ17Uh0sIkgJ8hPLwjqFx0MSGnHB0AFDLaB7pUIgaGuz4JQlUGC3/eill7lv
56MNdcPc1DHht25lz8csqQWqb2votmgv+w8c/cVb4Kf0/Y4eDmVJDNGjcRa0qi493TrMEe0TrKhQ
n6yl7x9n16cvttPIv8ohDPLrYKpkP8zT8mBVSBwBOUEtCJCPkVFD1ClX8fLVJd6r36D+ZHsQEgjM
5qr2SFuky7EeS6705pzSsYG09OBxnhEtTuVu7FCHtFyx3Nu5d9cpWARQaMb9IOxxl/kJ/R9aqZ3V
ye4yFRLbJ9sEl0T2KBA3+TAzvLIwkOZMzJTzjj/yCRrF985pnpwad3Eu3uY4vtfLePCW9AEjnIeC
u2vvPVfjwiFYFv1Ov8rjE+dD0fi3BhXNoWPAJQk5wHAJ8ljm5Ei1Cn2oB6t773A3f1yBW4dWSP9Q
NWF2Gma0+dj03DNHnSKQg3CmiMU5gp64JR6+V3RMo3kbvHa6DrzEGg2DAAklJfSHwG0/1RnehJ2x
LRbyy9QdbB34MH1cU6UXLWeEmJoUnmuP0ZbcZZuBE+hZTGZe3r9m7XJAN2qntz5MpHHnWKzhsABo
mnw+0Ch+Rc6EtjqIAutDk8bxgedzEp/TDKsrgVxlIU9RFNvBLXJOGeyBr3TPNWzcF5j2Dp9wXpIb
3/bRU9WydoTkGtEeJyin7ZDsAGzaHTOqiYXFAFz0oMB5dCzg0nEb6kkSLJSORJWjRhs3AWETmjDl
ZtqTSbI0W5T4ZDeF7dB2e9vxhhNiKnnX+i31++x66K5xlfgkgE4sITa2gfKQ4VniFraki7M8KeWX
FqdTSDwbigVoIAuTlCLGxsW8xv/IPdveZLM9j6sVXeGvGir4+3PZPCw8gCCCkr61H7q4+BbgUVg/
I7WOVMTPdY/0Nm2dZs+K4j5EMIzFaju7pY8GYkRVr6wUXSdRFD8aB/ti2zdpD9ggrc5dgseYgKVc
b3MFQCOMc/ERY23wOREMvC5tDWIXmGHq1WeyZSNOjmFGTw5n+uRVAwnCQxzuqrTV94SbVGSQ4ehn
hxNOX3pRNk9eJvVlJibkceCPb1EZvgxB1l1U7pHz7RbxJzGPxAImwjhfJX3gFQQkG42ocH5knas+
Ihnr9prwiXc+WfnFOJF95YvjiuHXi/SOpBk4vZBa9Yvf1gha/WlxSTDFTzBX+m0CurxfaOYILOub
U8dGG0E0S7od9z5VAKAllzjauEDumjOHDxBtX5y2RuoRkDBzyQlNqQ65N0BZzhG9LzWxzWxqpgtL
6eHYt2O+G5t6YJPTYOhTlH5L4wcXm6AVBugN44ZNHzK69izJSGxy8vFm8N1rGmfDpYy0j8GOXUFk
j+ptttGoBQ23G4v1MzmT8dELllkSxNWNd7XjXse5qJ/6n5lguB2GM6v9eN9aDWAHaZznnJDAa2mc
9m5WzfwwY6gy9ExVeMjHugLzgY9wsaezRezhV3pTdK3hiIuFU+MY2AFgE1V6qAVdVp12w2Qa7gct
EU1j+61ifHRT4sa/am11H12a9VM2e/isQoNLZ6zjhxbrCdyIewX6F0xvb5NQzBQ5VtaZfOL8M3Gb
4ysAq/ojCa3jsSj8RztPj1Rx88Ymb54lNYvpAKLuje4lqGAyGzYoH8XBaZ3+diG9YicXkXGgkRRZ
F6VEWBuafQYsbZO3ZfPsjjTpdeAWx7maVzsrhoU0zZ3jODekpJCHGaINvwtzVW1HH7uGWDNTTBsE
G8eduns3B407+mjqXIgMV2xd5tIMo/VMyYX7S1YWrueE6FNkmSy82RxnuzZJ1G7Wnvg0Q2ZCc9Qs
V+hL467q5VvSJCTJVfDfxrDENJenZExH7vfWIwfx0OdLuce7GV1ba2EKm3SI6ZJZ3JOwXD/DK8HV
xxgQyXqcqv2UuJTTM0LYpc9JklEYkuZG+dvJYh6ZK0vuGgubJ5nf3XOy5D9C1CXfGMTlu3iYQhYK
Ig42avUgpj17/IbUhWOBU5J6PyGv16/qmzIpvyE/jA4U39XV8zF4K4EDA2Gx+xVd07yNgfLz3Om6
OwbYFiaMmkWCvRpO3Qx4PWHBXNG06gNpN0fCJI8dcTGPfWDEM8FVGZPuoToQy5NQglRteNtnHWld
vUZ9m5F5bbs4mWyeu+8hleF3RrEMNQeHcyaKgH0Q9HrrkZwJiYwo8dDDFrg1phivVtH0+2QoPgVL
zDNXosaPAORth1DoFwfvn2Wi7GLqkH3y6Pr0Vs7A0V+0dknnMsY3lh4ANveQnNJ2Wm6iBrYDApEP
fCfTBiSlixA+6g59OH5C41oR9zUV52m2HzrPWfauxSHt1NV8KEp1TOa02rsQ4xpixrlEBr+ed7Zw
eLyUM/7MkU1NvpLwAe3Zz1AD3ZNFKXUOqC/o6Cr3HZ4ki8R+fHJNg1lYD2HyYgMDLAD2HTBAfPdt
KS5825hoOFrOYUpQZdPPe92au7mYxivPAnq30SL4KPCWUw5ke5sIwVk6pTeil6jFqtIjLJFIgR6d
bzEfB6uG0BVyvMfc3idmX9GB4vgLZDkiHv3QfSkzFd6280BlBT4H1cnSH9SIw7nLw7cuDD6IoXG2
ZEHobdNAHnccMqd9MZ8sbqANfHv3ZoJo8K0qivEFITsfAXDU6RyMzJHnpXoosqKElqHwDUZz0xwG
g4p445dwaqh8ohOkgM8pyLVD57GApeHt5w0HGCuKAU7Z4gZ+fw4m+Iqoknt2aLkZ+ArbZZW3KLom
WAyU/AEKefaK1Vtk6pdimoJv7Wwyki388p4Yn8QnkrOXt+RFZOhNtPY+x33tXfyhHu4sNBuvOLL0
w+g0RNGRGNOeoO69egzQzdYPdHM7+D45v57dPPiZjV/Ts7xbLSr3gUxzb2vXtBcjILNHGkp5iQis
wqTYNxeMOwRmxVbinKGo98R/BuOtwTn/WCeFvoPvwf8tiXxE9u1+MKwAmW1441ftDc5bOZoSY53p
9VFWI0pctiPzKSTb1sWCbYdn6auOf9AJdG477lvKuo9wUexvkeUxBO+D+RvMte44ymA6aIXbCnoC
RBRgCt1Wssw5glWnBAmjHBMX01SH3SwSU8b+08S+TKNM+qiEO/b7qJYUnVBCX9Yhf7oF7yq/D/DJ
SLaJ2vYRH2H2yV14pV3WDD2Jj9Z8mbRiEprn+h1EUHjKHcf9zIy/vsQViVJ4pS9oetCB+a56pmz/
gHUgvWkzOloEIsvjGLj2S+JTyqKi6U+2bSdvuRfk3xvsMQwGfMosbY44GrsL8SbhjdEVNRK6uudg
aINHW+lqn3HRnMLMttGQ5SRlNyxwMMeKYz3HFkof8lzmJsEA2j/2tXDeC9i+29WudZsP4xfHDpGX
J45tyEaYrOYttL3BPvJE0ts6r1nu0SVJokrTKTrBImg+T1q2u7HOrWvsZ/kasexg/LDjW2gXChCs
xeKWhb5/QYfJtmMqSyY5VLHeAYk+17uZWOqFrhecDKap6Kkp5jw/Ddh7rcOiJ8yvYva/q9Ff9q0z
ZrdNXH8ocRzV70BKV0PbIGTlPMalQmRfM9YgRq+Q0X6U7QjCVtvOxek12WqqX0Sw1zxYvH3sgIj/
1DJ+wv/jN/abEzbsFaNi7L+GFF45Wqg2PEamBz6Tq0VcoSN7j8PPTKdgLhmeQawlCJGcLeEBCVFz
lqdAXxS4J0Z4VMdgDf3gKtsBo6/QyDpOYQWl8lwtDFxu8K0wS6uhnoqN04KQ2mlUroAxArosDNHE
bYzBjKdhDPsHHqdV/go3NQURm/vIltaLVn4eE1qhuyQfCv8HI7icFamahzUZIc0MD098k14fHdyS
kpvwbd049+RGIgwu+6HLDhlVy7cBufKzoCEIZVj0Tzjfp+iqvLH4ZNhUfqJ7AtUY2aX3ddG53x9T
dDbLHbxGWL8p9vK9lKN313OX0Z5nAndmOyVpuZ/pWm/jeoZtUzJMBBZhou5BiyiqcDL3pOLVmAZ3
lleVN1XRWPMmDJK13KyLCasl+UWUmkP8mMhIIbHtGRJzaaVTQ7JkU/wIMf/oneNIACROqExxrFNy
O7ly4S3vY9EwOkQebtp9N44jiSkEetZ3jj1heciVxomyMJkk0gLbid5oAWFiWy0L3ytxLCxQlq6d
HoZl4Pb2Y4SaTwkiTnE/dR0/rig7KzAEXfEcNVyeLOltFpfgTkZSlRfjIFojeHbYqp/BH8lAHPlK
AQSpSYiId6jjdTqSCSzEftaphVRt1b+w8RhPA7FL8smvkUIUkYQWBS0V/DJNIj0z2dTBLVV5cov7
lyrR7ScSSeqfmW4dFwQhE1SfeI/ifMxJXyalZ+MEecIqfcwYow8hkK/N4rAt3UGswsdmqMB2IZhE
9bi4qacqhLqpf2bj7zLUaNwREglr4Wqp4JiW5GdXWz8zdsdjRcEC4myZniHwKKpkPJdEKg0zB8jg
pZN/hhAXQQvB/LXD7N98SzztlCxmp+7LqKPkoXPd6ptRRf/Jx/jJELzp7r3OxhgiarUq5pcJf1hV
TuOxJ2DXO0k/cjrch/4UnGutGdQmpMqNEBZkd9O1GJUSyqoHIVzionuAtZ9c6veXWZBDE9awxpBJ
NqHLgVrLj9Ke7WKrQ6DcG4pl9bq0Y3jAtVxzSk8V8XMBMvLyJV2tXtQ8nUp/DOHAzN5JVJ+futGj
5GcAXYF18ziSbmLO22MoNW7XNIjm6cA7d9FchjjrXCuCXM8yOt33k+Lqc3M0l9iaUjTqtX7GhGsg
cebxkTkDo1+brINgZ6gf45Mxcsmvy5zb47ZuYkifNZCTYgdlh1uZpF9XHMvJprCyLEc8yFaV7nUu
EE5sjC9FgUMxrdCnDa3i4I7iKcItbjAAJU4ZXqeqY1Yf/EyiMcTtkL4IvZJYJ7e82D5V4p5ejYt7
zKj3d77s7a+pXMvO1C7HD55JKoysdc9dQXp1xD3Xl9Z57gYe9WOhKCnmiI+yTpOQq8WkJN4lPnAu
otR1eVp0md91gQnFvcsGVTCQcCitYD6VEFuVx6+guSvJSmgs2kDx83q3gzj5jqlP+PgO3eoOeS4a
kGZgzRl0Ts16vNf1V+zWYP3a0XfI1e1M8YF5bvCatib/OgvoE8ef6UmCopNAoDh3PwERR6zWV9gv
y1ihImoMNEV44H5GS4BzDqMVDIUuZLhyttOxorHGHsHToBS5v0+gUUnABFG2SlJi+86DfPoWDQye
S9Nys/ax4atLnMlOjmpcJaPpQNnNK4altXM9yEt7OePFyoOa6jVrrfKGJSYOudDzvDsPG1u8xRNs
H0eDQHLvR5a/txW4mF2KxYB4aLIlzdkWAplrhY9vOtpywS4IqoT1ylARggX1C/kb/I5mrCE88Wjc
8OAq1L4vRXv/Mwlq4BDud8w5iASiwSmrm9VQedN5Cz7aVhm1IK0v6/dZKdlhuvbEfAXqlU+PXQI9
AOHwKFpgIss8QgKt24+jUZAQ2hK19Wm2SIp6+rnGmkunLM82uXWEVbEFe6u7MbwbskDPh24SZHRB
pIxZ24ZN/CHPBiFOg+X4e5+bDTBV0oefcm9WKf1oYJ7ClLnJOdBjVe8hk33vQjRbbg0HHlegF56T
gXERPsbAfCK0ZZl2eIqJcqjzUjLnbjnqULB5403UihDWbleFqNHwLEB0CmAy4QvlZEh8pDkb/PQ3
kSOAouRBWPrfetUl80MWmja+077h5gW3vJgbexpa7kAGJeLa5SpbQBSA7Vr75zWaMjTY+1ptYcbs
dKl/6BpsB/szK//UuC1synHKRfRFwAtH1immqDhjw9Hm1U5tqMMiWquDwBlVsJf5mm2FRtVqP3gR
QAROwXzfOCbstz68XW/HBCjdYU1k7jP8TLFiiZLCVuBTor0cmz5Hjac4Kd68JVlz36dRl/0DU/ms
eyzbVHxc+qVW+64NXdJi6y5GnNnKXt73FopeUJyYJVAiIqwRT3BA8oNmNPiiinx5j1M7upVL7dD+
SnnVaby8eLJOqbC77knFS31q5kDCgvHZ5hg/OOWUS/etSPVONI7d7KpoUTcUc7ySaOweLotUHzzX
N+8YUmMunzBVRxuB7QOL7OK70+jhR7fEU8pdNUe7pRjap5Rk8PA69mVw9ZsWZaGVj6BFLYFrd4zx
b4CQTk9d1uyNgE28y5NFfZ28MPrS2Sr8aFH67pThUlB50u5IPpDfyxQv6yZ0lbgFIACMY6js+wQT
sjoliBfEZYxmp9gUdQN1rc7MiYeBPNFW6QajYVa/waWG/ocSzZoApBFs7PftKgv3spNVTEwAgjG8
+q43XSTyDUg9VniZk5LV4ZSruyRsxN6fjQm2hOtFOQFg0oMsxSF5LItk+ZCk5KSwx6qgxSL3TW6D
BZl0wYTwVRj8IY4K83vuIHRMijjqDJhD17+PbohyLmAVxdZ7yG6MB/RvmzNGwe0FBxYOGp0untI2
RFWvyuR+Yd4a4xHo2K3KGNCa5zSgl0QblR8WWSQ/WGbzsHMGOraktG0Unk3YuFtdgnROhsSg0wJL
vKeurS6jaVDKwx5dmQ19zddKyHM2YESaycwkaC7ov/iLU+z6ttc3YoGJCeGF5ZiDODdguAW5LUIk
iZeslkibR/0yj86PIPWyu6YfPirp4Hwd6hxrKmwZ9qfzPXEda4yJp9On2ozoE/WKkmbqScg4utmL
mVBJ+EA6nhO8P68zCOIbB43FA8NULvwFtMXBltreTVjigALFKaleINmWFT4TQturBeHKyob4FEFr
OCi/8cGClHabvJVuZ11YvAEs1w0c5izVR2jsBANZvODOA0fpb0a6Y+ww8oM9BeUNUpIavr8dKCAY
mXcSfGasq2n0H7x+nsm3Jz32doma8EyDTEIgelSE3z3UVwvE/VZGQQr9HHHbFWpS/XVKB04xKFX1
x7EJ1F26ZPOXsGnFnsxswIQM6F8qxxqZ6BqO1LTWDCzcHE7loR8ZZG10WVylxUmO29ePD7Et9G4k
chhw4nCSVWMKIrnqbvsP8BszXzXRW2CmmIuijBd7PnZiv0FcULPFUX0hwpgQW5HF2yLA2PDXGpk/
i3OUYC8tfPoBJAlC4hBd5Ux/kMhonpd21SQ8czNgor9Hvy9RP7yPUrBvswlSyH5Gtv/1y/5ZJfXz
ZSWCErRfIAF8yLh/flnwrRPQSsNCm4iWNTRxJg62YObNI7UMaA5UNQS7v35N59dgGIyQJCoFAmO7
a9vk16E6+9Mv2/mhKXH1cwh56zQzq232UDYPL7Cz0mgYP2P/PEWGJa5DTY0aIshOLP3p+IbcX8iH
ncnanQsyI2igUpvmVXVT8yKFkdbZt5iYYw8Ns1q+sW6mhm6kl/0grBnBaA3miZLdxgB+nTPHvKsQ
mfehJ27I4WQOq/IERrp6zBhrWFvA8y7Z2E3/MaDLxcpgKGsfa+076IDsvjGnpC8BZJoM+fyevD9F
2LGRrOfAmzvtWzh7q4TEalC0+tx0jMpC23kO054NapsZ62xHMzngBhr0yiAalrN0K/9pcomgxTBU
IQubRs66ZAqYwVJaHVyL4nILGMz1yPCwFspCC9IMMzgfOhyYOEeeg5QUhd3cVfPZJ/Y23ExSMv1A
5dNcnNwHCUJR5r5gjG6rXSPR9ZYVbNkN1ltwdWys0i9+UQl5TLMB1xawwvm9IJyWuHaiqkmtHGA4
7LNhQhjQJou/Mw2TaLrImjRzi+kYuRK4ONozPqmGkOcwZ3AcKq2vIWw93sgCmBwJ0UqEjFU9Y+1C
Sko/ZqXVMS47FHO177olDCnE8wwbkoKxgJPj+hHoZghqLHp98Rww1wfQy2QBhMTIH39eqH9LZ/r/
Y9odLvU/3NG7V/P6T4v8Gtf33/91k5qkf/3FOf/zv/ldiiowwbvIDVnx/cvp/u/EO1SRoQh9B/YB
U3SkeP9Sovq/eaAQHOWsKkGFP/5/KlGl+xsBPCoIJY8q/uBvGefFqnL8t9pP2Q7STEow4fiwU0kP
+0WJ6kWy4ESSzQ71V0NiReV4wNcqT7xarH7zXV0OeGabZHhmxPeVgSYJOEuKH5eIhsLZzzTZmNCl
Ka9MqogfWLqSdaZbW4G1FwNgvH2ftkOIcyCbu+s0Oda8w+kwffrDR/7w+xv+o9YUBsEvvwgzYJa1
ImAk64Oy+FVSG3SBizFfD0DElyQ8LTG4ScahibdcWqRFTP7YQX9LIZ9cGRG331PM4P42blFZbFP2
/6CYVep6HMqI7HeDaOKPdBvpgx+t3izSZ4srRD0325kpNk82TSLyIQTI6RlgcpAfWrdkx2mxZohP
FvC0lv2vmTHa2zbP8WyMsS3NbV3gah/ty1gOKJGQpxGLxhZqFA9hPJbgQdJJ4fy02RQmsL8wZ9em
eG8CQmn2Y6ymYpcUcxRhaK7RwOuUuDk8W0CqNvj9MiRcI7zQTcrOlcEm0k2sJeiZ1dbL2cPi7o2b
h8Q1I9JFnsAapgfAtUMXR7D3c77km0mZ4NEnfz4GnVbaLO47QULvQAvAcK/0ne7kg1IYDz3F5Q2V
2RxcpKyi5uh0Av+Yz+LzW8As8tIuobxmmqUPTo1Knws56C+ZyrTH0DN2+ZCslr4rSIhaYKyMRb/V
ffwFVaF5oNZ0+wMZHOmwY3Ez3AUga52N3a8kOUHv5e8d6rQ1WygCD2ahpmOkFTnZfZkOboDfrVq+
RUZrZmHJ6P5oc0j4K+FgfEaQNljIOxLxPRYtVq8kxw5pKNDuSO/IxH09VYImxh9Z6xQoq3YUdSvL
QdtboC92uep8luecdn58UphooFN15eweplZ2uH9TaJdYRNRq5RwYd7irDxWzn+Nsk6heLXmQauKD
oz35qapF8J7Sffhb30rgA2cdMJ4tEe99tBGejeKBv0l8VTT54AwYD8T7sNLTPQLHkS1jZWctLPYh
8G4sKwiRbZEErq8sipcfYzNxMYcR0/CtDSGHaGDWFHQ5XQ9/12Oz/Do2ZaL2lCThF4aBCGsKb2EH
Ww05QNLYacaYzYT0PggzHAVnKdES+YyZRE3jiEAIK+LCNpa8q4M9Ry20rHQuzlx++PZGTZiZ5fV2
vi1ICs4ILYvGF/giGmNlGfQPYet0qFAHY16izAme2Igv47MruuxzVtTKZzIH5sFrh4KFqGVh7iHV
gcpYVpWfnNlLM9oM64bate2d9x6AENOhpMIq09RBcIzBQf2o5GxuCaCtn33QjHlHZgR3AxiTDcDm
+GpHenwrCcm9yJIB7DEO6mhTBcEXg16/OxHKEz3PpuW7TiwuvrFuzHvR2FTrYc/YhNsbLdlFNBl2
zc7GGrRXqnLeZiBCzpE0suBz2PcDBRF5J8zRmqYcN2E4uClZcZPaE347rDDBpFZbR0I63/Zk77rk
GjnufJ51s5YSDLd5RkHV+AFXmBC+gc97F5Adlx5YeBhn38meiBBb63reWDy6K9B72Gswx7Wd2tDx
ddEeTW33JmSOqLKK2W1imkIoAbkxh9nPLGIDZsNgcoVDiPuRo+rZWDn38uyPfb9TLEDirVHzmhpB
pMdbHolV3zEVaF2FFz8CeujyvcPrkWbV1TjFGmlAqg2e9mZsoFw0u4XK5oXM+BZagEiZECZRP0F1
lIny9yZlCHm1VYmFL53CC7hrFgFwTPKXdB6t+eBPxcBCampL3Gx9ET8loWFZ5lCtYzPrgqq6hvbc
wBkAy47hqA1RCE9pFMktSuueJs+f4Kv6mIKchzgCtXgAh9gyuXKccs0GbbIFBcXgqYPJnRIaiDTx
HerH1iB09xgr94r5zU1JXw26TRfjqxA6eQbR5pXbqsj9b6LH2ry3h2IYbnye5+U3P00W4Fo1FLFg
iQhws7EEoGbVIiRQjR0jwtTMLz3IaNV8jUdw6EQ/2tMrcQvObTqtvSLPZe9degJoI1c1qtco5IlV
p7AuEPoY8SFMfXMd2ad/TGaXJV3eddUjUcTBvUpy8SiiqfvBcE+8jUOFBz3PXYL5uHsZI0Vdx76G
KSnxpMQOcvuTfUPQTsFzm2ZyTOL7jGV8sa1HSbaHz9WF7gWB9U2Ak+R1ThdsbBWZP0SGg0tnTNA0
WN1To8xHFhQZNXa3gOPpBgV4ILIozPmr0r49BKy+vrY4/Fiq6wxUgYCKMyFqkvl7IqWcdjRZPe1A
TfjzLmgL7zmNZn6a4nkILqafXRA73B8Pvss8nYEUImQmyDPeOnKqepddnxySlWtS7dRIj04WXory
Y8CvkuMBrMOHURvzTNx4YnYI3MGAaBhpm9xNCrF12koHv/ezf6t2/n/ToxVSMf7vqVJH/f37nz1a
68//szAOf8Oe5YRBIASCFC+gpPvdo+WEIKVcD6KTxN/Bj/y7MPac35QHGZiRp2tTPduYa7rfkVKu
91tAM8cf+SSnM/gSf8ei9SsbbQ2PDaRUDCB8QuWDlV31x668pJKqyhnZkaiy6vF/UHZmzW0ibRT+
RVQ1O9wKJFne4niJ7dxQcRb2pVkbfv33kO8mkl1WTdXU3EwmCGh6ed9znjMN5njtUwmCTYIMzFja
4dZyp/FrE5vavh+G9ALCYr7752F9sK1dr/HP7vzvb8CnxF6fc4DOCfb4NygnncyylXEwD5Z+US9C
3rq6BgGb+taZMsTJ/vnvpQAuEw1C/9J956ZROHfsUfga2+DGDXtDYouoZEc39/Nbsk6YcwaeK6qS
mPN4WQ6Y6xPbTr5yRz3BPdUqskn3qtWFZ3ky3RfU4G8nwuJB5UaSI6+sUuLFSMJ1tIN0h/mnjX/4
pp0n+zGKKzmHJq1yGXiL4z/ms670C6Y54nDl1NMziGtEbUxqYwcZ3h0xqgBchRKPdT4lmxKz5qtK
Ce2qG7dKtwocWLeN6d3/IpOPco8ibJ5STM42BSZKimdlZqOPcXfdRuix01zBs7KI4dPKLEJ3nrgE
MiDetS5dEBHJGfveu7eDaoZymMfy66PkECcPTZlGgXBFxEESq5/UK+IdFcr88vNXo58ON75DvkYU
EiaHUUb/yVWkHCYj1fIY4AckMS22pqs5UihXGD1PbF3ara6xqdp4bOku/FjXv/CRcHxqcbTnek87
ymSf23sIU6eRwXRm6JxW5wxD54xqCIxpri44Nh9/Da2R95h9+HlLhxK5oZQlNo0mxh0HCbGlJKI9
fv5ATk/HBldcWXfU7uE/YdY7cU2qUtnokGfmgHpMn3RaWBkbrAUffV3In8RbEqXtGklTbzKRLD/h
x6tsS8y5v4e8Q8dKp/z8WuExYtcFE5naXl46dlC0FqVvAAnzDy9ajATpDE6yjeg6uq+iaaT3358c
fj5+v2mCV7SMEycmWYfoTJaK4SPKp6Ut+n2KzDMceuumMfxfnz+196NI91eDLHnsFD7cv769f2q3
WtpWVAldDRm+Gd1E1mLtS57Bl0qLzOvPL7VWYo4mSF6Qz9vBAmgyqVAqPh4SSRUB4WTjvLIuRL0l
NiR28NQbhHHklBoupOdEuHp8HSjrDMPv9wKH5k7FM5ijsmrIdgOpQViEcuh4EqmX5E9oMN07UiES
O7BzabJx68fcDsncNpMQFgDpTlVCiko9JojBUfqlCkD7ON7VdsNRcTRVwuaXKG2cQVEn5oCzvkS8
GlfGHenTkf+F/+h8nRBbvylySimB9lpzWVeg5OloYwhCDlAvQL/SRNx2DJLkYkxkMv2/nAefMv5d
f7C2fDS4+do9nzFhMR/bJwZYuqKSriVQVSupoeTqRkN31TMUOmZPjfZTVRftS1xio0Vl0zt7olSR
EeFj8r9ggcx+AfK3YY0NZvvGlip66crKuXNk5txRt7XWENgJ2HoxTvMvRZePDZ308h+fD4AVO/lu
ADAvGsAlqfy41skqDdgVVZVdsJpUNTwce65G2INRHcZ+B7qBN4VhhIiQfW/LPkQ/qzaFja2xdVaw
71iteZDx6FwClxyeTAeq26Sx+IQlJ4HkzFd4Oomvg/Xf33oyf4GUxXW7Tq9ZTpCsnkVFYHdutj3z
SE4XWGYttkFIZH0LS6M4NTZ37TyOSdFwaANt/YZDDOh80sy3lp2Q8wEomzQaJmoWwgLMNu0rGrCG
sIe7z3/HWjn8d+/y92dwpGeu5qdA/zz+NBukRTG8Sk5oDbFbRV9N91SkvDetaZxrN8eI0VBEcQMk
PO2ZS79fKNj+Ue9bLfw0c4yTB+1KFFmDxV5GSxANJ/SQru1armG5FX0HUenOmeX5ows6ePqZ9jxv
ZaQe3yvg7XGERwHQa15PFDO0qt6hulWrTt+QblWeWZjejyTqxSyDHjlqPF17tUb/M8X2jJpkmMm9
nwo5ho0+VkHneOfW2w+vQiPEth14q+bpDpjW9nrW5a6SFghmN4k2pFnjXnw+Tj68imPDVcCbhND2
ZNMxeZULvYt78X1Jf1HLZUjTtA3/+1UQBLONR5JlMjiOn1gZMUMjd4vJctFwa8mFzJ0+Ls58ex/d
i+vZLhO4blO9P5mN7Li0hIcoFDPOAIHT7s3iYuphFn5+M+8/LfqTvBWDJilDwDh5/cJQqY0liNeP
OGKHgsjcNfzRfU7A8oHPaf7mk70Gw6cyz9zg2nc4+arBX/BF23AyaBl4J5dukMrJNmIOmyV/Odaz
+rEnkG1XJMi168WfUR/32JyJx9gN1s+u8B/ZCUUwmcit+PwprA/zeIIxTTrEHs0LToTG6fplK6NL
E0IF14fd/IjxUf01x2GlnNXV55eiqXJ6LdoLLp84nRxTR959PHycNG6VQMeHSmnxv/G1+x181WF0
UfohTw+cCmnmLqXGigYkx8noFRkWJrIpiI2Mh+Rbhs5AP3TpmkKvrAH9FTtwW8N3kUC4HNhO1uTo
+RGMTwDyaDPGeWwp6eV0MrtBoQvWWzH2ELmFvVq1RqIRP7/HD26R7Ro0DOGyZtCqOr5F1TbJRGgh
uhFM/DsyEQmCifvhYjGJPv/8Uu+nSzYN7NoMRtAqdz2ZLjkpFIRg9dFGKxvxG/ZPf631cc6p0/9T
y6o/s9N5f2c20jthkSLgshR5J7t43y5LDABcbp6pfWdUk6tNTzrrRuuwep95jPr644+HJTflAotx
8EPqVBGOn2M5uhHcvyyCYQTothFuddl7XXO5NEW0i5ZK7IDGuag9PCRYnd8eBBqNMNft/PD5U34/
S6x9RfQEFA5MAz738Q8xRw/h4qqeQHDfPBvx1O1TRTVwQ18JQwta3YXoaGFv9bS0z2zM3z/ydTo3
HJcpnfPq3337PwtUPpNxRsoYeu4mh5e2cKbvYMsGCZCNMw/8dM5dv0dLsH9F4MQZ7XQtHKIyQd+Z
DUGZDT/1ytLCiJr1fxxCFvdi6Tbv1eTkyRJ//Cx1pEC6HMiwytwlv41puuxmlRDgbdr1mUv9PYz9
O4B4W7pYaeZEuqHZOiXhZzmUBBBSwGKXkjKm5vrRfo5MKlGYzdWEAyW3zYtFIFU5oHIj1GAwyWHD
Hat0G0Gq56dBUUqvoPHTIeJo2kpeo6dF1p5ManS/DjgeB9A2BUL0HvLz81j4cEmWdpnqu9TL3WKf
OYb2/PlwfP+euC2HYyjf/kpeWofMP0Mis6wmLhcNg0xX9hcKDnFIJk9xZjR89PRonGO+EpQQ19nl
+DJzQvkGPCv5dNUoX1WRgCCj4qRlO1/ExmszLmhNhT9CAOgq/ITVqDET8Db0F4JZiBUfLQsVtZ+y
QbD/kon0JMxbqTwMQwkdEpX5OoEuFAxoxEWitVFNGz0mVmVG+sYvWpSQnz+5d6VIRsTa7Kcqw8zM
cnJyT/6U9ovMMLr1Rfaok4n0o5sGh+0skSRWZ7HwKtu4V02ZPkbJKK8dozG/fP4b3r89vjO+L65P
g52v+vixDmWBVTYyQWlHY7Gjt9IwbSzxmTv94CpsAtcdjQVFE/rH8VXisc8y3MOkwUkwFY1h2ISO
jWL7+b28m6IppLrwntkLmmzSoH0dXyZfRjbsQHmhUXbTMzp8/8+QusVFKiPvcUihnrdGh5fbT/3k
LSo591fCcOXGJzruLMho3Xkef+7rIshi4VLsRiZyck5axf0L6A4VmMZ9Hm0COsojmjp2WGc+jQ+G
EfMXi5LNVp7heSqqI7FpLGMNHRUSL3u4Xix7gRFe2ZQV0Z6v7btkhP7fusSUbhtjIKDRGUBt3okh
Nh4/fwfv3jQbDGR9bMVxUTmM6eNXgPW2bLIUGwNRpOm1w6IPMbwbd59f5V2Ng1OFyeLgIq4TrIan
h9CZDWztprRFvdyoNg3EK6irc/vLLg0joPLm31QK/cHSYhGOmtq5kTS3yW4wSujmFAs0mo9jHOZK
r/fwjQDRgtVcrrAwJ5dFAQu1U579YDnztIUn4oSf//x1HB4NjfXX27Q52LVQ+3RONi5pbdDcFJKc
bvJhKFQncOrJawngfpyrEJ5AyVzMbzwolDMOERqrsOhk20KDNIpmErQDYyJAgvjZkVCIGK2/D0Y+
Hf502AjUnmWoaMJUpMYVvRCdwhm7PITNpkgR7Ht4BIggGs5sJj4YK9jZ7PX3WQzfteXz78phZKQd
RVkKBKWrsitiL9QNrt8zW3zODadP23SZdmxUREwMTD8na/xQDnqPvRero5F1tHiixaauCCwekFAx
4QgCveF9NSuuDfTEm16zvsKunuOGfy3TWTz1+DSfrcrJHsp8breK5LSnYoBUFZbCSn80c+PNq73e
Q7LdzvqNAcwV0wuFbtrVlqk9WlGnxXc1ZtpiM5UaKFtpwXG+tCdl30D2wxaf6tofQO2FDEbDHgqk
v+S49gTNE5jdwAnqcBP8ZHvt4d0cLWVuE9TkHnFOdMID4ptdC4M5m9aN45cZqgDLuwScie1vNmqd
rSLFsd+pIaeHJeutaGuJGCXAJO0aURdN6ZcJ/zqx325SfUfwArNUQHSZ8JEWZBkZDr5aAAqz/VO6
ftGHs+elQ5hRZYQJY8+CNkHtFxaEL08JhnFJpIgawe+jG5nt73YyoR23naT6ZtHeQOAUO2K89MkQ
Xxm565c5y7GDOhUBD4VjbY7xIZPkXG8Ulk8/KPGjuCG2A/+pq6pZQ6+ZNfeDWbdP0RCv+fS08HDi
J6vgH85HfpuTXfjNZJEhusDrcPCi0v4OtDW7JlYQEXYsBi8JieaofgrlVABV5nI+WDH2CJaDmhSp
NpPIOM2KuCRk3Npv2WtSBW1aLd+IkC5WLG9MRGeHGHeAaFqMaHu6wksh19cL/F5rct9qPHQwnSP/
q+0OxKJ5pIWBc40GhIfmallkRNL0Nvu2AKZPatMmy5blhrTCboEeK/pbyk3VS2Iu5nfQCuhhY9Tg
GOMxeXU7bEkG1QAoXjhOoKskfLUz50fo1qicdIq36b5uS1+FShnOQJE7whcwD2V565ey80gZNNlk
iKIe2tthMMs5LPICo7E2RxkUQLdXqNA8SUIJOnzuWDiLr2+NmiY/Hjh84WHZDe7vegE/Fli1QWAL
0aSktEfO4DgBUApf/0JM6BrFXBHcdjF6FaASNWskoduyRa4w00HAbpDhOuwmQHAbcmrJnhgWq8J+
wi3flspv12dYLdu613sRZrZYQArNhKeCxei6K632LblDAO8q0GBR/9ik2khvp8ySl7ptejeY8LB9
BxzfeoHjKolw3nGjmynifHUdLVnyNBrEl3wbRjFrgW02E6llOeG92KbyOKbH41XDtoAbR+/UznwH
dZlOSWRUjt9eUQ9vntKUNhPULAPfJgDA5itR4qtYeU7n32okEDdvOqPYu4SEP+Zl1WJCb9it83PK
6rUnwxK2uHK765iUlJW+hYlPT233tYiT4UU1nomxi62aoNuR9XzliK9B5S9+/jgIMgmucqRe+EF7
r7oep8ZP9kU+0GtIM4uwn9lCnR30gLQJQVCDeiWaE3aD24zzHcBsElFwrg/WJdGYhrh0PGcCOED6
3cErjLHa1wpCNVrovLpfY4Trw9RoioBuVkvzyq98F/eEgHRDUgHZUKHsen+P1GhcNqUqmmmHLLQY
gkSaI45hckBvgEvQRVFT5qNu6gawKGkG3pekd93dkUU5zYHnzckvFcsl3lYezAzNke6lU/naNe5S
n3GjRc0bxyOXq1K/BWoxInOlK8RuOvdK4yf+X8sNzAYFXZhUY00qDGHVNwaaxR3uocQMpMLttiW4
SMGWiKssQvxIIPgB8Qgb/t4bywYEQJk+9b1hJaFdlbSBXMBq2Eg6jTRiLPKrUt9XC91ncMHlBggb
wBqrzyu5g0+JTyQyyCTYqmbofqUcVDBFGxNs0q50egHHJF9R5qZd3buLnH8XlZsWIKV688Xq50Ri
yDBZSaYu9bMAUx4w9Nwhe6Co2wUFJYAXoipHt8JhsKS0LIcut5a7ymuTt8HFvXFt+6x+F70nujGw
ITrhGvU5fQIKzAbiswdRh7lA+b5JhnT5s9TO9KBwRU8bA9sxSh+HLpY+L2GsefsxG+TDIvAQYBO/
qVOe6ByNV26LUkiWgu803WpuTB/AfSuJgqhiukpZpMKSzx2eoCIai6C/fHisUvdO9dWjNzJm6GGC
K/mChfK1sPIDh8ztlOe/RUoYtYBfNoqAasyX2nZuIxR5Q+8XoQc5sGQsezb5dY7y93AEHjCUPHes
8lbTXc16lD3UWXo7zeOV7RRvmUtodosrR3+th8cc2Idn/tQ53ZEyebD4G7o53RV9AuaQsJOCXByX
AzMW31bnqTqkDJocCJOe28CAGJnf44RlDGtNDKlE4MIrUJAmejLcR5WLgpetn7qgIXFFuZU/a8qN
C5sYmVgnSqRqrgqFlHsifB+HsSRamg9jKOsbcnKYduENkQz/lUTtA7Z50BSqfED0+szG47HTwHJ4
fTJ9F+TcXojZ3YO5/e4k9lZ2/k1s2Fe8/3tCy55g0F7YKVCGvDfuvYZIQ4dE7/zJi0FolW04cC4k
3DWNrxhlPUAkstvjS5ejUlRiOCnj/klv4hsrMUhMUtOyN5fk0CnTo4M5PZQdRCQcoRtS2w+tMJ+i
LvuhwyCWvWGHxdjsq8nYRTSh4PtUO3o6LyRa3+nE8WQJLRxRiwcj7UO4mlXQeDZFbnxw3CYE8cXY
93XyYCbDJsk8ApnGmOzNBACFBpjBXO6c0n4Z9elZky8mkIlYy35mPanHEd0nBfHIyNR1nOVbf0rY
HJVfooKMgULToafr5ncv5cWDIQlMbVKXelKFGBCvpkWhzc7CyRC/agbQFk/Mr9T8PtHHn+z5yxTb
zwXf02Zw8Jw54iIebHk/6eiYKX85KwPRmLbCq39ZOk5bNRIQFO9xpNlkdpL32/Ttq6ERk1qn+V2R
EgcFZpMMbtiDy/DGh/+l9hDa1jMW2sFlipO1uh9aFNyRidNyyEfSQrSV8KGXLTsmIlWQPlc3uM/E
dSsid8fC7D0nDB3rICb7Bq39hTd3FyJS5oXXtNc5onJcptfSxgvQ15DKClO7BRoCotRhG1Kn6iJi
O7NPuvxXlSE1B5b/OzPKx8nTX902IRau+zGO2Hw2XdO44jDhhMRv21uCqIa6jq7x86pvTmVq3w10
JL9Ko4jnwNBhYFJHwZwGGDNDQUCArv/V9xoDCBDncjaU7LN8XGqzvFd+In0w7YlRB0LMswsf1NCx
X7Y1vvWkK9Ak5ka/vOC81yMYl4CSwhGTQxe0yZjfup50MDBI6l+Ee7O2dEaMMV6wiUd5ayiXPIKs
nkZ4fbXY91lMosTSaHpodXr6JfLt1ApKPgu8x3gOSYerHdZpm5j2L3aWARcQcOssaFbdYm09bBQQ
qzwijkA3gdnZiAj3OYPIBKaImx7wasQZfDuqvuXysp7TrUubj7+g94YfHCCqr9JI1L3lTGO2y2Ng
FRsYoy0+QStv2FNCdfJD2Xrer2TIku+9NUaMXrOWX92Rz4ukkNxLgxbRChNYr9nB1JgzWnkKSJd9
pSR4IXOpirCBkDIEedK3RDCAV4PJFuW1DDoibTn4tFKWgWJ5ufcyCG+shOSRaX63XfIUjA8III2s
WOkAsfOmNY9RtxQbEVvp7c+mI1kBFJTn3Pu2JGAKPYQD7I4FBYH3XJP46Y4wSHbJ1Kz6e5RKf8gH
MVHGGi3ILJhnIw4NDYpUaE7gfFlIJra5k5GTZpZQHRuvpEsO1WbWR/PeLNCE3Eqm2DwQ7NLAmk1m
fOUT4aeHppg60r+0wf6TVZIg4FoO8bM1Uj3Z2G6RvOm+pjfAMvv2m9br43U9dzHRyxLrJtZMHMB8
j52Ao4No/cYlppfdFgY26HCxu6DSzXBMB9PKJcY4IIHdLn7T3a1JRUBylb48FRniqZBzefTNlV31
ZmvQTDeggnXimBKQNRCdmy+AEfubfDZ1+AQjGbahTp3BDlK59v8SBLjZju3mGF/WsvTn0BtiHztq
J1EvCN8U1/iSyBqnwgR1MXb89D6f9PJKk0X97ObNeEvVgZufNTgSsKULQgTp1E8eCnIBMcsjzQJB
3UIHy64rl50G8u/vTN+GH0T6wtruDUBLNwjuS4/WnyDdR0YNpzJMii+AiM0xxCvrjoFXOsjulGEO
bwII6h0UYJNP28LE7BhZ+W3KC6TAWbE2gVHk2Og0Ir7HTRFX3kvmI+fZLDOSzIDU3OnQmdC+2COJ
8irtHXx45mA5emhnUUqycEd+BrYK2rupM2QERa6hGLhlHfPCXtrxtjVLD2BzW01vnDTw+Xnm0ve7
BufDje7KRMJ71JK3hv/hxclNF9iV9AwZEivlkdtY1h67CNK4QBXFfn+nQ3/7sfgFPcFx0IwfNfDB
GyQRgx74owZoX2Pr/RMQ7vAVlvHC2cAtdW8PNzODbBJ5FCLbIW2GMMqMhCc6cRiDYj0QbN1aoiDt
vq6xsvgIcLpts6zu9LhB6nhnWk2Lc2tahp/UXkSPucT0H8BpV3f8teNrodec7HNESw+Jz0Y37DlR
kqzXyf4PKufoXtZZ99q3jg5mj2RLfNvUEDgGNVZCbgjn0fEmm/rkom1BamMYnuMGPqbFnhZ1Pr0J
30+pgMxzB/1iSi1wgZmxEEft+Xr6rMdJ8RxB6mbWcBX/bW7ylr4X4LOWFOuJr79gS6k1MdL9isqB
i59nAZlpAh67TlstybfEtRp2MPac3ckaV3wvIxuBA9Y0sOKeaCrUUxKuGHbh1A1HW7TP9ZqsSokT
g1DgQIy5XPII+pbSpt4jzI4BAPYMI1qYG6WzL11cSl1JOaUd0dZPKdhFwTmVRo/t3RRiSIme9vXh
Z6pGAgEr2vIYZSr2jp3Q4IkXg4b3SDKTAn41jb9/Om/vq4nQvw2MvYi9ba6Gb+xptQ4YfcQ+K15s
Isf8xE7u5rmKH2PhdE81IU8sYXEJ9YrSBWMCOyxLt68of4RgYNx+lwAlMINJV/6BMZcD5ibdxN60
U47nprbB9e5tslsv9R4hErHirk5ekZN4JO1gBblL3Bl3t5HNGq2kPp+JhRttTiOdjwl4s1haf4U6
YgWVlhxHQvxg7o2wMi3e6rp0X2XlQCVCPip+zMxnxm5sWvE6OO3y25jH5o0cJqs7LEq6N/3kJESQ
A2z4Oiepb+yLue0fNPYSoHW7lCEGjbQpwsxyQQFzjF4LXkBvf2PP0hkMiUzncCKISduYKJPeCiYu
9GMFqyL4BOmnYRcPmCDsfuj3ZjFizpq6Zei2MPlI+HKGsqGeqzmAQeqoyr5SELDEZe93bhv2bqS3
e+nmS5h3Vvyl1ymObT0Rsb1JoLVr23qoyNIC3zcNYT3E8Z3dNgwGXBeSZC0/xcJD/g2+kkFbDVNJ
qxcvZT/Yv3TBIsP6NGCsH8yGc45G10AZeCX31uLU37PcL82tq8YymAttkRdDOec/aQo4N6bK+1vi
wxlThLc2DjXHdvrhTbkkFcqn2gTX9q9qwNLKMwqcD8rM0C9Wp+naHaDNc1xfHTPY4rB34cGCX9/m
yBtxLvevBJIUZ1rS+vv2HIknCHgF0RLEqdDiOb6WxYTcI6FgC+EryJYZvr7Hxo1nk1wprYCACAGU
s0FGqYsIylz8cqOOckekC424AQoUpL/HsZq3BJp4z44O2IqzdovHQ5Yuh2RP1BGI9HLWOWdlFofG
CADVTzeFiUwLurKaLVEVHegshVJoY88yf8X1AT3OSvNZ3eRpxMGFPaDFpjttSDh2o97jGpD63HDI
Gy1FQqT6m6R3pbUd88l90IelTwLaw2QkmLAVxJVj+uuEZTJbbHpDsGkkpCb+Ngy+8WeZIo5YwLie
u1TC1I6gkv7pqqV7K7nIcEFXhoShCp6gDMq2dH6j+sebQsSNkqHFpOg/j21f01XH3Y91UtQ2AU8V
sEMqp1P62huVfGU17O9yVqs5JKWleE4GOHPBXGdNGfhsAY0dGJ+0v15MLDic4i3UrnpBeSmMKrv3
QetbxUub5sgY6tYmgVZgqM1Jg4P2h9Q7GbD7LWN/6BrP/2W5bX0fz7RQgdlUyysdUoG4ghwGWDLw
5chVcjsZoakfU45QKzdr9qiJYv9p5DOA6+nJsGpsmVadUYWSo6PL0KXSDT6VRhUUdEXayKbQuoLX
UaX6rQVuNYIMsqg4RGlUkBU8JNUDiNuOfSCb1mvuLvuTNiP7wn4uR23bDVb6Jy/K4WFW+XzTxyp5
xIe66Jt88uIr2BodFtiW+lobWZzAe19aLdAnt3iDj0hCa2+Pj5+3d/R1sB/3d4hN922mML4Hehsn
TdUaQpWXmYCtNEXyQVD5dvTsIR+JsE6DH9wOuQnYlNaN6u6Ipk3VRrfp9EKS1RANubnSmKubUd4a
C1UtoNGl88WYPYfwi6zTWKPLZQCPlsffllFg4/385/+NVD/6+cjoVkE+cTZYOTz3tHPZ1ylp1MWK
JFIcDeDN8PR7N28fLFoPr+7UjSStqO6eYFx1y0FRPTXKMad9C1eGfgWiFTzQGmoyqrliuugwIzf7
EZPlHzku7U204DHd5cUi4l2bjeX3qB0nDt+FQXCFr9l2HjiQ3F+sLB2zMAayGG+GlpIXIbB6/0w5
ISbpK4KLQSNLqRtQC0RCp2p2aHhOY/GadbQ0DrYSCjRtJce3sjGXn0WtUspZfEI0ILASPxUxFWxW
CXZynz/BDyZeuvpoghEroM4/NTRwtqg0fe4JrQWCc4XRJ9pCvMAJoLVSnLnW+6Y3ewNE8vimXFpo
0I6OZ95Sl5POuCFRSVHr3ekzX5DKvOGP3eR1cUilT+V+3cH7u2WemS09Cn6EUuuRdtVMa4/q85t/
5zZBCrLetYdCCW0Bb/j4BxmaCRaw6oD2Z3FDzKPjsmnvrOdK0TYwkkK/AgVlfjErGox0oautRvgG
aDmKupQyLiWRUyA9OupyVhSd+XHv38z62/hZ2G4c3AwnyxRh2R6plU0TQALUcYC1yc6uQf17pAyf
eQynMq31Maz9RtS8qGNQTR8/BsRvmdFG5Ab4auqLzdy17h+/tjhklhinfZN0Uxgw5DbD/tg5DKeg
H/L4ddE9sYk7uv2b0e3FdRebM8zCvLr0CEwg5YcKcQ3G8+nMz/1gzjJx3SGaMHEL4RM6/rkK7VHB
SoF5Gxb0RZrBm3Rdv9uptjMOQ5pAqym0FNZuS4eAH7/l3DdcwhZ79kvo/TknzXv6CTFVKFPceF2M
H3sprYT2NmT0QunyzDT1rq3L88UXgGpVoGy0TnVH8Nv1qceYjJyqdnc1SQ/E5NS8WcP5WQ8iPfc+
T/V/vE9090gsViW4SR3/+AENQqMGp6s6IKhovM3YUW9rywLKXtrtAf2dvZPDIu4n1wCRmrp1aLpj
u2fqLP+jCn79IaiQUWSj9bBRyh7/EKHPpYKI2wS2PvS/tQwr+AKpaedQGj+UqnLOCNfWN3+0HDB8
V5eaoEbL3f9dLv4ReBG8aCftTNHDJ+zqi2N11UvpjO41AM7sTLP+o0uhsuYDtVyLl3oijPC0hHLg
RD9JxOSpkAIj+iCP2B2CKCT6+fMh/15+QBXK5kGu4X/MnSfPEQCzIvqRDzRd2bZei2c7KZkQPr/K
B7fEXAgHhtGK7fTvxvmfp6c1aUrJLmnAvS12aCil3aaVviIMB+fb55d6/0UA2lx5NL6BWxbvzPHA
qG1/agpvKYOlnZaLoRDNgQoJ+eQmTfkhzf+r3NcC7LnObHhL8ey+u14G478ZqHwA5J7t/bQmy9AK
a7fCL70v6YKt7szs/X6OspF3sS9hWUE+cyr2H3t9cvWOdbXAuMDZ14geMsOTN26ru3toTJSToXw+
zLpHEkJZ5cUZwcoHDxgpCIAepgBPR2h2/IAbslgsDgVlUKaVfWtOWRxWhmwvY1PQQzDZ6X7+Qt+p
8nnC7L9cvH0sJPCCTi44xbVIPItJTQ+1++XCfil25T66WP4Ul2tYVnnm+X6wceV63BueQs9GzXny
SdRZNQ7GUDVB+P1w//v+cNhvtsHFtAm/Tpszn/rf0+fxtHJ0LedkmzDHHMkgvzTB1e5xx4X2+/2f
h6uvZy7z/iM/vsrJVpwuUylIwWkC1T0rknapl515aH8X8vc3gqsdQRdq7NPtcj2JuOOwQk7DtntS
18BX78DuXRU7QueCOuhCQLBhfaBTHYcw7nb+6+ej5P0Ms+pHTcYjnCeBQep4VFJZgHAkiPOyqKNt
VDR6B7iiza7tF+8/P00utaY0MEDQsDkn46OJBpMtLNnJszTi545VkuXP/6+6fqZlwSIHLtLBXoZL
/viGDFnSZJxb6KAqLR4l7P772cpoyK0cy8+f3Xvt5Gp2MTzkmUBNEOOu4+ef6XlxJjQztkwDTg8D
EVg4YNqRajygai4WmSL+XpQa6VwYH3ZZZSRDmBqNc/P5z/joFforqRSV2mp2PP0VjcYsy4ukXqz3
W7pl08HKqm8+lLszi/n774G1HCMbLl6cLyxKx/eLNSqrnZSDf6al0wE5Lkw5wo7OTVzrxHT8TTg6
YxLcAFZUlOEnl0Gp4hmj2+UBR/dx2LtLbJEz2VAw25jKKLfGMLffoDDFOgrOUrymjfAeyrJJHlTs
waeNpf8rKnUHWzYRssCZ6Ar1BGKCCI/BBfdnfu8Hz59CIecBvPGYLE+fSpfR/EFHkwVNYdvbzJ3E
xk/6+SAzOZwZcR89GVoWENk4g2BrOHnVg/A7faYzQq95LK8jyNZfE3PstpzEs6fWgDVHv151ZwbY
B69dR33NORGvzGpgOX7t+mJBiTQpBda4Og6+dJuwMZvyzOD66GsyMDfgqWCOYCE5ublUR+xFKw5i
bGVlBifSPFNBbMmMckW5xobMRpMY2wh+Ov6pekGV7AGAvPKbGfDTf/6mDNPH4ghC2DRYt49vWUvz
Tv+rfmbrCG7GQGeK6HLeeyB+ws8v9cHTNbDj8EZXXpZwTka7BGjml2mC7ddWHew8AzDwhMP886t8
sNDwCleXhYFYhLn+ZH8X+2OJuBNVVznLNuyg4/yYqYcRo4q06EA5HuDZUjRbhYwyqCT85hGjEJYM
+N+0Cd2rzOuIWUeuHjRIqYit7GJxjVEejWTrNyFcvP6SQn0TSq2WYTnSLvn8Fj74zjhdsnhQM2ST
cWpwNNGXKj0hzcXoXHcH8kxu0EFd0dn776J4NOjQD9HXuByV+NCOXz+u3dGmlsvEbi7s8RcAXVsM
y80XjaPi12y04oOxJO3XvF2cAxJ+eopa5d9+fr/GByMDJby7ImcRw7v6yQfROAp9DYDZQPW504Hz
bJYboqctClVR14Sal/xpyeRChZaLvWZM6VcmIuuX8lS+akx0/iWJZoDWGDL/Wod2wQ6qIzSR+2g0
We5RgKgRLxFt5Kwo0u0oVjVfKbNvatarMyPwg7nrr78Aty0+HIgdx8+0rxBOmWrOoaOa6RM9De8h
JQkUEdG80MDMtUebDuyZTfcHYwZL7ErRAo/JPyejHlYfauOJFbqyRkQag55dd4NENucl4syljL/+
tZN1y6GeQM3zry7/tJhGm5ms2STTNkqiptnYOrxoMtWoVY+kSuG8Gmu65x2mRPAKZZ4/pvnib0Vs
yq8VKV+IAcxw9geN8Lkq/R9nZ7bjttae6Vtp9DkRzkMj/R9QpKpUs2u0fUKUXWXOw+JMXn0eVhqB
RQlS7z9AgmzsbZPimr71fu/AQo1zOfAKEp+fZxMpCo2tDA6nM4u697XGUgUOfF9WfkGpGVchVjHv
aloq75U5a79KcKzcl9pJvcPfzpLoBhgm6uOA7iLqrybH6UMpZVpa6hC+i3gmq2zIiOBwLU2VHtqI
uJ6N0jnZHRJX87uUFtZ1mVZkeqFvIqRSzKCGvS2UO5jhJAvpvUqMgdWK6rMzO5LCx1wtYVVPVlND
5pWITKi6xHzuWkN568Ox+q4Bt4pFKltNj5JlF8FWZd/HXC4X0lU7VLQf2cmSK8eJJjoxNHcfMzk0
dRcRvxbA1xlqAlm7WTLuyxRbER8PRuszNvHJvBThJG4jrs/Cg2pTBd402Q1LyB4GBwMAmVdd7pik
7lGUWts8yKHvOTnkqA16fth5plMA9BlqmJClCb87wBnEiu9J2TZCt5ka0sScZpjuOnNKtW1LmNaP
vOJvR+sVJq91kIeTR9O5fjdL0jbJQg7TxLcIiI5dTIP5S51inLFNVI36BkqULXnZXMuRS9gVroWd
1KrxlgAgOhXMqAp+s17148Ye27m9mOsQ6iAs9rn0FCQzV9zTgwl3YLt/wYUFOpUESEKu05hUWGwG
Vn6Tj315FeT0fd0UEOaDns88b0Qjx5mXtmZ023exWfqQ97vbTDiTetFAvoLkNsrQniGd2p8RnTPG
k592Y1WyWvl61jnMzzFtDKiJfQ8tchS4SY6DVEJV0KtR9yc5tT9Ahsb0qlanGq9Gkps9oyNF0IMt
Phq+LQ3zj2rEl23Tyv0QezFYIuSAgprajcj1JDdghJEJicAG8BwMJ7yX20mDUKkH2O4zCybINCoq
EL+Uzew3xipgCaJMC8mdh+VTl6bStxdSHLa5r6TqWG1nNI/C73C9F5cB2jLMLwGNSTIWDgmxuTno
pGAVZW9ezvQVaL81Cp73vR3B0WLy4aaK4bp2PfcEm3ikTk4/61oJ+itDrVrCWlJzSeWIKqKEYLpm
DhJ0ZcxcSRQ6TUPiaY2NiMJ0vpj6sTYvSV4tqzu7g+V+QfPbTG/VZrJeoB8TzYMTqVXs5or4Hz9k
xU5+UtvDE4bQoX7JwaRbblzHw00Jaf6t54x6j8DzSTLiXIRnlaMN92B8kjwphWan3Ttdiq1WPKrh
ZSLi8CNu5eJ5SQAbPKtRjPJGbwb2xlrumCuJSdfOt3u9g6VdB8EvfZraV0wdVRtGymB9Cmoy2jV9
kw5+Afn0hli5Uv7R28D1Lu1ZHX/bLnB+wFQMIOz0yYMBf+ZFoo5/jPIBREIecKqGLlrg/GhnMzwK
gkSvki6vsb2UzfBjQlL/Au2hfD19vB7BRyzQdfS7MJ5kLJBWNR7UJVC8BjPDvq8T+RH9EnGJTaeQ
OUN/LsDZUAqjh4EG+Q/cxM0rqUfefOFwvfArdCAJBOs5PnPmf53p+2cIgA1yR7zlwNMB/fZPyTKy
u3rE0QqKRqO/kOpZwNwwSKU1y0Kw8+S6/nvosgq/UjhWMjIssrtcNR7ghhBmn78bkTx914mwnkiI
jIr30x/tSEmCVJ42PQ17LoJruMIgMsjIZ+ACtAv2Bgto9S6X5PTj9FMOT22EecvgaJzY+P2tCp94
CmH2jTwFO1NXFTchJlUi2Z5+yJHe1/5T1p+atukQKzwld389ursfG//btzOPOPdDVuVHXVldHS6P
4FR1M+8TTpz/2buF+5RuYw+F1Jka68v7bzV99r7cUoT9hUiYdoidQcsDcZjyZ6/1qk12q+2wn/E0
r9iKW+cOH9rH9HK8jLZ4UW2di3Kb+Ypfbg0f2ZJb3E6X5Ox58pmJfThxMJDQAWcW40RW3ar6U1qt
BYqnqqnQLvqW6NmENeecKPDI94bEhOiNKeqAyKyGNCFpNItwU9pAG6l3RmvIWzMZ84emKkvv9Ngu
ONLqS6sKVETu1MBZyhpdTY2CyxZWONCJS+hWYQ23oyJn9ddAnvJV3o9IbDCYaJ6FVIfDpUEKwZnB
PkKbwdWchiQ9TRnWyFouS4N9spQe1rySGklxA4UF6mXTLCqxYoIIDUE2NqBn24FVu2Jq2g9jJLbR
LyrJaDdtovXvyPTqh75vZuHKpWaSQlA1NfSYSJnni0xNyXPHYA11miWEJC4kJ0p3Jsnf2OpWAtGI
6ETVnPmyB/ZdNFToUtlITgGSufmsIDwyw8JObrACJsYATWvaptptETT9Rz3VwwOldBVs+lwlIElf
cnqLhgmPy2ClP0nRaLYwuLTR1wbHlnaGknaPkQnk7toCb0CizVNL909PhSPIBc52IKgA7XSsbWe1
XwEtim506GVkS6tVJfntydbybiOsIn1qehJXsCZVfs/pHP+MwBG2U9qr+bn9bFlCqxnJhZUuDo7z
gFFrn6GuwoUnxEUG/GRwpGsUbEnilY3UQ2Wn9tqkTjb9HNsyxUi7msfBz8tKvDdzkf468z2Wk3P9
JnDGDFp/uN1ziebf/7UL9RmufmmCwNqoW7w5q7Z0cR02r0OVOKREq6ydYgvZT4t4emiTaHxhQqC9
UVLp3iqCwBtwG/BpVE34ZJPm6SiBeQEZRieLVpXPzLZlC16/K8ctmNOyaQA37r+rjCfYBC7Nu3Zx
uO3IPfK6WtK2kFjCTUDO9JmPs8yF1fNokNN+UjhFaZevntd3CBoxqM82JrDPHYTc6lK003h5ZgiO
TAYuvLYNeooLorW+i84izJ0kjDMM2DMAHTyfIdcooUHsgBilmRAZlkPhWmaLUizDVX5yDZqNP0Ki
tM9s/YdfmCQbbqJYu9IEVtbsvtkitZcGYAJFwem+x0pp+03WTq/GbGhXkDDjlzO/ffmE+5+YWy/t
7S8mAhyK1fRDM1FqdQF+bPWO9Jk12DmwVSvfRMJ9WkSZfmuYmoD9r/demxjJLrCtwdMylJ/EBkj5
AxFV0yVmR8Aoc2CdQVOP2A/gpMQlf+kZ0Itc96kdUgoluOUkadV2Q8CrSm6l26aS/Cexianw89ox
f5taVahuD8njwUAx8cdM8xpJmdlBSrS0Ur+FUTXU8BA17EpmiKrs/OWi/qIzIt7DrA6/6fNk/aoH
Ux79DrXxv9H9gGbNvsWwgrGwT++vnCmpHTWMAC6btIR+qgWR1N9OZTi2HDmW9ieepOax6YbwtQar
heBeS+qtM9XleOYgPDLeuDghkaWIpxe/hjYbVW6ScVKxjRgd47JFT4XMqtWvaU2cowAdOZtsWldA
PBANljNX3f/Rqob7vFJj0tjMibkl0qu9KmYzezKsNH5ScJnpXKoFAoCVvCMDTmnuM80IrxvFrC6t
ou53MAqKu9RpSYgj9nAnSWQLKly80jNo6eEebC/eCLitciawwa0KrjaCbdpigrmZtEH+oY1Ni1JQ
bq/LBGMtq5EiZLN9tSNrSz/nGHxkwVMTUf7Ymoq3yPo47ORAq2etJLHVqvuJjTyK220KSYgcI7u0
7iO0B5C9k7mFS2kJ51ef9MOLI/fEJfUQpW2kakVzIzV2F3lQFjBKzXpSRbns1Ip2Zv8/3I/xhOTO
pdEkozJd78dW08+kJrJRaqmd3QBghJ6p1NO/MRqgnmx/hqEsnKP9aeMIruddj+TIDsv+ieRDhLV0
2T5GCpaHlkQHLsIEnboFVeUZk54jJh6canRE8TrBy5vDZ//ZJlz2TBrsdEOAdXdpYAZ03eCJu2mR
WP2BgJRgSlEG5KUzt+8zB8oMCRSaeEGdYF7EeRN8E+lMUXhml176Gqtd2sC/nPKOtCM4LquVFKpO
TeeyzDbAJInu5Sh7nsoZaMVKHQ2qn5r80muy9VQSWj2erzx3qZyOvpHb1i4QeYXSLmz+Oe0d7gKr
hgYJxwcLaP9jSSMMrDRCgjMn3fyUg734IITGLrXpQZ7+Ake2Le5CuFsufEdH+dpq/qqSzEnRMFUJ
GtpqGE3U2DJ4JHqmt+VgnmudfHmN7n9szFLsL0Dhq9O/+tgkazSBiPR2M1aZTmgiq9N3aLMmu0gJ
qzuk3uS4p1GFJksqW9o5tRmgDm0c7S1NarCZMp+jZwHnmHhyuYseNLsMYcoT3VN4ukVmi2sns7iy
rGR6m/ExAEOhzDGQ3OSydWf3rWZuW7pOP2G9KW84VzRvGdrLV0VSfqtOJb+ippN/1mZzRecz2869
SHt/dgi1QzJNSsTcCp1zpc1EeFEmViNvA1KOvzXEIhE9WMrQwlvB/AdATZzZS5Ql7U3KJMIfpaqn
Y9lLedSTfO0En8qA9vEizZxRIUUPfM9dWq2kqRW5gwOIjGE34H2Rzps+U1uAXlhyr3FQqwLNUjj+
CgJI1a6iDtMItayf3xANlD8zSJBk2MuxxFHcmvR+ERaOfzKV7eRCh+4zIRo1s2ctNAmQPD2Vlu1j
NbxwOlViEWjRwq1YHcVI2VFe6eCgfM5gB4ale3rtDNsqNdRLvElC1Ipjc2ZPO0LCceAW0U7E9FOX
cQHbXyvpMHZzU1NJOQSZbg2Y/DcGEviHOZFNIFmisr0GjSZ6Cqm/HGhlefR4u4uMUKxvtezMW/j/
+i5EfsVNThbOTQFad6b4PILyfZHoLdysCTVW1g6WJLDnUgeCvrHQ2fuW7KQeMGTiK3aAVs2u9bdR
2MptjpaK+7qh3ZeUgDdZb44XShSg7Ds9Utrh4UgShU54BL5pMCnWQ5VWg6zGETKOSMMFfYMMoUah
xNL77IYKgZIQukF24yhrjxOuRs8T8duqbyuFEm7sLiVZFt+fkYAwI49Jkcli3FCcqkyeI/JQCKQm
O4HSFlHgrab0eKcEVS1JnmJgm4GumYsnPU2NnFRddLGzpDJb5gal6RRv7NjRPuJ5QLk5p2lyX09m
8Ltpi67bho453WMYI65Ie450bnOa9Nm2ULHP1A5HJjItNIiO3Fjw/1o3XlGkhFi4iGajzwSoilJr
PwBhFa/OQ+Lk6ajRuoqSM6vnYCO2AIHhmVDWMSRcoPfncdDEMJaxFtnUmZTvAitprhDeUb5U1rlS
9bB+5AG0B5eeJFdAtv3VszRBH4XNZWMXeESRmCSJDzoVCmk2UfKTdCwKSCPEDx6ztuEpHQjudMFa
jdtInZWPWlX+mHVHmuWkzc+GsKbPyGzab7QE5rfTE/UQiQbepS4C1Viqe1iL+29K1d9aTUXgpiZB
gbqYw1YMRFoQtLHVFTHFt0qCjZrnzIQJAznE6rQJ1HGgl0nZBs6HmeO8IfIvm9wuibvynuBy7dxd
6mC+WFzvuN/KOP7jhyavXrJgDjJ6GirmSU/fR/CpP5ORI7BycjV4s4wZM15rNKffBOwmr/0s42GE
NpsSB2MhWydGCx3eJrMygaZJGfJwJ/cV7OihwzJxhxMlpbuzXMp0p+3vIbHjQESJZiEe0Su0XzjH
pL2Hv5Fd+aqe0TayJUidF45WzvqZaXoIWFsAjlD0GHqGA4rM/ojoVltYQzqiuu9zfdcnCu0WTehb
O7J6UJbM9hCz9H6n4OoVdbQPHMSxfk3uwr/1JlDAWKALhr6meracn1pWcN5EXf7DpgPqqkZzEakS
OV2hcqH24xb6zs6aisETc04zLTu3U3xt3Htn3vI1qGrJ44FHTNt9/2sEbFdlYy3voDbD3RBCpMQU
WTV/mKFuB24T5soGogj1gyXTZwqxfhlkhYwU+A0PC5HEI/N+3g1FYF02YSTfOjrdx6CTo5t6MLpt
XAQCs5xxvMiERtxJAKBHH01GnJ9mS5J9vYXUE/q5qJHKNy0ZVgUuB6Xc4lVe2uq1TdTg6+lFebhT
8UPBetESLIyzr8Pur5KRzMSsbRyDmqZxgmfcXnu/LTtrm02yePznj+J6y0RTNZysjGXl/fUoHGrS
uo0RXnT6QJs5M8dt1XJiIkQsL08/Sls2vf2h5O4F5rIgl/yyrzPzr2e1FmGNAroc0QwzlrVimBBu
BYTchvXkKbjZeiWZw7S8sFFye6AcD1n2SDwPC3NQFiMwaZxc2RLEk4NF/ZSrrNvNZYYwfCjFm6qh
2IxthtMOFf0hj3LpHsyb2DcacJssiatLQgXD7ZjmHV3arpB3mjmJXUGSyI2YyuocU+QAnLNUZTne
lsIJLvj6bq5MuG6CEJKCaU3mpxwVWeHhqiQ9pAHMkS3ky166yMaGIPMI6Cy+5G6M9+eQVXTBuE0g
/KUIEPqGa59yObYdMaJKYRDYOg66fFkpNmJRMVhR7paQEl/VttJ+nx6zw42XQ0xRADCX9cc9f396
aA5X/Gj+UuX28Z3SBeN9RSDezpnVFA6qAzYyx+f2neMPxbQArTDMqHV1QAgHRnVkK8G3HdoHrnCF
1wRh57XwEt/ndJyf9dauztCWDytIRsvSl04xlS566NXdKS5xNwQ/K6BBpOUl4QfKZVVTz6Ospf4J
Ur3czPwfLhcSPoPTYlQzyBG+FZ1So0FNpHNI/1LNr5YLWx8nM5MI9G19RyWYkXi6DFdOI+ZZghb/
BawB+cyqPPa7Wf4m/TSTth3o+P4Qk2qRpvSxoKFPtX2DS334Mqki26CcinbI5g0vSHP9rsR87GHS
4WTitDISdNg3W+yYph+nJ9yRrY/3oKmHLJIO39psv5vjYcDsLN8ocZf8MJMc/+vQDH7KoUONcvpZ
hw2dhYb618NWVdqE2J5pxgINnWD0o9i8QoezBVAdMDJpyDyd4h+MMPZHNh4LeXZx5vnLlFqNMHUX
L6BBL3fISdn/9FqWwj7FnmUjpiR/SgxBAYJPC+xyTphqToa3iVbnPSkunR/jV7Ul9r7BSCpXn5vB
mM5UWUfmG7sV9HYuLcuMWwFI5CcLpdCiYpMSsOuHpmRckmp3dr4dG2H0rg5FJ5dKvAD2f7Slz5Ea
9Q7UB26OBAfZzaM6qfX3aIAD6fYFZhVJyXz1yzwvLtBParGr2bzWOMgkeTZamvEHdI6ItJDDBHA2
z4R/emSOfIqv0xDG/9JcWTMToo6NqbAYmNAArWvxLb02U2HsTj/lyJcAysaRGYdxlf9ntbkiBpos
PSaSZ7JxSZr7mIi5LIH1bXL0nX7UsR9EPcnFR188+dfXUbt06LY67CVkEDjXOg5zIVYwxfx0+jFH
7j0L+5xOuY4DJEfU8h5/HfFGGFeFo+PUM5IR8oSrcJ7gdpXYJlANteEUDUZymY/N1G+jco5QZPfR
AOuvE+MLBXFT+HhidZEvdZWIybW2p8B18CVPYVLpsLKiqAK5Pf3Sx74NbD/IPrCOtQNVK4EUGLO1
KLbKGXKs3ejONdYz5yK3jgw2ECi4MPIB5GFrqnkZlapNbni5SZSwwORNbnxN0nP8bK1ZObOSD+XV
i0pEBQthdQAFr3tPtYGjT0QDHerOwE1huc7ktVLcFzlOpVmpYP43a7NnF6V1q2oEK6ZlIW2CUHfu
aSlKXif3VMa1034boX6dufwfezv0h2zvGAhoIKKrk1apYC2gZCOvmDiZzqX5Jn+qZJj/ooxX7Nsp
kC1zl+B5cFclml76bVb0jy3mfcXGZLY0Gy2X88a1rZEKSVOZbm4tZOUc8eLIvLBVSsMlyIM0gfXN
owxjkEOIExswjHrXqeh2Z+3cIX8I29NhIsfHZj/EgZvIqv0Vo5eIVouxqzeFXGPy349431Zz56kE
BUKljWPPwqvrLimb6K7EDhdDaWeOfuCG+zYrkuZBsKrOlQRHCnWSJlVU5Mvc4eK9/044odbQWXWM
kUpr+FbpLRp7WaR/8Gyet/owdZcwYnwpyT9brtq+PjrVxaCANZ9emF9c8f3zka6WTmVigWnzMquj
Au9Pgqq7WWxMuyLQ3JKMCy2mw4vPUOGbQklvWuz1f+lVJru9nUSvST9NMOGHj9RWv6kDLjzItJd8
SvIBy9ZUL6O2772RG5vf6qNKAml6bjc5LF5pSON9g4wXapturCY3nraOQV45BskSbNiWPOZbjFOd
60wbSUVCg3chZYN9pvlzOFWhgrA6vj4UcNOqkBiGcHE67gT4iNzSnDX0O+hIunt6PA6RYIJ50Q1z
iKBSUKnO9+dFSzq3nfYNTILAyX5VraY+lhC9vtvVoN/h44hJBs5uzrtpRljHArqoJNobGFrhMhNk
r2bURr8a7ADuBHZREHabEUtEwpGst9MvegC+wilCa0k5iyMV77sagzLrGqmVK1jnVt5u60AKbqQo
116GotF+Qlo/l7Zz5NgjpMPAX4NwLDrUymrBCPgWIjF4oN5DsuZAIUUwHaoWw8MubGBRmWr+q9KT
6UGRwvFtwtIOznBnKpmPo6PmA15rxmVJxZP4NWfcVR0k6WeWBrnlIo+ix3H6Ax0eRss5B6WMe6lM
RbCq+TM0dXBXQO8VSR4oeMPoLmzBNzrbOAdnHXsUMXWAvKieIN6sPk1vUMfDUmUvwabIxxjRcSs7
6d0Jx9ozv+rI0mMLRTREC5RhMJdV8lfxEZErGEoyjQqrxPATsnpp/5o1NbySiIjH2xdva7jfWi3/
Yy8Xi7wZ8F59Ka5MHr7/YCy6MgwMZTwdlFr4YdM7XqEXqevoeNSfHrlDNiDP0nnQUvjifmCuika7
SGD06MuzgrSwNxUU7M+iJth5STptWzcdNW7O+FjPzna0AmPwLTah+bLKTKzyJQljS5eqk7BZUzgS
jrV00DZmbkfhBpe7Wt2FJBpioB12wndCVQSe5AzBz8rEFNvtodI7BCBwVzhzFzsydvSHaZrDO0Yz
vJYNVcKBNZEH1SYdjeiVYMnuWuNouDHIIHyETSJ7+Zwk305/zCPbJiFBsFSpWWmorcMl7BBMD4ch
3B1EGfgVOKSrJYN8rhrTGP7VMbY4LixUOYRmBJLsT49R6Ya0URz05fGkIlmYzG/mOCPXR5syuzGd
2R1mmQaYtM6+XaJ9hVmDiUhFAYUuRLJ3ozM3Z4k9hyuTQEI64Moye7WD5SIRcTERIlBv1MiWgTXm
MYMiECglZheJgj4zGuD1RyS7yiRXaNa2Uzox41AnsgzfzsAK3aLJrJ+RnKf3cdB02EB22Rko9HAr
1yG20Z2iPUFC3br5aGc6ratKRltEqsJPM4uQR2Cp4k0mJrJum5nRxek5caQgY3ZxuoF7Qf2xrNVZ
yp5LFJFEdmleCs3HgcjEZBwehTya+s9ipqmIxri2fSXRxZWRjcO2bghc7EctfITPal7Thj7LdVt2
yf0phI6L9QE+Y9LBWq/6XCoUbIRVfL1woqqQRtrW77SKkh8B6/zTGfIp2zrcogI/rdCa+H3ZdU8A
VXm5bety+BakAi+hHPfJN6lutQ9I2o3u2c2syJtxhjKs0HD4feZLHpaRNNnYECmigVkYx/15Pwgo
eXItS9jc9USI9E1GZ2kyxp1Kg9LXtUlHsBiNW6U2hzvhWK3h9XKlfWBsbG5Pv8vhXDc0E8YH0DNM
PMDM/VepMNal0MZSsgmrd0tylGun034Po2jPwIiHWwoPgmHKmQptDALr/oOkyIpzZhcPqoeADPA0
oatKn+L0zzn2lOViosO7ooe61qIrWdpOacxTktFk8ygxcA6j2DmzJx9+NLZGphyKwmVHXqsq1b7E
fMNkJ4ijEkdGeIdb/CzDq0Y1Pv7p7wE0MGlY8WmWTsTqqwkux4uFPDmwaVFcgw6C4Q/NWXumIz+I
SoR2PAUCJbq9fNa/CoSWDC9NEQFK2yF1buNqHD5D4GevbrChGZiab2HWJi5qW6KJO7zkMqXrPTxU
KayLmjYnnojXWRjj75521pmT/fDluC0oFK7cHrgOrrPA2KWVIMgyZKW6+AjSTMUbrdEeEzttf57+
2kc6jAvewUFLY89gha4WpoZnIztIyvSJ4Qsq9aykbqKozRUUz8QfEtgHMgWpuYFUqnqBGTXPXVOH
r5St6j82m8BPYRFm2ZCGF9LcakySAoxgoDHEaQfRQZfncWeqYXp55icf9mKAifi1C9pqIGpa/eRQ
6ib2QDLHCrVOXxyOfje26cdgoAxfRZcTYAis79O27z40bpAe7jf9r9MvcTjCwPlcnvgf9OZ43+1P
PwTKqBo5IlE1mPE2mrgLgmB0eO2Lc1/1yCm2uPMQR0zFTZjsWrdCYB97bt5mGzsqifUxCJkFT4uz
Vrkm56TAcjcyjD9ZOVuxC2ql304T5cAmIKyqc3VSaPEDlHu6H3NjJ9aZjeXY25FMSqGHwR53+7XG
f84G3M+0LId5ZeMh2WPRdqG2avrcorJ/xpy9vkrkXo43iKYhU2ZxeIHb9qNd2AhFJq4PBLDMJIye
Hp/l++8fsmCALAp1YWxjCbQaHwIkskhq03zTjF0GjU3Pdyam2v/0KFpIh8heQBu5MUKt2p8Fypi0
MjfUYkMbSvpVZXF5Tet8pr1vyGeQtoMfxKNohNoyoiGet54E2JbqVQGnaOMM5Bhy0QwvuKP/Y2wZ
R19MvjCXhOKJe8iqvC0CCVvNAUt2dAjVJWQmHLhr2/JOD87yWfYGB8gdRApcihUMn3S1gOPMmkcs
istNZhfji0hj7UXDSfbV0hp5B9vZdENTri9HTNYxvZvLfz5qYMNLDCZrWOYl9kctDnqnLExuVjBU
FkTVKS4quyPopcSh+PQvPbgKMV72QiFeWv/LEt5/FKQyav4GKxJVLfHvyt1CVYiauooMB3v0s+F/
RyYJTUZYhV9sNeyU9h/XYDHjVD034xyxOEoRp/BMQmh3whxsep2z6alp0l9guadtNJvIHTRu3JNs
+A8KbWCXwzP2cd3uH09/BuWrvlgNOW9GHwHWAO2o9TFlD5w+tiB0BKiAWIqhw8N5I4tahgtTqIOz
MdKRiIox18J7XoDIvAmG+XtWg8wRzKrpH3EIMfEiMsLhfW616ZpednchMFBRNxgHqVD384KzL6yM
Cb8BGvEzhCFnbjklshw6cqh0j3AwzBYBi5CNJ9NsO91F+wBtDFSWeK9ImernKMCOeaOHg46lcztg
nGzVw5RfUYn2+MazE28QgwNEyqFELnQ7kEvjF62exl7Et75rJCdIsB/pm+sOPysc9ovI/syjqb80
qzGTSFNKZrz24bYi1u7N+o7ulZ24DVbzA3TTTos2UAqk98SKh2sngu6HDj/WmKhhSIJ3N1jSz9Js
i7fQClQS+Orpe2c12keYlNLPSo6NAu26EZVup6aWw4HQSXck9kqYLehDhQE1pZK46RcnIq/qW4yJ
oWnh8JzKMz5LkG4SaTfLUXwx6jgkXeShGc3kqFSY7dllhdcAWXWyJzWq8zMnzoAfiFbte0UIr+7K
nUxaljQhIrtvI53dSsF2G2pgPpK71GWTafqdIQizypIZ71E8NhmmEdgv2dKKrn70eZmreKo3MzZq
bTI+wx5Wdc8a5fqlLoa88DqnJQ8FBnBtuSV8eOGhHaLhYSgT5lKNY+GHMkxV9zoTpviM2TqNqaQS
bbHNmCUhtMRqLH2HxMbyaq7wlsJPtMjxo+444YhAANr3etxie5dZZhoe2aY09IgpIkZrLCqM/7hF
q6NnLmo5L7Xm7COZm5HVDQ6quuFIdI6mwH1xQ8cgxgguV/faOfksu23YU24COadwnseh/ADt7MYn
R+7Ea4pJGAxD+FjMEG6jN7QHZGXTKg3M7phKKoKapfUPBbnE0L7zEZMEDNFDC15hRGwMaXh4WLCe
IjcMBusFU5Gk3GiRY99Vc93faHxNZdNZGIkSH6IPoz8jsSSbV8wDdPZsyUBgIloL8y+1/Qkj49Ht
GsFefHorONyiODGpmdj9FybNungL5jGpkxR41Qmx5ZfllrPGIVTi9FMO4e1FsAXbgrWDfSQXkf2d
UK0sK1bLJbNliLG3HaP0CbuIdoPwVGxpzxh3gAPON2XU8IguDJQvqtRG+BBXxoOlZMnL2Alij4Dl
nGctc0ya2fVw5iUPj0FkC5Sv3JQcA5RT3X9HnVbq3GVcSBSBNGkTL+7EDvzNGxHHOo0RY3qBP4RN
jIUoKgeA353+SIdDAROPqzySDtSa4DL7z4fDNUOq0DEnliv7viyy8alpZOfMrzwsENHX2hy43FIW
A9GDEa9jNZejJN9IQ+Ynw7wNdIc4aPnZCI2tVRiv0KhuEnvG5oqQ2okcTVeE8n2d92fAu4OaHcMu
UopRndGy5VK/Oh0VtbLbQUW2FWhT8Msh5cIryrm5FmYw+f/002KHByBn43nF+e+suiuDLoaMUnyJ
uq2si0rLgj9VY53Luj0cQKQo3DK5hiCHhXmwP4C6MxlWQ6ILmaBtuh30UH+O4yY8A4Mc+WyUg2Ag
dKQg/K15ALjWk21UgVTVQZ8SPlLPWxLbFtt+68xl9sjvYanSR4Ysic/s2giy1qAxWESSbwybUiWN
rWkbVFCST4/NIUuKEaFjDXFlqZVABvc/W2c0UZPEJNg7uK4Q/1QAYW1mOZ1tvwuKoHJLwerHiQb3
bldKpuFNaOZQbkZjSJZ4adHtOq3L+jML5civ565CqxYTWOCtr5v+X4hGE4lMxxgfU5W6MH1UmLaf
Kjgdnf71R54C6mjTSrapSuHs7P/4VBUNIZsgxVamEA3ndMOdnGXKmW98ZM7QbweGBz7jgrRmGxtd
avZDoiw+bEF+MSRNtQVlRrBWW+dueocIyKLEB+al37BQzdbUzCooS45NwW3C6uWHiPyX12R2ppcu
NqJLleyBh65T0m9hEMa4m6vmm96nxrPouS2f/rRfDMr9Ipc30dhUYUI4CFtXG3pU4WIcxDBmTFzD
4qspmOXvUdq1v6AqxjDTUMY37iCGwr7G70t7VQaRRFe9GU/ZJrdb/SmgP/OipCVBfkWKZiBTy243
tdYY+Rmmpb9RbEMhVQF5rzNnqprtPA/yR9oOo4a1TQiKn1R5/scOhlr1yrCMCFfWZ/Pl9O88HFzM
0uCiUMjjc82evj+F2sQcKwU60AZP38TjlqHjPpio31FR2mcedXh/WkBenQ4mUhXYkyvWgAGEjMIH
B+hJ02L1qpbV2XarpNTvbI122SWARAUXfDDEObv5I09e4HmELaCGtIFXTzZrMeHLQkTQSJL0a5EQ
WUKOfLPVLKH9VKN03OqBSF9Pf9nlxN2fQKx/pBuMI/j2AW2PFJOGGYQvrD038ESDwTDe8O0ybpsg
njk/03OS4y90ee+Ji4SGzYZhpD/irFu6KVcLOdORT6SpIp5yeybsWEHSqW1FaHfabgq1sCZtTZMe
I9VBHWinVfZkOUVHsFibRQ/xEHCpKCsJ765MDspnq8VYHSmFKjZjjaHujk6T+F02Rf0YsaXS/DOi
+Ae5Sw7Op2SJPDSInImTLGhcEWolda7WSUnmV2GZpjdjkJqSS6yjQBfVVTVqK1vKFc/UYcx43Hb0
P5I1NcVlQq4zIdiiwUpX1JgUxnM6fa+l2ooW+mXQXY4hZ6NbsFudU4gdLAg6gix32o5QbLhhLP/+
r527NggXJYaQhLG5aW7AyjrkCQQh6ygTvNMz5KB5BGTxVVAg9WH1rXurIfoqW477Dkzbym5TFZ3c
YsVVE0AatpcWxEMkE5Z6F5Qpvn+nn31wdPDsJUODZQ9iyv/u/0xEXhKskRmTFJolV/AOxIY/oP13
Vfofv8f/E36WD/89+Zp//Sf//LussHUOo3b1j/+6rz6Lp7b+/Gxv36v/XP7o//yn+3/wX7fxb3JA
yz/t+r/a+0P8/f/v+d57+773D9zN43b61n3W0+Nn02Xt1wN40+W//P/9l//r8+tveZ6qz//7v0mb
KNrlbwvjsvgv9s5kOW7kbNe34vAeOpiHxb8BUANnUhylDYKSKMxTApkJ4OrPU93tcJO2W+Gz+hcn
wt0OBy1VsQpAft87/v2PH539+J+//+YX/j9//vv/+OH1a8ufO5vE61vzL3/g7XWa/+fvjvcJEJNo
W8SY/IuR/e9/02+//cT9RIQCXwhQJEql38TuHYt3wR9yPjHloM0Fj+DpiYzw73+benn6kR19YhJ3
8STxrrADEQv2jzf27iv651f2t062t33ZzRO/yW+qpD8/R5CxEh/AGkEN1SkC6MPAS4fIqQ6Osi/c
N2TYbF6zvZA7KO5CaKaXrJeZs3cyNb2tgTM8dbYByQmgo4M7ikfFmDgk/hU7OOzFSbcTpD6Cm9EL
lLXetTVTFGdSufZAxRnrfT55G6m3DYnZZi0OgfbzLp0Vqo7UczPiDJUzT6QO9wwF+9agHxYTMBnb
6ez0i0lRsKOpuB6lW6VLXRrWvgzD5sK1+umsCSr7autI8zx6rUlDsXZplU9UtkLHClJy39zJQUbs
UdjXXcwuPV5sZsKNDsY893Y6Wq3b39tOZudnui+Ghj7GaL7Cfk2NejZFnXW07FmKvePImYLMEhoL
t7QVEu7UBSS9+Llp4GurfUseHaOX9dkiqzBMW12N3xafquq4JBYUU0/fWEsy5GFnprT/+edMXHN5
Fq1TPSaQIJlJY1RJXUrWhpIQxdbD8uUMjbob6ScqyGou9aGi8HtNty4jmGmRYHJJVXEcxKburKuT
bP5pokiyPaDyXCmgxsuWENQEQV5u5kbZU+tdOvNCF0lkaoc6a0e+VkUwazqIqyIDzfNEGBsA6EXq
V1SRJ5PZEUpdCYcGDkDIprybged+RAhnP7dOQ41DOVTZMc9H24up1Aove2toqp1L2bBK6AzCpc7y
Fl4oMXd+PLc5sNSQlZEgJaaattgofXQZoBeIUZdatVtqa667xCbDkePBFLS+VoJfNR462RtUZ5TR
29aDbCWryG2W0Crvfyh4lXAHL2t8DSwbARhQ+3oIuOloigzC+qqNHFUkwGbG92guJrErJgliHUWE
/R2mzQtfBuWS8lmRk4EhSOdOXKFB724lrsbrqTI1V6Ys5wyrJrW16Kot4+e6uv2lnBdrPbhjgdKu
JmF1OLgkMs1OXE542uJK9gV9d0tnzd87v8zaKyh7fVG6c56DLmdi7V4omZdhGipnzM7HqN6m2Pe6
yDwMW0AqU1druaTEiqLXs61tkGB+23KOuMusPlfO0kswwrUzuHPmYj2XZtcwRts9pyzgqttVR8uo
HaLrqVtbuIGYE5PKK6PP7eh07VF39qk7RlJY010S0JFPPyZ8RSkPUO9Yjnb36umxz1OTmF879YfR
2hIEsONDz5Vw3ZVLeUnhwIxYJdDiUMuBGqvRsWlgpdf7r8+zj8c2RDg+RBhx9GynwpYPz6y2RzNi
KGchzWGa6BQm6HWKMGRzB1q/79D/1aH2H4+qd8fbXx59/xsPtdP6/J8PtVtOIpm/vj/WTn/k92PN
8D9ZjE2nmGfOMPSLJ8ri93PNcKxP6BVOMdAcX7QDMaH/ca659ieLVY+CndMEROomh+Ef55pjfjJB
UIH9sexTxgfw91+ca6eJ5p+nGq8AZ2OTz8C5S67lv8zjxMw2G3xyQO9cHVwX1VbeKVI59qHKy/O2
K3sSkmkti8euLnnI+8X9nz6rP87ZP5+rH1TTvAGXAIxTBQeMH2/jX2Q3Q152BUxWwjs1Ho2J1sZZ
2ojJCds9UwLLwUB3vSJqeSqvvdYIBmgeEVEQpcIy7vFzXyyePzy1q/8lK4dpiMfF0Q9kJKvtQMCz
p/aiC3bd4k+Hv37rHwxZp7fOiHjyy4MsgjJ+jHga/bWHAO7XxPdJRTiuZmn5+6kcXA3KbgcvVIrA
zEaLgdh/zja7POudxaov1gWz9y/giPdTM+8FE5TzW9AU2xyyqw9IJzruCR5hWYBwPGKg805a/tHv
Gx/RJUHUPTgvB0licR7rtC5MAvR/8Wm8Xyd/+zROgJODkQbMiTnt/ezMMjm1eeFodCeL3ghykdjQ
3JV8nD3GhOpbFc6AoRaY8MmiB+XZEc+cHUXUzuYBiqosznuvV+ueIm+4ffq9WZEaSsmjg1tO5XRh
m5jtfrFsfAgUOH1u8Pkn5ybG11NMF/ftnxcbtVUMInOlk9ErMopY1UbCXkvla1zT1nsKpqNutjg3
M1cZt627Ri7Dl+xZRWJJe/bn2m70hDwfE/6Opu+QRkQSjOdfbM3/7m1yuflABSeylSTK928zjEqq
wzMWE+4k2pQ7UqjuTdHX+0GasCWmPc5WImzZ28dqM+wCSmQpqsOSDzAntrmNy27aTjlVfjfSZF1O
jrZ/AaL+ZnZ89ygBcUO7QZ8awDCf5QeslsucQMfeplWt93Jxg0F9EMgy8aPFctX+lnrDykygIrfE
jNuSNuKHjdq7BkaBYycHJeOc/IPzrc/kt6nQ494dllpfjF7zrRorSsz9pRafe28ew4RFQRlpNxqG
mwpDZ+ZuFVHu7iQmTLo8tZd5B8HGkEFzTPoRaTFFySY04pRCvoa/8lF8QFy5jk7BFOwHpITwdjlq
339BkGR2t7KwJugyhipxQ5u879akqxnfbQtL1mcjIimtXSRLq20+F0wvl2IWeZaqnrrqZLQr+1cy
BLSxvO6fvxSyY06INhcPVNtpHXr/vsZo1jJ0Kep0Rd8Qcdnr8UwT7VilES707ltltwICOCs7edG0
81lHKEYFhwEfs87hbdQB98WWWvRZMAAQKWXsp0qIJ2lKYmCc6CXqPOesyUpdsjJIq0jmdgh2kxDL
ZTQTsFdSe0xuXXdTWi4zaWnP3bkIW8qwTUH9OiXgD73qfnRdRrB70FBhuvnXqxDED5rrWu2MjDQu
z9T0no6a6PYg6S13vh8CBylrs/5Uoz/Gcui+QqCudWqTH3qhDUGFIGFc5pFqlCZlNG4vRIgjLzRM
c9+N80aoLD3zP2pBMXasRt4vl2pACKS5wFob5eiRCthM+3VD7IW+W56vy/J5owDnkEMgHLdhGe4t
P78nyN8izcE2j81SbVfu0oxjHGZdTbrDOByGxQ9fjRH4mQrf4iprSZqnRNP/yqP0fHIEzC8isONK
wNPR6+zufBnJTlR5QNXsMpNdmTRerloyPWzvefTzBXu+cb9VCNunau7OGkjhgzWb7Z5YMFaEtZEJ
64n+PPT2YwR+dwNROMZWKaB+jXFNRCtIne8u19wIXkS7GF8FzSHseGaFRNms8Eide9rX3nnk1/IN
mmD80QJPnnpgQmeqyeBfmlsjnBf6KrL2fijmr6UdLXuaz96cBfB9F41UHjE3T44Xr6a/3Rl4zr+Z
who25Luz8qAss+rnNE/BD4AW7xYtsP8siAF+G8TWzYnpa0WNSmFcu5VfHobpirkD55w884OtOxZ9
r2PP7C5Mb4rOBsvuVBLwPexAWNmtTex8aYUqMm79vLzT86zP8k1kZ+SLtT1QfS+ulaqoWQh8XGvk
eR2A8vszZ8L4aaxDR1SIXzyxhB1I+XIuKujmXRRp9zyvkbfHum3cg1RFdzarvDlu66B46nuqfxxG
9V3VuZB8aZ14hZ4Q31jOiOiS2kUzVdrdvTfT3TPbjefHmskGWgZw/zXq8vUgC3btcqY/PpyG+dkg
jijhMC9NnuAW506ID5N6C7/St2EkKZKEOgspm2gGUghrV1bcSXWH0X3xsQAW01IeZOW6YIvlS254
zn04i2xnqHX8xoOVjmwQzK+F7pvbUWlNSAXVyBaiFFYn+r7p4PEpEDeMh7HK7ZhYZ7/e0d1XpOZm
wxIZdm0/oiKgTUTAQvv+wi0b1UR9taOsL1fKOK6IRixi6Zmog4ryqvGAPqPCjY60fpgXjgq6pFxM
9zBq+W0wN/lo2Vyxp67Y5VyXvtirkET7tnWb8ybTt61WX1C0qP1ihgIcAA1aQk2Nt9tsS3/pt7q8
i1SWoR+rrbsQO8DnfFLGmQ3jhAJ/7Q6C3nKg9EI8LKNnTmkb1O6RoeaW/1U+VSabXx0ojyx0ZQRn
eenkD00QLN+U4Vcv89pkdtJNeITbYOivV2URklnP/GspREMZ9yp+WH09IVEkE+XLXCOIWQ27IcNW
rcdMLKLGApD5yJE60TzW23LnNFV7sxj++i0iyghj/fytdb23aBx1HQ+OUVzg/2nu6Vuur6VdqZ9L
OZrMvk7VXxpuHh2yyiiOE1wiNJDD1+fUOtRpBmCRZJxzjyhZfgi6r19cY+4/UyWiY7dxwvPSIH2k
2E4fwsLn+L2FtT4L2rZIanIuojTo6GlZSOXEU55Np9PDXQ+5VeQ7QFMHhAcV3ckDrmkIRHnyZNeh
c1N76GjQgy2X5L/6R8ss6nM7G16tOVN33bxU5940LAdCf4O97xn1tVh8czdogi1lJ6YnyiizywZi
5wzR5PpE7998OzZTfTPNvJrm/53vKD1CBkXkC1n86y5AgnzIJ4uUVbfRz2Xdzdc1tLp38PNeePus
mfyNYOtyvMGi0lBKoYn3bL08fzPLYVbxyatR1W157U8sEtqfo53BDMV/40famjcIQHXVhl23K1tf
3MpKtUmhwjAhrJL2w3F9Grq5Q7CKvBODoP+CyzmCN+F+jmvgpVhmVHkAClUObfSrZ7FYqbtc2PWV
p4ris4Xi66wiKI8a7xZnd+KSLngWLJ75NLKYXYLw+Zf9yKlXZIVN4AB69ENTtnInvDI4Wv1ifBeB
eiN2yD7LSjs8Z+IHV/EV/woynmhxZmmRRnT3HCfQF7zHQ7+rp1nAFIb2w7BYBjIyGpqMyYkuw6KV
xPXOUt2U0t6v5RBXxiAfJ5RnB0+Z/sPQe/Z+XgaybOre/kqU4h57BwqzYt6sN2+ghCtY7e42c3Nx
YAhdvixy2K4H2mGvSy9fYxTp05k/aOR741CbSdcMy4VTbusNkPN4VGQqpmTu2TFPAOeibFX+SO3C
s9qi6NxwciQrOlj7ywFPpoyLpg7isKwvyoata+M6OYhKd+du5yic+4rU/ayh8ae07bcBUdC9oej3
cE/PllC1sFDjEj6gc6dnXajGP+jFtvYtmfX33NnNBa1GaLuEoEMxZALHS0aa4mhsdMj0nvE0e6t5
XfZ18GVx2uCYj5lV7pwsoxUuW1wrVjWL0Gip8AHaSDyh+XBeDL3wlA9wbr1ZLKa3fredtHGtzHEm
zxh5uJtfbeXCVJVTMnAILcEc3Wf1Ir5KAnfuFYKWn3rr67c8Goq7sszqvT8b/pHc5iaMs6kQcU3r
jg3LVSJP9+cByLH4MftbcVbXnuAdIiAvAStTxAH11Xz6zmw3N1YkQJxVdTmUx4pWR8grbhGHGKf7
vuwnNgvadZLFDZ1DhSMscdSCPc9RtI/Ztuhnbqy6/AHTaV/YVN+wuXeG9x3B3nafOWp2dzMV90+a
NN27YmDAT42t1VaMMNF72XTlIY9p63tQ7vF57MuVxMo2/FHAOAP1OZTU8ESfwDw7c731eqhh0l8G
53x1mvCGbjx+97krljzhxmrSKOKu38tlLS5bVfefpYHYLI3M9YdEUF4C3FL8s/fKMfhi57oMYhPL
TRAz/oWPFMkHZlxSLogtuOQlHU9U8z4y2mU5L3RVhU/0tHR7ciMjTkyCqLnbNZ0IEQ9t0bp6zzoe
jQysKz8QGF6iO1UO60p/+OwPBUVQiuMcDeTgHzO/WW+5Our8MqJjRO+rkRAYKK5VeXtMBjxwcjvs
j3Kao0eLaLMftjMPR8Wy9zMffYZVqdv5itTL/LY9WSNCJZF2iGpbJc+dSGZJEfin4J+uuyoCSQB+
YUU/OnMOFfizYuTJg/ELJ29xOQSWeTTLKsqJOylddZCmS4eTOc2cG5DY/gH1NJHtszMUl/SHjgau
D+km9cx8k3Ly9F/aMQ+WnUVi/qNPkrjcm+G2Yf+0G1wKarMIAw8Mf7TxGanmx6yd8LEZJ+N60YK/
WPajr/g7e+MVBx35x4yYPW6PMMgf6sXNXs2NHAXUn0Z7IO8a12ETjuGjLmvdHST2vi+0AtZTshjO
PB+saAU1LxnLRWKWRfAaVbMg0/eBidD/6pcGPq82mE0EMv1UXxuycHKGZEo04m7BZrj3teg/Lwzb
zCSkIrTgpgXySD2S/RcPpV1cNr0yroHSUSidjmuCrTWRQOd11oWP1ugs3mGrURlcGFIORkLdelR9
7RxZXHIrd8a5SdL/fGA8kNuhWr2elkVeRiZzIURzoXENVMmodVgkUmTmUzgR3h1LdMY2j1GD69Xu
0Acwu49EdSANM04dVYNPECdzS4kntQ2eSJecq9RY+EZ34SA9vQ8omguQDrcFRkWCdZnKzSa4cwer
vF41Ejafak2dNo1ZYX+uPVL47bG7MuQSfqFsylgIpAudXed3/uceYB39rH87mpl9joTWeLULi7yL
GVVGG1dNNRmJHmC4+0IXB5XXy72XCY6GlkTy2IJYeqaCzUN564/trl9WcUHsr/O68PC+7ptB/cTa
goSb1+2PdkHXz11ZCHeKq7Zl55SC4IRDjdKZwDXSiajXCuXq7XnrhPsurhpQG01Q9+lASdC0+2vQ
60NIHIgRtmaWCkJcSboFyf1AGFOyoSaVWVMcjEME11Kw/ZS5wNhckTJBt+USxs1mIATo6Jl7VdXm
mAk5WWLliLYjvAfNnM83fbYZ7s4KPRgOx0IOstOeXXCglbP8Iu2l8env0u2FueZDwNWBBSXuufzd
2DdwoiTKHOnPbrCfHni0RCubmmzyGNtJNMfjPJ+oPa+svaRsm6n6BWn+L+AUoVtA24COXHcwsP4H
IcmIOwb3Da6+ra/y72QEog9S2dS/rTrI73grOjGdwbpDHcTAz4Fe0/e20UM2e7V11fhrdWM1Je5d
p3SXX0XtvrdS8Q0BkEPlg6YjiDyRIe8BEHMMNYJYpr6JiMXHPLNY/IS5RRVX4NiqS52H1aFxF/NU
NVp5/SFoRjUlhnuSzP311fJe+3KCF01agGhiCXg7wMYfsMZ8sO2iUoqU5nWlkVSJizaSC9lVzrzf
6sr7xcX5nvz5/eUI5QQ1JL8Q0daH39zt6AIsSxN79uq+zsYyPM3+hC1w9qPXv/7F/u0rYQ7CqIjr
/F96Pdq8N6o+X1twk4gOwzUyz8e20MkcKff/QTvx0Lf856Mc4h3H9B+ZqP+N/NKJlvvP/NLl66xK
vpDfBRi/qSxOf+B3dskOP6FcZSAgEOrELZ1A19/JJdv8dAIjQY9ouAJudFFG/EEueeEnAh75rtDv
4VR3TmDmH+SShwgD/T////Dk7GRW+2/IJTIQ38GPJD4A37jIJfgHLgsK5/3dVy+krQZY8lLclN1P
itWjL13rlhvSvVPmtpG/1Z0Cd5K4Cr5kW1PLXbjK5cocJzJkrahxn3yx1UMMh4IdIqv8vNqtzsBx
uQ1rkeDcchciB+vA3Fm9zYO4dxuMkhnlBl8ydKhyV6Hl8M+jRYKlCansccfaT4tuDcsgQabNfk8S
c2ZfOBTa6qTWRf3Ap4btA2PD8n1xe2EcWs8lrWIbwsnERGWZGqmaRtMYOgstTgVzJEWPY4nHpHBN
wKklww6YtU31wnTqUmzjq0hR0TmKYec4BcCYowzntSmXETR/8VnMNsJbwSt1bZxnFmuGN+ntVkVZ
93PaCuO8Lvs2zdS4fCYEQtxlXh1AMW/2REuDYzevbd2H8nm1JEkejjSjq5mC0GvPXsF+deWuT+tK
VsWOZaw4i6K6bEnMCq0va+cpkfiDq6L92GVIWop8KNKaptFXEDyBAqE2bJZZRKFzynTSZJAkhrB2
YTUHPwRZ0Dk5+MSdxd1QeleB9OnxGRH65ilyf/kTO1P5lLu8zA7g4VR2NQVGkFQ6p42+MbVxZRVR
sJ1XiBMeV8pJHWKS9fasyqYfODWLk0sD63+bEuLLIU/WbP40mxWDvoDfHg9CheYI5OKjnBv8Xs/n
sBvZTFg3fYE7qH1i8dfaIjcj27rgTK8dbZg5QcU/JAK9cwotaVylPoWOb6VqeT2dCgQP0PgU1oUk
UfSxq7PF2w+bAgRubXmSicuMjwTQ200su1VZCpTp5Wkn5kEcSTOwXqI5BKJdAgFeYdgqRYmxBjtr
kK2JAQBSKTXtSTIGOnWXorLiPahgpJNN+sH6jXKH7sVlDuaaCfuFzCgTMTa4tyF20nWLMgUHW7Jk
RnTkxWIt6bu3GfBpyDSyIi1QUty5RlA/V9Zm0pPQePUPnXXGnBRl4D8S3OMXuzokBIavKq/qHRDZ
HGtO0JdZ1Vi63LxhEF+D01ffL2SzxfTikRaDdsJ4JtO/PhWEyvynGdZ6PXQaP1uqHWyAN4tZm/Cy
pPeN1LAO66EYdRslNDw71EsBxz9lZPtNSeVWmTjkghyTGPHH9jSIqipjMkcoRp5Xuk1RiQtdJEVr
B9QC1i5W5BavB8RbpefLqWroAq5zLYiZgOb4ClLtPGehEFnKCOUWyTCIbLpyyIACqTGnsD0UlVm0
530bdCT8570UZ5A5bbWfmsoNk9ZevPnQVACwN6s2pHnUgcWaO00b37llFDY2L5FBPlGWunnJWga5
TsWI9PlAongWJEMUURA32hNDMZxn9gBQwZ1sbr2m2WYo1V0owt4CfXMb77iIBUBiGcza+jrRemGR
6Tm75Mgie2I8ENv0IrgQ3LjoNeUPdI+yC9o0HJ2IM3BamF2/qqmfHSa+oBt6nr3sDsUZqu8iMyaV
2jN1C5dyLR3r0KrOLa5rJyp/zv5C6URRozfh0UNXOnNX7UwH5W/mE0lMUbijUCJ6s2kS7fYaKa+d
0n9ayoMSEJzHpSIRHjN+F5z79VbZZ4ag4HAfrjCR9xt8eEaa1EQUp+tXFKU1ovZ+9kagvk9brfoL
aZklfPzgzc9dmzVrKk/gYoyVfSPRZeq7IcYsRzOM29tzDVhBdu2dvVLki0ej27WI+7/Rn0C2stIc
IMniaynTIfRwdzpd6TxsvptPiTQt2aeNGRhj3FdK1Acb8e753JMaGvOy0/PoNtM3R9czwzGZFAEc
fQ+6lFkuOzI6hH6NhSdRpmVLJq1dgPkRRAHjYCpkY1VnhmkEP4kYWnxqjzPHwuvIc/uMAILI2Xna
4glFfn4fcAHVlKKG7hjswggAMwmHgYU6LxaAF6/w9XwUiHZfSh75FGFiLP4mTFJbeFxUvpkK21DT
ebFlQM1FWQusRf0wf5/EKC04onF7oF8je5hgZKdjG4ZfjKDPYrd1K9oSi9w/3zKhv3myzy8kgiF0
WpPMKN2mkVH2S/8g3HCmVWVqf8qRYOcD0c/rcTYKKp8zXuL7QFbYT7Y+c4obyww4PnRzQpd8WOVY
g2Av8Uhr8lce2IEfB1yUL97sWvrBqKzw8xb68zON3Oj0VLnI28B1hd7VW6afUSb2FTXcWCoTviDv
ELR8L3GBWeBsWzPQhdUsoIwFiAgYZVAtMs7q1bZTi8yMLrZmhXSs8e57RIN5esJ5sl3hNSRmjZ3h
09EMW/6FYIEiICo/K17rSSKu7wcUgLRJkNS+pzXSchM1LAjPeABtP/l9mMszA4nqASokBILtYMbS
tSv0TASlWG4KUaz5zm+7JUoU/rKvZGmrLt3cnkrKcupqC9amKEqC2bPV/32H+P8yKxS3DIf/eQxG
S/Ta/Xg3Bp/+wB9jsHuSSxHLgTmGnAYsVv8Ygy1+YtOYRNgdP6WYgZ/8Ywx2PxHmEKIyZ3XFvGex
vP8xBrvRJ4xDzkmYBN3BMGz9N2PwB6EQKnZkQGRC8jcikUBk8gElMMlMxdOqzMTYaDjfOXTRzPtT
smoWC0NZCBOGWZMQPLjhbUZT6w5DobccbGmLMP3Th/Zv9FbvV7Xf3opDVANTORbBU27E+4FcuSNB
RyScJBIMYpc3QbaTQnwmm8D+BSzwq1f6oAeaeqB6NEcA/JE1HUZTCdrSoTwq+IpfLNanz++fIoff
fykLdQP3KuQUIpT3vxQ+xLWeWsKhqISJDpuadLJY7pBGJWBWVyiZLorAr8CLogvu7OzLf/+Z/vnl
P3ymmysnntO8fBEU5Y3jjBHZVVJ9DlAO/+JDfQ8h/PGbuujc8bQCanyUK3mranGjcCWFwLuXPaWL
FsMAE3qa68gv8NlaYj389a/3XkLy+2siLMFRSp4tFswPv55nECTvFfx6VV0LtBGjoXeYuAsylgBu
wdVtqnnL7fjXr/pBGPj7y5Kiyg7Jksot9OGmoXxhxSFWWsxlqn8OLSkvAZC2ajcp7Wd7pHSZk4iA
uImU1MQoXaO8Ms9o4w3V13UzW//o5a5n7VoTp1MKXr/B9Q+VcT/Nm3FLTFw+3AyipqnIWIte3QZV
A7b217/Ev7sHWKPBYN0QgeDpgfVndVlTdz2MnWMlgVvbjBN5oQ5Rc2L0Ucf3v7gMf4/k+XAf/OYk
w3jOJ0YO1vuXWzeX+RM4DGaXhqQ4kgHZSHlWdHfYLeBzAJ4H5EaI1ZpE53ZwGXijTUfZ4A05bqLM
D+Lc6DNNT85U0MzKCHBpGaQ6ppreHVQMXufMR0VAX8d8OjNjU5e4PKyFsKyYz72HqQuW9nEriWzE
/o7wAOH03IVxkLtKHTG+jj9RTcOkeVbY3XZFWy8pxUOq89KgrNZ0dUJGsGAgvvJoKHIP0rAaKaIz
ZdmVt6IPXH0cgPQKekpHaF+DQrSvXb8MlKlUhJZfCarqCxQwuXEvPOV+k3ixhn3mdJuXTmxs6EwB
1FMzG5BZRJsRfrdyZP+xy41DDBpswmdrCdVBBKQ4xIQTFGPMP7NMfSYiubNtbdTpgt3yZTbH6FY6
LWENkXCHR8/mpLnSKOvvPOLX28Payx4RSrMFj9E8IN3xysa+CcQ0fuFjongy1Lb8cdL7rXvp5iXc
BF5OWmKC3HuD7KL3TVsqYzhqmum7767BM8yv/4JadrFOY4x/zhS9fZ9syB5ms9558epuu4YBzd+s
1dZ3RCMTLrKNWf21phwvTAU91iGxcut8N9dwHClyKe8JBwfJJMjQ1nuq83pJYERv3m+Gkec7CBh1
jyWOSS5QfFCMfhQOLKg5XUqLGqI68Wl0MQkkUiJ1w14Xr+FE8EsnAjZgIwryPuZDCb773ZKButYG
K0jlWmVauUZ9icewZfVsWEfSDXmXuvHQf5yPValhZzgGPnNaBnASdokMK+5x+G1IA3IT1Y6xuP55
QSyHe15CeEK3Qyiq6kB+ZvWIU8AOqLYkKCXuKl0rPBOBeJwQ0TqnOkeXghU4O++Mdmq/3wdqgjdx
wwLwPitpfwOy78ciIsLEnUr7WnftqaDYmuj8ogLSd3Zok5e73DQ7O8GiThzXwMPMYdN1/CVtkRt8
d4q6JIaCPZ6UjMKsuCVXNX8lsEGOe8JNqRCcVeCtxxVDBbeKG0C4AKvMjw6HGNV8Drsb6Iqiq3rD
7cf+4AfTK71QuXU5uqyGeqg7N0bFqlEeRrZxnbdF5sGTYMGNhZ/7+qreBuGnHfEm+uCyZC37sB1m
Px2djEthPq1trC4AjN2FhxuzeuzHwAT2MZQ8EfEb+tu1XsL1KgvYiq9sIdf1eWHcUSxxhIHtUUAs
yxu8c7Wc5RqWR8cBjiWZoIFemm82N5mLJqeZrnt6EOTT5NP2eQNtURc3JkrNhZJg2V+4+VpMaUl1
ink3jIbz7JlzFsYbKmtxyHRjJObM1QlZJ3EAp6DbmcWEH4n5mksgejaHdSCInYYZImE6r64S28qi
7WxZqAxKjKDiCvbpuE6doHDvOwsuKbZ1SRiNMUTmlbIn1L5FbZ6COksS6fHIR4Y8+nnjrTtl0QLk
8dDsPevZM5ziNhhy/c3yyN17ydqhDKB8aAkfCa4BsJyTXksKHyhIU8ABuFCE115kTjYGx96H1A3A
mma/61k6YIGt2OzImrtpa4LfPFjqqcmbnUCARCJGZrSmAvwq/YdGelLF0bIFnIKdR7GXU/i2vrJl
3eJBdwcuQml7Rp9mVS7DhB10fhhBjYtjWwEqgLeFak7oFC8dDGNL/bx65pbBRwxhnxiz9P29ciRl
lhm1Q1cuSh0b1QiJvPfSW1tiRKrOf6qlrx58qi8u0fUVVxxD28mJBGkeA7nlF72Qy76ofRxRtFXD
LeJJLTY1PE69k927xaJ6lDPKS/Vm+TJulrZ7zYom25Pag0hRd+vnCX3AYyGReShqHFOyndRTZkBo
hzl62YwidmFPkGTGctUU43JdVc1r7yIGognFF7sOcUmKxIXwoomShKmIkBnbpG4YWW6nxWwEbN8C
IngqFZu5ByRxsebTbqzDemcOp2CE6ksO1py6wLdmLP8ve+exJLuRJdEfmmiDFlskkLq0rg2s1IMW
ASCgvn5OsnumSfZYj3E5ZrOjke+xqrIyETf8uh9PB3jXpJm2JA/810IRvl1ZbY2tZWT7yvTO7Pvj
K60b3IhEesgWpApI2JnHudLeYyazCJt49+Qx5wcERqe9J/Lxw6aGB09JN3LiWqPNu8BLysBipbjF
zpBugYLvYxczxJpeLvTt7H30Ve9t3aas9iQ01aFgCf7mz8a8h+Qw7gDe4xqdbW/nJyXPD+SrJWqt
+av2m5eiiMt91xBBNCUPexplNwV1k+3Wtef8Kof8E0C5609F35oaBRjxuzVZCEfNdDFwe278qfvT
oTZFvC9q48ubWuAfBJXfKeIVKHZYhdw+L3aquiB6GsjExNaaF7xozkuMO/PR5PnGzXj17gSx86ga
MbqarvqVp60TUZJ36nv5BQS6C0dZ3jW1ffCTJt8JI3/BfH07+TmtZxXncXF5rYqyHKKksIxw7Rbl
wwJE/9XpXjjEaadtISMc+0x/NEpq0moidhu/lnILp8Hd51ZsH5fCSClKleYGH0DCAkKjo4V9hvYa
ZyY2gbjDkanXhnmdezXyvFzWHCkGbj3WM0x9YyHfrVqmD7UxqizwtEGC5oxnz0A9a2/ZatItK8f4
wMz6SFpCv54yoFEBm/Qbz4F4RdFl1RJL9/rmM52M69yPj0a3EhXJ9f7gDc16bBL3JrMaoFmqP/9G
HI1dtsx2fXmATGmyEEPVqnM71ukvZkLv011XcWlcwPPh+DPwKWs95avTO/wfqELUqB3gc+8mG6sm
JLIgliP6jsYZdhd+79KKI6sij6kzCNiTeaNy90dT/J2hXoy9jRdzbLRfU+1QDVAPN63AgzrW3m40
TKxKovqKvbwLrdXDf2JaNykVVa+z3YsDLTp3xSqZKWWuksAwMpLtrWjuVnpHMQHMUNzWcmsCkNlW
ULuwrNe8myR2/hkzhsKhMPVGkIkhYu6LD5k9QX8ovTHK6uWOxUmyTd3qHbun90Bk8VjA+N8ITe2Q
fgCbx94V/v9gcNsP/HVcV0SPESw/DCDRaNl7Hcz4cVEEeUbZndpGMzALJB/EYqcAzUEP2J9fV6WI
nKyVUd3L9NTiaxUx840a9C8UyTGQU+NtXKlru7RgMDbxYoW2N+ebcoE45/cGfxgfA57iPDcvr33m
vDaLO4S43H9pJc0ZyG5hrwACZt1nW6HrG7FBl5iTbZq2xbvoLu+WlqoodVSEpWA4m97Ck3VprixG
3yngsX4xGyTTkzdnmUO4U3S7GtV4DjUHfy9+f2dkMOnEZd/mD8yj/lCs5Iqb7jWxwSAEqZUun4aS
KyGrYUnueK2Rmb2i4ymnxHqXOfRhL8RzX9LJMcgNsPjiVauSyg8MMyX9Mk6G9uMOKajw3FEZ5Cfe
c1QwZI6gPGGtBmQ7W/HS1yV9r0wiTn3Q096gtlnYq3r1pbtmO6gHEmf36g7XlGTEbAJjq7kttK4l
JxFjQK20Pj0anLXc6XBQZeDLjPmgUZ+8py07xVW9XkwlNWocfT2w0D4T3SkvQYISUG9umt0vXsbS
5TAgXdxTaPfdLR4xM1Y7GAkL6SaXQh9rSrf9NLjv7OlBn/X1Yo+Hlpaoa5AOwPKU0OLHXMPSEJap
a9x7CyIogVc9v9bYYRRhR13Jh07WGAvcJTnCm9omg2zpTkG+IbNzQO6dIb0Q9WiYwtWLmXENe4UZ
B2tN78PxUkPNJfehrUhCbzA9841pkyyJtta4CYD0tfzzyP4OJ90o0l84LQ2cVL1FdrXtRTvsEgyk
MnCUyA66OTbviWkuGExi43lgz2lscyX6l8l3uw4zcM2r5Bod0tTkw34D2Z8456w0By1cjZGsyJTW
He/00UUxt3VVPbOwyp6zhEg7y7DafaToj2PMGwryeamTjGW4Uk793rd9zmu1VEDkY0H7B32D9W26
SN+KEhUDMbYxB/HF3aF8d3OJdXWs9Ravcbmow2BY8idmt/FeTfV4R6H89O41ljyUql1M3ts1+HMX
buHL0FHItylrue6KXm8GxurVJUc+IYsFRg4ecZOtSv8cQVC/4NTleUTEAuMQi85kDc2lc576Fsd3
gHm9H4PSLKd7y5XNN2FryntcbJ4lQW25nJHUUdIs6HNcTBQcaGICvVXvRKM3P523WO8adeOPWLpa
FtMY6IDVjzaJrMIDgxi6Skw8uOalhAfl19O3w8jQUXoFvSkYnFG/t0p3AOtjV9mx54vclxPDQYAE
JFC+WVFzXE4O5md8kSRtTG/9hCbQ3C0iwZAr7aR8jhtDfo2ltt4UJDGby6estXkvJPKxyo2BK66T
2vShYnjOQxt+GUqSgtUWzI1DOfdAEZcZQkWx3skoeRi1qSb/Ej2dR5y4cWUF/EBkLuN0yH4RbTbv
FCAtDpnhkrRiRFhfPbqfYQJ5LobQfhix4fdGWz7NjO8uBZFV/Y05DkRbn3TyfixnbqLaWrP79XjS
JhHbfO1bxi211PGiTWxTDOh+0ZQ1zRrNAGwulUwTRvXVXpZzxlp9Clt7Fm/l6JF50VdB1LErkVUx
T899QaGmgGVY4RflRR4Wrk/40QTRBkLjVBqVnrnljstxgdMzcTfs1u17kzoHYv7M8k/lAqcp0Ang
cScb2lQPIFZXwz6lsEJGwujaw6jGJdkuQ6JP3OYc/VDZkBuxBuTDvF0dsu67AvPXcmWXkCwC3zHy
Z9H4tKe4uZXeuQyoOoESzIeRDbuQXaD0yA40ZoWd1O8udyDRFesPcRyV7vwmZqOFvCLuvRT7aqD1
bplyeHRusbXbbnpyRIez3PX5MRmla3mHMRgPVjahmu6xMoI/0BKzvOuGGdDROvcaGzGcbexhUwOV
eCwGOOMuiHM8rRzhXMzG7Vr5LLhw9nkvMUVhJHDwzy7bhJCE2vZ6XHz8eyntTwk79EAfiwFFfD5G
rt+E3j+KW3TbOm1sVmlY1rN2v9ptfqBoAP6x7TdTpJlavh+QDPOIK3JzTdNzssXtIR5zLpBXfbKm
+vbff0f/osXyDcGLIW+LsAdH/08CJYD+viiKJA0Nc3kbs1wxmDesvlVCvnFdtdu//OXoZ0L3NYwL
HOXPtS1FIjtHzU4W+jawVyNeKJxFX9g7nvnLs33zr6q+hAUdVDh6TvCracafAo2WgXafaTZOgzWN
+48ejgHe7apwOtzptcmyximrCKui87/ImP+DZorswkSMhgL3789gtVqrGjRE9gYLz22SdKRalsHR
dqKmt/kvvqRYszVCoLw5SAH/C7uYJFWxqsuXmrtl3crKLEIzV2aoD860l3WZRP/+6/0PP9rlh8In
h2PUcdzLf/8dRcnFoazZF/WeQCKneJzOJz7rPH1p3/pffn3/8qUogUM5xPfnE0eFB/nHL2Wak0s1
U8mXSjxn42oMMlSEzxsAXPb/kx/gJV2MdsAZfvcLvuCS/oAzevjpPv/ozPvtL/xjJWmyQiSUzyPr
guE2Lku/vzvzdO9vPL8o67w8zuiw/6cxz4IVwZbQJbTLAHNxzP1zI2lg9GO9ddkmoOzD4fpLG0lM
gLwBfrcroD3YoEcHXDUOwQsd5E+rCSiaGdLsxUvS5eMxSwsRjWVjHwV67QdrJfVidFMZLDiFAvLC
76YPSybFUnJDziQ+k/e1PmNJotPPM+9Qpkv6kubrukURs84DVh7C9Fw1X4H09ru2jOv0ZKMx3vow
1c5T02e/psTS7kSZcc9fB3Ftx0UHvnqS13qeM4Jnk7ol9ki0wVHtc79i9ainlPS0rezQmF0RFUPW
Rx2q51N+CQ21g5YcBn3BrDRlHVqwNss7z16sB6vDMGiKIv9sXE8FbOmmA9S9ej9TOnA3LRMMicHB
kcN5d+agWKMGw9nWdtLi3PToa7Z2m4A1T2b3vtRp5FgN/SHmariBDWHyeAIY5Odm/OF7EFa0Ro9w
jKDYZDgU19b4jkkv1xPHQkZ+pi3dI0FEuaNVjSXwWgamw13GLG+c5Glamnthl90+TezplhYIcr00
PfuM+dP0QunUcgYjl/Ddq+EHCcbaUeZV7fUVWwcmIJjdy7R86nmqPSBry4NYrMdmrae3glsTGBwM
4pOehFOKrGFYpBPIIN3FVQMSqvFaKuc0QnWOcvZuI8ZHwi/oWE5LlN3QyumIquxsBlwUzwPRhgwJ
osS+bEn/xlfpl8K/r+eohBU796CMKzjZnplj3BjiL5WO6Q5+znBnmi2+I+ILu5amnbBtrRtbxFZo
NMOt2w+vggkuSNFliMnbG222DvSAhrMlw8lO1bVU83PSOmwZZva9hfp0zewe8lMWEWm9IoTQHr0l
R1iv1nRrWjlVivZ6Gsb5JFlZiopu9bb7ZK4BX62SIqqr8Wk0kP3ZipDLEIRRWi78Ld9ErzOkG7XT
hG7hHTzpgrl28+Kkp950irmIgQua1qB3KnhUS2VuNbwmYYIEgjkqmuQ3FzvKV/x1CthQzgdXHmME
JlArJlrj3Ihd50yhNzDCGmkcHxuqZOd6LK6wbalN5nt56PTezssv5pTksqqahLVtpBVzFSWsHo66
rm6XCRi8k+wcryZ35i67TFtEYC/lyO7NRFwRkUZmtiSbaQ4GEzd7UCWbeS+NTB6N0f/pOv0gZo/g
eD6cdDufg9mkgS4Z3PkqJXtHdiDZjtiwsAnmpxG1OVwV1XutmY7RZBUns83041jKNJiFtrU7nYuD
WZuHDLbldd+01+gy1t0sSkRyV371ontySVzfEHi4qw2csuVA+IfdNpEv3Voj1xUfM7vZM+JHft9d
Fif5gijpcoEyrBliZemUWI2cxdto+HNZg1gdzHzLOXUklHcFe6RgtAncDHFyw/A6Q9RM39hRabux
1KdnxSm9JWykHpDLrwZP8Fqh29ZtfXQxD5S1+SuvskOH0/KKzL31zFoNUai8GXqfsp+F3WF3SUKb
0/RVLxASEqmZz/ZcyVB1XnbypdiaGRHMwRJIGhnMAQb2UOvSx3jtQmfIml29VHuiOUUfekzO5yzL
2mdrMesN+fSvMs3vyCGp26zH/+dbV7CEDtkyPDcufWsZJPzQHdoH9u7f9eJ+uEpe22PZXrsZgTCE
jjKomniflhmZ25ZNXaKc7iDKYnyWoqqucKsI8FMIQcYq3S1bkeLLHP3uzDVeC6a5XH+xtCpC5rwp
AiKTnEAV9zuYtzzuek1bgrzO402rW+I4tHoJE2KeA0p8+TxJpDemx3WHoKJdLlH2dk59noY4sOhc
c6d9VvbcHPoixUTVXK+T5QQO+4RtwtQbJnQunRazW08+asb9QtrgPWssuwi5F+nXo1N1N7BCj1ZS
3MWGxBFYln7G312vyoJKGN/jNlTrTvqN4kQIefRzxK1suWbv2v34RWX/zPzajsUKG33MrY3nTfOn
nQvvY2kLhEs7PvGDrO4FuQBDLzl4HEXRKG390KHPP1Ru9j1AZggtGtdCMej1czOs431rVOVzf5E3
DGc9oEETGkuM+k40o57R9eCzB0KLfRWzTcDcr6Khnd+RQJ64RTfhBLYFD28aX4+y+JpYFgZ9BnZB
CrcMtbRMUj7b0vho8fa2GyWM/jnzUFf4UeP0ElZMTG62Jd5PjLfyvl4dR2x6tmberl+EdfAEV2KT
NNSZ8aPwwgLq3aOlCc+G0NGqN1cIY4+rtb4dhBovDvHmbDSNCHsrZy9mZJVRB2Yydmcz75OJLWdn
PLU1h9SYUZBOPFqNn0rzJhKoNVgfvZDtM+Ap+xHVASch9W/sJvqyBnYxNLH4kCpT9yO50QdhevW9
0ab9A6OIx06udjalAysEnlCMHdOUQa7x0Gp8e74BQLNekTVSx7Qo250dr8VTY+nPmO95i6mqOdH+
YB6ztZvxr5cpB7AjSSJRhICEn5KZ5A8tYYlH/MmFKEoGMjF4QoJtuQjR5m1R7xpSLpu5p8bZUDaU
C7vbIM9lYRL7DzmSG3C7a7qg7wUWfKAS8UbRorFVfvnkwAj4Rcjc2RJR3Pf9sivtb8+rQ6G5u8Ea
IX6vn5qxHWO3CLEIWnlQ+PFyg2oYn70Ce/uYQ3fVxw9vFHMVVDwoNojl7edlXDyZjfJvq6RHtplX
ijCJ8eGIVM0HewYRLolqL2/fK1uqnU/PQc6eOSRkNu7EmtjEWgFEMkaYVxqZhDutmJNtTR6ThrM1
wtjZ32GKd54wNzO7JcMsH3KQU/j8Lf82Ter+I+sUCTLFMROXxCioI6aomzTsIbWdhrcg018ytN12
8Cfnh1v450INDvFONfHigB1pNWLm9kIKgdmr5wTtKnKNDGm91E82feYPdgEaIItlFxL2300N/Sdu
qn+6ufbsm3gwut6urxvcFvsEItAMVGd+gz2z1xa5Qxv8tkV9TrxmR90jT0maqoMVc+Bzxu+YfMJi
JCcOofpnzBemlHXq+M9tsgNxM+GKLfPkW/YFhXted2NUepS3M/RHDPr3dssaAbpIekvOyniT3Tie
aoHfJaEa5GZSQ78nxnsR62cdpXEGaUE12xc70jgae4PkSGGaT1NCCBaPsvR+mfCH+aja0tkBP2b2
gRdo4/1O9ZJs3HizJEetwL9cVzt7cidOPWdfxQ7SNSHTW9gGKZgkgwKhi9PC7/Pkhs0uEMyMcqbI
NZQI9SRWEfd7+1Ab2Z1aMY/YlGVcTyutmMRFF1Ajo948QcTHmttUvWIRig5O4D/NTAGPMudjl/Dv
jFDk72hFe5P1i6vHD355zrxVmlSBIEdQRi/hjHi47PFdxIe8HPVfhdX3e4y3J5dl2vGyyT6plP93
R5HuvkiX6tB1F4SAco0X6elUazEIX5ISjY9InzkFVaKS9ixvzbJIQbZcNtyNAOOUdnxGoASuuWp5
4kdGFrNLIznfR9ZqQS1CmC74lFqC4cxgqRv89j7PmqV97+ZMRDhmdiDnmtdpIPUXrEs2VZRNMRTT
1JEFTFEwjHiVwfT0dXyq+KCh8xcdWRLmT1wfc93jf5smvwok27hHv2OdeQDWguitLXidciJXe3zh
w0SpL0t3i4L0l6mTJAM8E0i65XRk291MaY91UuBmNlhDk/XMS1MPy0mLeeE071kfekTJtJFR3Jru
4wI3dSZRlxT3MwskEgexu4VP07BAskAOLQ79NwwHhEFbz0Rcz2SLsaJYHsuJEnrHhDTC8z/Z5gmD
HMtxLVpxot3EQmZbM7GRdfKZD7TIi+aXIfr1owDjRaOLM21JsD+OfdORcve7CYGaQcMamOYILRgb
mC3mNRgSe12cc2VzJpkwOK6tTtGLVrflo8E1gAcTlzoOEGtTQVuIpjKx3nl11IGtoBOmwBc22Amn
bdu69pl61rcWH2tYelSUs7yErGnr43pQ1WVBQgtffbOozNjPqRoCs038zYDrKWpMMR51DuejBHew
K7FOhF7XiNMkvITIFjAQ1XvaCXaEiKq4Mw91nsp9blsiSuEfiU3rquq1X1r7kLfeyiKy9zlB9CVs
3WrZ8684UFlDcfHqocy8ONO4FiEX1nvMYJ8V79/AWOrAHycSDbBbIzHIS+yFezI4KK5F6Yw7vRqs
5Sb1EnNDtIP4SiHEiSB+2z+sqXk/ddYR7o0dIR2D0bDelf9tzsnByMloqMk/ZFXGjKsTltGm+4Yb
XzCak39ky+UGc2xlB94fxYaQ+/DKN/oW467b5EPzIqbMZ7WVDx/Qgn6mPD2NNYY4+u2Aj6xb3zOv
iKPRsxgDFOrd9JdJ6iMQWutsLELIe+mPduTmFe6f1j3Plnr2e2FEEEyRpav4ak2Lkfycqq7Z/tY8
gUoPOtLsxSH3YqJhA8+qJbbD3BXaEwWKXLm4VAQO02KosfgH0mOCd8CIIJh6WUKYZ0vVu6zW65M0
yo3Zod6vtf3QrZXYAgZbd1K338Y49V55EAI0yor3Wqvxwfp2nlqbPNPFs1Yva9Qajb3jV48zxujt
/RAXjxPo3JRHW8Z44Q/cFbjQBwYT0n0Tx9T1WElNBnDStXLXtEmcR1iYwWRqTRzqsZPv+IsyWv35
IcvXL9ZyQ5gKLJF4ZFSYj218K12b+450n80M/wW70jg/WH6uPnPcRBtbH9gx8NGJzHaGhpC3wWjM
4tp1R//e8C91gh17axApgaeGq6yoyhsb1eZkyszZykU5Wwekhm3DH55c2YZEGFg99vi0FrcMEImj
QQ7XvvS/csUuDWl8xIsIBVYQdQRTGxYORuXFk0/KxiwpKE01sHNxBPVvw0UA5VLJ+9Xm1yF9rIhy
dMa9tNgx46bbGFNyHeu6BVV3WW/0uXwHI8oSAKjTniWPoHFIYTIncT/K7NoQXXKYuS+7Lf8Pw8t2
NhM6vqOOdmAkWprWq13m6GxuFgYeTfcYQPjqY69/ZEOneLAa77ktPaw9+ORWswvbEbKFj64U8duj
G0IAP/bGaogokGBXUq53RCEfpC4PsuVNJuzFR9y1eQhbervVE+vMeYsTIH4ojE9hTCzUNHvZ9nOX
fYIvUzC44mM5uu9uP54GxnWp6+Vu6jiMm0J/4KzobxTLxyMVx8gUNFAmQDBOcWwAUorrPehBUCRW
vB07KEa1Hy1k0KvJX/bqkgaKJyq3IJ7Ct67rQ4ret5GDPe54u9l3nWNlO1ZWy9af2gWw9GU9a6ub
HksZnhXv1bd4qtSYY4oYb0RexFcF8/i+jctus6xY+c2qf5pItpldfm6q7rv1PDfSGpubKj/Xbpmz
9ch6DStp3d1Vvfs4sGQMbHrhtzxhhh1xpPGapa/BWk3slSX7A1d0llAuNO0Yv8WGgKezbXJnuDDj
lggZ/c7vQBLlttA/ub59EodnRz1VxqEtTSxw/RpCRIqDBAnGYoyOqgK/dZKkcP9GDei3tO0NkSi5
AU+HQSmhV+HikIMGnZ2MKrkp8MmZfoLnoasQ/7IsCXPL0a7asopD26TQKjavMZtpe69TFp88JB5/
7LjSO8scUhyYfmVagS+6ywf7IzFpIC7S+qE15o/BdGRQVdBcirriNUror8vaGW5ejorRDR39gjPx
UjDiKBTi3nDkETAp103HKjaNmexJUsidVhi4Wlum12WW0FdJkCW29qZz8NxYlXelMVj74xLmA8UC
hVacprp+UZ2e74WjZTCxuuyse2y0LBXBnh6ujRhs7uV9Uu+pN+O4qGLcmIN3x+ChRY7yCcGZ4K11
dw75pB9notH4eLlgKj6gWL/J3zKU/XhL+kUNGBv1YqkCkAdkMUYATI3mLTdSmnvp8eFknsp2UsHK
SP3h/rdc8Kp6WEb2cF8RZfCz8tU0cnlYjaraVKkHhUs/a6K9gwSyI6vo0MvCnJzFu6Jd37qJcSIb
uWCslYWNFcEi4M4DftCxXgfbSN59f0w2Lm4llqy4mNIvl0MxUCavm8tI9qpXvPAjYoFT2ptVH8e7
Zs5PxtBDBi27gMgYqJTZ3CVWtmlTrJ2JW9ePVlGlu9maT33Sexwcy7RdF/ODzOoRr/YZYxtGZiDr
c/ZTVg3W0Ms70BoRK4c20rv2Ahe06+FkK4zvnWcWFDE6d/PIr8ufugijK6MTfkvyeGuUuvjohiJP
uHLWkRFvM6d6zBz/oNOJzGOIe19Z5u1vfhru9Gx9zScnNX+R8NCxXelWIFPb3IrU6c6KkPDZ6981
Ob4KawgJNJih3clvV9bjtu3px1XcBSNjzaswnVq8ydZUf3LO5kz0xWbC1oI3D+LW6rY4W3BVdfKn
s4xId+ZrRGhsz+WX6udXIwc/ODg+h2+Vmvu8S/KrDNzMWYdK/4iFKLkWgAPHwnoRKv9ojNHc++MV
5iS1l23yVTTVGi1Sm8/T0s+hyudyi/7N2NIHvjue9Uw7TYrDZMaFuBQdjsrWua4q5wpTJ9WExcqr
13JMT8a6NWxHeyOpE1CkYEeqjfu9SfXOLH76JqItJpDzrWW4ERntnVH8Wlbgo28jVQQXFNFakPZn
cfez2PXWa0sGyKHOb521L0PQw4Dhh2pEwkpfCAyLQyJIEnrrGaOW/nixxwUYGsvvVBlOWNWmdnSx
4N0hZ5phDjEvSLWuRMIX9ZFxND5PfLIyUT+4eXwNcmvC+SbhGmL427T9/EROfDPY6SlNEp79SojQ
g1WNMz9+NSwsm2veR80K1c8q8vKKl3/eCmXvsRzxjTZp/dj5M0+q1lGvSrzauFaNZY660nXwoVXj
xqniPFwsvXuwqouY5hnHRF8PBZ/EHSPJlyOyKC6Sk9YZG6XG7zpuri3ITluuR9/EHXdGIzG0lNpJ
NMmu9BNeMQI1FS5EIBORKDEO5XoTYjNbj85qe5sY5892dbWdmiHGpzM8BbyU1svCoBSQw4DLPVXT
BsNKFzQ0JlwlcePt55g2LK5TJYN2298Z+FwPGRsDCXywRr11aAWAGfHT2wCTUFf0ef6CZJFsXcyq
bwUfdi4gVIxOD0ti752MN2EDOnGnsuKg54BaOHFtmKWZ+9YWAw5a/qZy1BH3+XKFBTLZtqMejdSk
D5m70RYUFWRxg/mX97u6Va65Xfz8oVP5SiIiqd4BDJ7yWKB9TfdqoM/djCdO5a5/qpmasoW5uevk
uKls1z3O+DvC2uuQ+zP3ay4tmscZJRatF7vclfapczipEMG6k7XUESWQwH4aBATp8kHwpXWSCLPU
0454WALCgWR8C0mKYdPZ9YQ5ZzUuYIqR7uOL/NdezWvXnQptvCQHJx4qI+pcECf91cXu1bR1t8GK
yIOXxio3Wnu9vxkg9UXUQwtYAxyTJjeu/QL9M2RYe8R2ZO4HUcm9EHqWBK3O3GPpcCPnFEOo0zX+
VS9HOIAq9/lc08XBkzXH9CT13H0iuYIRXvn+pmGcOoxu7lSb9UIiCytX1Vcx1aD4f+0xiTQ5eHCt
uDrrslhCvpx/m6O9fwpNkoyB7ompv6mwIMsJjZ/QyYfVqLMAJhB7NVUfvZm+GFjUwtHnMT/OUm1J
MOYHY/bjTTzzJUDDPwycyz/8cmWEGXXCqeKNCQafXHsRZa99p8w2OJTiMv0h0JFxm0QR8wBybUAK
Fl92b2nntHS1jy5bnZ1TD9MrDoT5uUB73pSN2WwHGqGOqYO4D5vARg7NzDfcXPoVkpC9o2yjflA8
CG9iP3uqaPo+z/Az7nA1Op+j1suOoJFPzskXbbjQfvs85A3VRfQUr9e1rIqrcqDckOotucl1O7ta
JtXSeLv6x0lU8RZ1CvQuzeOh2cfGVT3j06vW+gNDyK2VsT9INbSk3pbikPa5e80bQoFOYZ/AL0xr
Hhj72pPKKvuNbH5F8p+C4efZz/OjgqeAzhRbN9TJNhAt/Ek7+jRbnewCxyI9ptnZgUbA3FHT5TLM
RnLjlszDZZM4O6xSeKIoz36ZrLn7xgemwir2mm0TO/gLgSxtCaZQSWIqjkUKabCJYmkrvOZgGG3/
Whv2cvZtrTk1ZM++OzygORpQjVMTHbGzeFdjDptchGwLZzodV/0TzijYKyQ11m8FEAXgkB7vkErN
UzM/530hPtx5iLkZOcPeqDR11yeASLx1ZidXZ+VuLvJ84/R+d+rjfuYIY7go+uny4bnwnkpqcvuR
uYgZTxrxLUXaNL0YunXSE+VuIKjUTAhu+dXyAhzXmtUrEgNOWndsBvaTRXHfccOP/sPig9xBcGw2
az6SARtJ18Rrj0N8XpPITOAjlyJJecRY3d99Qn8pIf5/rWIDN8K/NVq0H9kfeqZ++/N/91lYfyME
A0yLrDYMdlTw/45+C4wWhLsvXCQbMhs0IzwO/9WvYf7NdTE8apSZXXKZl7Kpf2S/Dfdvl4pFSuOY
wTSTi+hfclpcXGD/9FnY8MdczEwaSVZKgHB2/An6NZFHTFIJJMguxwoROhHTumfz5nBnbStntyZF
rzEILXrH0CtmssoODWRhUiwQIAC8MOjmM4MXli/b7yKrZAHAdSvzuoiQg2ttmqWLQXli4yPxXE2p
d/+71/r279/r7ys6dH72P/8QpmUSQMIIdgGYkWP/o5uo5WwjkTL+UgjK4x1flI7w3p/wBM8DlLHA
hTzJ3hE3ZqQLcz3jCFx3pButn9g3yuSNzlFl7pyu4rLSEF0uqPaWqx72Ro2hr1jAsesjnoYPBUST
C5rEH73pzKVxNkjvoIrRfRE89GxlX9QKbmE5GOPmFrOKbu5mSNWUh8+W3RP+viQo5xWxhj2c1Lgm
QxqsUAqEa0ccVUSpKgIKm0xv5a0wqI/G1SIw02ky73g4QhZCrqdNzwpxnYqn1FlQbpMqg1YzeECs
TOy5QGgwbcrrTM/+k7vz2pEb2bL2E/EHXdDcZjJdeS9V3RCy9D4iGOTTz0fNAOdIM2jh3P5AAy00
WlVMJhmxY++1vjW8Ry4REtfSLOCYwSPSa50Z7+2QMUOu12nZs5EqJMeHYgrdOuk7i4YHP+QGiwm1
ed3Oy9Ns903KkaRf3ukh2ugdJq3gvA9EBB5LoeMA/jzEqUNdlcVL4QQ92LiafKsccLi36xilgCWx
qjbH90QT74O/jbdI9UbPL3ncBdYjVPZeHccU1PXezjv7qWzont1Cb22WI3FicwWfM94SL6Z0eJe2
46o94BGE4LhDxu8A3dLwOW9bzAu2EP16jpStDSAnM79DVK3rYx4tTrbvTZav+GLZ8o/RALZwJwYn
yzAwsiftfenk8OW1pMJpw/AOJO7gPYXrQKxfimgoT2Tp9u+dwnp5qebUfZyZYTCgyHJ51W9y5ANS
19xQwC1sEZBUzXAnc48TVjpP/pJEWYwOhXQIG214wBl8BwVzpa4f8Lw1TL4+q4lYnURr/GKJJxS6
JSJ5Eaz4fUU/jcJvuljZZOiqlm0zvJOuXVJlMYLdda2fOd87MZoHLA4EWivdWWYbufpfnAEt0BWA
xJkde5JNtJfoBJbDNCnwISPvVL41YLL8Fd/U/NXtSkUp59rMRqeayjkpqrSXe5Gmyr0nqoMflhmH
H+aD3kWNQezV5lAD3N2oHUAUnotIY2hk4xtYQAYfetOxBUD00MYDqNshnLX1XPsy2oa/cIwS6UQr
JliwmelRLU6dJxhvzINx7WrxkVVvr6KUoy6wvJaaH9GLdjIfpkP9fc4ZckC87nLiszLUHV3efPeJ
SEHbIjFHcMqxIJQxM+pFHsdvJkc+7idFACc4ofjp32GXSve+ht2Nd//X47q6Qyo+KywEVI4EbnGW
//XQAX1qYk4mGtsjXSOoVnm15VHAHqtQ80/Rl9DPsA/6hTXw0OtMfIaT0QWX1p9L2nBLyPhDlNMj
94TCqMgX/92i43sjUNPfB4hohl1Ne/irsWZfkijWfS+rGvQavQ2Obqy6jOzERU0dr3LbS4rfyNXn
rGl/ZkjECZOja30MyKO/C2s3JOwD4lV+RLZBoa9TSbNrtcV8QCFhfzLaUSz9FS3OtVzeTR+Fd11o
t6+xxlbDdpB1H3Ntx9f1UnAmWCw4M3tVKQ5wbdokY9fVb5jV48sg5u5W4L2dScPsywdvlgSbQYHy
zhlJ3XT+lzB/rY14jnKD8L3LaZDt6clK+Ri5GyIp5ifQdMwIAOT+TOFGXd/4CqDYudEdx8GE+pIU
1irOCne3kDib9E64PFUQ8FA5L1o8BE7T0aLq+Q48S72orV1HJYWdLsTqBN2Kg1ovcfYwUCqelp4U
We4hTaa1VcNNNnfVIRIOzuZavlahLO8WF/dTOY8AHoi0O6witSjQWGeti0bC8omC7VmtdI/loMYb
Pn2daGr3d4OhmOZSkV4oWqt9X6vu1Fc8ulr23rTBBNqr1eeFpgHFIA55k4ONKu7xZ8cRb27paOJE
1goInS3q/Cfur+aZFbvhPJTGwIXKfqKhx7iN/xA2+f1Mf61C1DWMRwzq+J049610y9kT3H05NOXN
GpOjwUx+Ut+iTXmDRbToLfpyOv3SrZiWnKZ1P7BHdvRtrHD4WhS0/Q5pai/PUFkCXE/ZQMQsOS6I
XRamJfvYL90DpWZwt9Z1dbEBYp9YSdRNM1chJD0/u3L9aDjXbbh+YK0A169c1RAt2TNKyeyy+8rW
WNLWJHHujA1dnpuO/uSmhscPh7HRvSo2Lfa5JqKepit0wArrV6W/W53xfwS5/pna63jL5DpLJNXU
64KO5z2yq/DDisxcJJiEv8p2ZkpQLkW6H+0UzVsWagcr9yT4VVUcXpdlX8bXMOyGJ9+HD4bC3xTJ
SHf7x2LL6WdUTsMDK/wWncK7d4faXn5zHBk+oxtk7D87Vs2wfw1vVOuvfTLW2zgodaPH3kX+1ACO
fyytoHhiwWwOU5GtnypnFtcyQvWPsDG9jeoKUIK9Op8AZVdHd5rkowj9mEGpRI5oL13SIHTU75Io
HNaPMB6nu8bN1xcm6mQB9nhlKcemkQFGBcwyfieGBoCxW1tlfigrB+wiISs0Vm0ca7cYdoP3qlp5
2d0VztrqcbQ/WDRjxo2LUf+M5EyDrZz76S0a6etwGK6iel8U68p+kq60ngqsWRAySMJ1pc9mTETD
xhEOWi88zgWCqyO7QfUJ9rHGalqt+toXrQ6T3o7rE+EqUKMH0izA/w2dtB+XDjwYM0nxYwuAvFpz
Fved8DzwZTXeuPWUOyGjb5oPRXOIKcaAvBm+g+gVa9kyYcdRZMQQDtmxzGUlAZDuwEXj7xalIPIY
iOU5dQEHJrDn4CBTBFUJwq1tn3HaPk7wqVg/YDjk9pHmdgFbvV5izXnaHbbzvTzOYB3Wfd7rrd2y
9KzdjhWCzbQVRznKkljdAJtQRcKwg7PmNLiB9TSHBTY5eiIhrAr2TexRgVM7H13hOx/KQ+PzQJvc
hi3v++iFaIJb7AE2I5h21kN+GHGmqwckxsQyOqkBoN6niyuvMqFiwzchveomLuPpc7H4/SM7cqSv
/GKGzJhSdZQ7BMzsXAyy+u9qYaR3skFUuCdo5QqohPHYPurY8c5eOTfZqdTSxuEdhz3oMBSEu3kW
sLEhMlG1+uBNncd68GsH8YrWD0g/GuzOudOflFfF102vgPO5FHhTotrZPi/buYPFpAiul7QX9r6o
THn20qxEumTYV/3eFz8pju4CAAAD99AdwivHmwxCiWCltxX38WR4JAurYaJKd32uOu8alzkTblul
ijMxyYD+ddcYnn8LlQl+WmvGvpBTZ7xDQYDR4K+otiv2ULHXpnv007wpE1vZ9IE8cl30zpBBKZPU
ohTbtRYqRzylCy97zdHtwHmGYn2lDPhCM04+1+XKtrxOI0JYRwU/Mickh8nKmbYIqq2DKQPrrkLt
/BE7GSMb1Hr8/XRQAV4sv6fNXUhd0l9Z2k1ERkIzjt+1CJZdPgke0hbCiQZJgl9uJ3ATktRkr8Mm
IMpQUSsGXjckwUTDJnK1gDVWtQz2vaeKt1iXkwAy1Uaf52YEcCr8BfFpXkRvgwdakotm7dnTWO8v
pc69K5e5G87zBkXOfgxaLjP3Ovct6sv2BnUS93/xgGDvQ5zWN4HezncZIqlXT1bdu1/3+lQRF/Th
I8jhZag7891ldPQYDeg6+MR56l+UFaBiwIA9X+zabiv6zgrmwAQAYDf/OgTkdHBc8niqNyKoIqxd
MRIgWjMYls8SDTnmMcvPLY4qpLEz8E6Z+8/FtV3YhnClMMI0GsmbeGLeSD+SkWfCzGD1EigINqwM
vOnwhtCQfcqdkd68syhQ5oFan0M9htMhjxvvGgBp8Z3QYEIiBmOihzniCUMF7jt7e1ssBNI7dw/D
YDqPbjY+U37rjfmLAWiZCwab24Ew78hR48ZXtzGJCJcph4bahwAJc+ItRMB4iRhWZNboO4nNitD2
VaMNWFVs6Rj5lpNhRSRm+NhumYo0/k+FRvipiYvxI0ai+pwtaXYI2V8TN7SazWe/RXPY45bSwev7
I5236I5+S/EgEbTt912OXiNpmV0Mp2Fcwndn7DyNaBuBLHgXqACzg+U66KJhucfxlyPw7OQxqgCQ
7uItl6SGcl+Rsuvps3b99mrZEkzYLEmQ5EwZQfGX+/RX6ElgmwebyuNUxuOnArXRq2O5wbU74kYs
sDed18acqd6We98a3M+i3wJWmmHOr0l9BrdAcTKeSA5uH1zLA5XA015l25hMXTCgTkdmUfrV1E54
CjMKePTMx64R+n6SLp3gdCIcZq3D792vvJgKzSmvaLw21/RpMd7plXcEdAvUlXhLoSk6417YfX7A
AMhQ4g76vOSOd4hYVNsEK0lwQ+joiLU0DGiSSVHGzh5FUf7EKlmTuIOWbe6LmCWi5+lkr98Sdbwt
XGfGkvK5K8ioUFNWJoDlKW03L0bDwW8/gG98aAr097k369uZDB+Bt/WoF2ldxsAjBbtE6apToJ1s
aD5jfav5EZW9d0DhPNzHvxKDBAo7cSzHhiShfAsV8rtpeoTvUp3C3rGuRshI9QFqEpWlCvMQJERm
A+LFN4CbOF6xkFoN9XU61YjJoq68gmWjH1GUfVmz3lxRXshztTDzqxVREpEX+SgOp/qNIbWGshuN
BXszG/2nuTQgdH9lMBGrLfdjFBfz0avha7k8n5e0HwvvbNo5/uqT1vrUTrbkyycQGrRMXqPnn+vU
whAzkBslXSKk6i1MKnSoalgnY2zoY19Up3kLoQpnv76f+r5XVyIQ+mEir5sly11Z7q21HL8TjkfS
lV1toVeN9D6R24zXd1ROe6q2oKy0asEllFQdvL0LWPgd4eTemcd4pSYf/WwTlxfq2Y8a60IxzpAn
twXz3z6DcqE5Nh16r839w6SwLAyp+460zbluS8a0JBDJo2BQQKyDZX3YhtGqu0WIob4y1xBvUZhw
/thVkhEpNQp7K4N+vYu2SDKkv5wNHDgWZyz5zquRIekirAuiOgSSazbMYz/1pFGTSmDwyaEbrx4y
hG8fIsPpyOl86l4Wk76ME3kNtdkS1kAP8+KQIUby2thu7oUwViAx1JbQRnyKld7DC4hgm+r4rbXr
EXyTPZ+WKavWo8k23TvlwJIMpqyfqAfXozN7LizrLTeu2hLk1K8wOYZ238wsqzFRKHWXwqpPesug
o/Ikji7akumMHvrD1BCZwQY4fFUEWD/Q5x/QEOmOIxhzo1uXo393sugWXoiKmC8dh6THRutjGNZI
3cJsqb8SONHDxBgrBth5cw00bEEVneZnZ0vfI2QmxxlEDwV6NxTtNlDRj3G2l2kvQg5tiSSEnhoA
w7E8mS35L1y1+jzgzD53CmLPwzJWy7HLiQwMOG9BVjGHCGXTQ7PkF8WnPSlL8aLDCVc//HlLIVx/
JRJmYYTqctjiCtdRDJ+jRt71pUtgCP3bvfHC4nORtfbTOJbIJ9bKpYFmF+8xMJuzlSn6haH13KUI
Pkt6D8uZmhn1hvQsqm3Oyd0OiUZzAx2rgm6LBNzbIhqJ3nOSaottBFuQyA6/aCKDVBtwRky+6PXQ
85/c5aJy33pi9MJn2AIiq9B7ckIiI2n6Zfucbeo4WpZ/m/pyucHrYeWM8CV2eOZbjAVXYM6UAEIV
d/YYO++porKbkVuC5qwsBO2dNvTmiLgMc7TwA6GXTmPmI5K44s2tPUVhleLTRfN2ZeJ8vK22CE03
rF9XMOJ74Hrfwy1mU0wTbxAEofa+jsmBm830Jv02L26sqJVvky+sq6GN5Hv0K/RTeOR7PZTUEeaj
FSSh73Wo7DqRqULhxnkooN01A2Vfd33j8xlp9bXDAwpkmqmEaIC8zu1hegmbgAoQIRJWqWXrBKFQ
tIdT7mkal4MHsCyJZWdbu4LI39dl8FUy6BzgSZZr/9rCD0yHuCBhZmHU/MKOO+pj0BbUUpCJMoHG
IqM9wCCelEynH4f+WmIwyJMup6jawSSZi4MwjgFlCCeoTAakr+Jg/JBDF99pRPMJDKH+C6jz/+qY
C18ICkrmQwwBfu+YD9CoZteLf0TQMa6iRtniDJ4RMMnSEfTHlDPtaOiP2FIqq//8zw37/zVy8AIo
qF6AMT2wQ5Iefv/dUaCnwenWL1E3tbdF7KlTtjiggmi6JoUzqHPn1erJSisE57A/7L/44n/hbH8b
eUQAL7kC39s2Lhymv//+PBS5ZQI6yavt5PmhsduQBiIDyeUbXhehX3pgmdBSCYqhVU8i69cSwfZ0
HEO6mwwO0UnsqfkHtA6iMNUlVdZSXzOgTN0TcvTGSvwK7PZDtzoIGyGhe9bNP99B53d3LFMb6g4/
FEyVYsG//D8GHshxHJrZhHTBkKuCE8hn+uA40PGKbyEB7kFWmxyQGoqZTg5zk8K9drZRjWXmN3/a
eGzraBmNVnSr6q0BHvVfgAD/10XCErYFVQ/PGNf5+32G4qIIrhjqXQC6Wp9SBFjdNSwarouN+1Hm
c4HhSTKrwefOTf41RYo7OBAHd8jcAMlzBuvf4BRfaB8K0I1/uY3bN/3vTwIOdEEceASyAYcCko7f
r5DGNsDRAcSqVHWsn/77pZtc3GInp6dHdce6IaZjUNCvT8IOd8AlM9Na38UkuRk0p4t0OB2bivKh
HsDF82ePJyUdjLNcN9C7ULmhcw6i23++cu93/7wAoE8suCd4i9Cf4tgnceXfrfowz9c6zlGSujBY
/LNXLXX0UWdDrw/Wwov9pRn4vpPZyv3qNnPdDCJZR7zPXbYE3WZ1RlJ/ruseeudI9ml9ZAQ2YbxF
bUBG5ogZsy+3aRCdAFJMZ7m4b0LAroPvUQewTyCp+ceButkkQGeY5Id6iBD9dw00E16Bn5yYyie4
BvRai4GZCcm6kYU9jBS2x3nKgxcUEwiMyUHru7+8He7v5Ivt5vghLwBJTtA2QyxXv9+clcEEBma6
X4DHTH5nFRFHGyWZ4u8Laqbu0IrO926nEfslLOvCXa7XOMiqK0J7+bPPoe2e7v9UnOKWEe2+dQQ0
ThbRqry2MXX6xyawhQVUzXenZIAC7O2iBjvHtWswS1IhtTYx9sg8y+hLHzTVeqHrAnYeFcfy8s9P
wu+LaQirAfo3NvntYbBZlv54hPOZsCa/Sgl9jeZ2q6ARDBSmvjR2018FxUg/wAacupe+dA+LFRN9
9s8X8Iu08a+XiCvgJgeCxxANlgjAuP1xt1FdgTUBSLni/euOQeb4FJFrRE/hv0c63ObQv8Spn3+G
qI9Qs87HbWV1MvebyAUJaHUvChzWNGfTvVvTqyQzZlYfbckmyOkzTS/kYqbDAUC2fxIKZ10ycNhF
jCFWC8lI46bWQfg0Kk9/+XB/3l4m7JCsQVkDxsBq5Lm/fzjSDzI7DeR3TibDLZ2Wtt67CkEvwKAp
vuUUiY++cELvCsdc/qW3yXNJwnCs0gMh9Kl3mONWOuhYg/h+oTOa6KUsn10DvYyZkiOeY7WU13CV
WFPsVLSIygjZHvH6zM5tYSLUYatD2zxavLJK+rZFFbSwJB2auB+ffHRs/V+Q0L/ACv/+dfKJkSpA
hvBDFm1kC79/4trqwhpk7negc8zVPKYenCG6aeudoUpo9xGtJ33kGetua52R4Sw6+q7U5Bxr5ODl
5vDPX8Efw30uwo5cMgi9jfMSuF74R7nQ+KhrKEG3hZTt/NKp3sJAFbfAoJWTDhgLguVVDxqakSC/
uDjMYonSm5hMWdRQeN/g/jKoLndOJuKfbU4w0KGEun0XepXnHFVfNT/HQjCqFP3Q3CrdDvWzPUeG
89U24GSh6d/dfhIvpG3AUwJIS/fu13+1oGXRrLe1hfgm04VOMiuqsBsDRSVwVw5k3OmJ45vA6eTt
BGDYPFkaB4ssmHsE+OnqFQUMS7NRlHRLt66mKM/5kbO/7BtWEUmCfccPq39NIF2Uytm5xU999gKf
tF7G/hwkBTiHQwduj4NClXbm4JX1gDsvbGLwBMuG8VTkYd9A8nJeJzS+ai86zj5ovFAL7XQT39bY
aBxyMJ06PngSpCtTQQJ/SXkOcEuQ28S46dcX+x8JgchJ45//b6LSXPefgSzzj+8/fhcKbX/hXxkR
UHfC2GbrYhbvs47+D5CFqDQvoIryKfgIfdiK9f/RCQXx/7NZ9AIo9I7NGuX+i8hCVJqLawJonyBR
3vVd9z/SCXFd/1YqhTZtxchhMhCzZ8euiP6oOAeisHInbVYeqql7Ldp0zpjJi/xV8ypZOBCb4KH1
FtCtnR6BQ+qq9DF6heQL4cpOm/9w1+F6NkARpZvjB4HNYe73ZWocig0z3ecHDdD5vl5JbUqIXcVQ
7dhlHty1qwmjfUe0EQ5AmflfG/JBUbfEaX9vAHiV+2WZON26+FUAPOQE9ibdMhPZ6vRebF1Wgphp
XgSA2fZuNYd4kaeMyTwRQeDwCPDq7gsgHXpfl/SG/7II/7Hr2LZwQyzbfHdgkrY//PHhDHFIRDmX
SZGvkKXqsigP+eDG32kZWf42s+RT4QlBKlOEEDT2Ju7l+Z/X3T83AuhAoUsJhTBMsPHBCPrjIjgj
4FpDN8iSUNuXwWVugNdToFZqhzESd97kuv4RaLr+WJ3JQVKE6fZlBhjtXbyxm+RfvnNSTf54BhG9
Ueg4EToLKt/oj+/ciLTrUqkadlg3sJ8HZNfl3pRKNEfZS8jRkoRZfGcrZNIrC17/a0sHw76ShZCM
QmdOFrd9sdJ2kjj4umShzvVuAdYEb7RDl/hQS2AK5INn9tcWE+wzkhcNajdtxmZnhrwMAMrNSINa
7TMeyJSQ0C/yyHkFN2TrM21DIUEJ9JV6mW0r5vDXo0i6mdbA8xkK2wZ+0eTJF52t2ZdaMaVL5grL
GkUoqojd2nR4HZcgLOaEil4ER1ApaMxYHabsMntoIA5ZaDJWb4IbwvsBd8dwFHq00MISkI1LXhqC
6EQwq2vRYDejJrOC+BmudEXPl6k1MpvI1PU3wgGr5hO+z7g4k/NCfB3ndTTPDjTylTnF1PT7Irfa
90D7rZ8Ax0SZhs2uhSTa5Fm9E/68fGqovaNdwECUOYQ7uuvOD1diXHvbaeYkbREtYLrODEwjlWXL
WYecDY6gulcEJV2GCGnGLYjvlrFUkPzl+RXx7+cAkHyw5ShMHdfzA4/l8Y/a2ELbZ5qZeItUo+75
JGyRa6gHeY4iHidD9gRPvl/gCWOMvceq5sqbPnbAx3jeMEfgflerfevBMqqzzLoYMChPyXCeZwfH
KhVhWEJoKv1qh1Oxna5EofScVNbISLyEQ0Ca3dwwIvI9NVvHQPPdfKbHDDWosV0UN40KZ2vPaw61
1K2GZtrj/RydbZyOwSoEGTJgJcgAVQK3ldXJaYqmOjHEH+jB4ec/UNdPw9OC8jFKsrFogSMOKH/P
TCZyeagmfvJdxUI9vhIJvx55xpBj5px6gfGOXQMFGIEFd9/tY+DSLrCLT20I3XWHVHGNrtfJx029
0ZY5SU2OsRJQM404AMFStPKWcq3OOAFNhIbEy576drLqYx9D0jzNRTrDdrPE9ppEtRA30Ionsunl
6nwtvSXk/iFDlI9Ov9rywGq/8JRKkdJXgzw8x/uoRp28kwuMe8JkXCaCvbumMP2zitNMlgXqax8V
Sn6BukkXfVRhDYonZ728q2tc1rM305GtOO+USY3/Z4Zh1BjMCktdfEEths93SrFgHKzYpMsFADC/
wlRz1uw4bgOd10uYgk216xWnvgqHMOGSGCZLA1KIeGvOAi+UfLakC9S2xRcmgkyXahSRK689Z6B9
Njo4gPBBDf0xriytDhr81A1OsBHKOxsJxn0la/AXxTgTJmHFjgVIqpX4D0zv4JSsVf3kRnHJuzvr
+rNTE7iNSbNpBKwr4sx3BFnyii0DDYdjOGbtsmtlBLyUMnTcCs3e7DRyxCfjbNQVzJQN02cNQwkJ
aVh8yzu1ObEL3VLiFarKE9W7KSiXyMGUhK1WJfUY42aJfIlNwFlDp4RQhKEVV7QkMNHOhxFnaBUr
yDSVUijwiI0iN7tcWvvot9YMc7YR1Ltw2vSxY8W8hVIt3wyTaXWwiIL7GaMy0Uhy8lgcbAtm17mW
8eYKGZplZRYXBw8cP2vwD2HVI0WGBG8fbLq0ARCv2vqaxZaL5zkEeE5aFlJEVYQFZ3x8eNOO86ay
4YP75GRiul0/29BsDFPaXLHYdX3dP0fhhKvP9L7zw/Vai7lZpMmeVybr3YNXTz27m8nKZyseCRjc
2caxb9TqWahVurFoEpXDM+P875vqiLcLEwWK0CxLArxZ2DQnZ/loCmM1+85lMhEGOXxUSW/8a1W6
wSMZ8MQNzjagJb6TZs4SepIoU6CcmE9LakcrtqoC0yU57yhmpipMP/m9Dm5MB0XtmMNXng5BPQMa
YmUntLoWM8bW1EeIg71NSLjF+GQf3EADQd1cpU/g45En8Ri6OBd4RshNgAsDLwvwl3cqGWHROQih
JWDaGB18/s5guQ8rp/aMrMEMunIj3ZUOkRnb7aJt5y7vVmgYC6niwX60CamDopCP7YZPQRwReSOW
prLph8RhEvQ5jhcSJDWsKOzoCxam/Saubq7ExMQLJ4yT2lBrHbFi0DaWvAfaCg/JBaUgChrKN5UY
sgeZN6OLtnoa8MkyXMAqlbE5n+uKyNtPs6sZzFE+4q1e8hCXp9HLylAySz39YG999Rs8VsTlGoWG
a196fQgvIsRSwkSk6k7DEkzeTo8oK90lB4I5WSEDgb6sLAapppJf7X4eTaIFf5V+GGxiLIF6vmWO
XxdH3yNzj1WzYYvvnQoWdYlpE3IZECdmIXNQyoS9sy2O3Tg0TyV55N9gUQc/VJ56NNLibLgJcodA
MFfmI9rRmYnMvunQpe36nFtJKCai+J1XtnZ28oknsHeVF5DYUkAuH/Zd4LYfdbSE1i5bO554w/z+
sIbp6u6bBmP4bos5/qln5C7I4x02cMgz0ZMBueCcOr29XQ1s4xciDskMdQSxMXsGKz6HfCbE3w1e
UB/N9BIocm4Ybe07s06oD4KlgDo1EKKD08ggrVGbZd6uO47diG+5f/tQh8TTMnnz0j0Zl3o5WUPd
vhfaG+O9v0TlzRD4y9uyKubXIsUMAW2xhCcxGHA2YMYU2Gsnk6khBsJT7XsmTBa/Uncu41Wl8+6b
QCCkLjky//rCrF1WD3iMKvjfgH/LpKqGLSonlbpDaAfraQrsHkZVpIb7tbH7744swQHplEUiWTNE
envctb1LJPMSY/SN69W6WMTTFjxanf3g9pRarDGxemce5n14sRd/h6Ox2bP6Ca483rwVgZjS2Gm7
SaE5XTOG51dEprLHRVleYgtVpF7tioCcYAyZZYhTblzhqhUquEKLy3rsZtaI5zUNui2DVeqce6XS
ZReNhvVrwMuL0km77WcPMNfFw/MEdrhPzYt2ND8UZXt85xVWSGKZnIL6gAHQy46mNPqpLrRNKLVx
89cMb8P3jJZdvJ8g2nyN7BavokcoGVSwlHSMxMc9/hXyOAqLThMSbYqY8hglG8DqvuFAugNhYrzz
YsIAVV3FNO2mlaOQx0V7S3CIOlWnexvB0udqErM4yjAuvxVd6lXXRUjf8OCzx74AXHa7gwkUuVfS
bdqaClxA4rHQVPWIpxbwGmmPJ+KUNSVKLklHHiJVWNjfLB0M8oz8tX7uOwebZau8hXkcx0Pk6Ngf
j9r4/TcgM6RJqAaxOCyewP9a9UZ8p9Ojv42LPbBTYhOhEplUZPadk5vPnqehyLPD4vlCE1q+NZgy
sJdAwYgTChmCniTY0JmnPnNfJyp8msTSGvskXPni+RxVD5qg89ovUMSWk4Ff1++ZK4bFrShRMO/h
OU+fPATk+Q5cZtBgG7EEDJQoAhBTU6dW2B1y+jlNyxRtZ8fruJwzTMmP/hiazzCPreW4LKJki8zH
7kLGqRMxCHeLL+TSodhuywDAOvXJCiq+CjCDNcHUrDcW0OP7tlA0opqhAoG5pOUMeCWqcaVKXlNr
j0dBXOHfpeKIsoUtycGXwtOq+g2/Tb30oixtPCQndfnTZeUnKdeOqXKgXGQ+Ou7Q+1zZLtKPgM3t
g12JnBqV5Rv9PpCySKicO3dHjRDaZ6Fb6kWcL/ZNR/rHmpDnYL+GtmrvfNNshqK2ryA+WpZXsVKZ
Mt9Xlkdcr8TyQ47BGpBlU/ubL4lfuSStPZmfkyaaZI++vZ/2A5Pgr8virRJZBPJbUEur9Yp9pL9j
AaWj76/F+KWPsAsg0gvoY4wIDa6cXjfkjOBJfWGMGL7iSrD4H3SIk5ySoeMdRC0HPLaS+SG3tpnb
MrUcjmP4UpgEuLWITFI9Ps7rVLnHajXqJmom57Dm0F1LbW0tFJF7Z9eBwmg7k8T34hLrDlnu0lZx
T+YQ7D4t5j6xVNzerymuFg607R4hPCWZBLHo4pA4Gh319x13Hap/+eqpCtkqqIsXcCwIhrVd3bcr
EMZyyY+41JmH+1bkfKMNTRi0KIZL1sgZH7ymTYig5+Kq6TZe2hfLhYsBAv+toTZPZkShF3QS9BlV
fobv3qGOLstzixpul/k4z3nFrZPbLv2hJj0rmf3WSbqmDG95VC1EjBVNxniZTugJR8yh1fCI52e5
zO1IoA1Ssbwg6Gjaao9iNge9iuqao2N+nSt1mobRnLG/AsUjauDUuJY+TLr7lnK+22dOOVwtjpc9
91F/G84RtFCwrhES+C/aRMbftVVtGNNEdFeyWHLC7pf7KujRryjSXhhU72OZfXd91meBUoiJvkFQ
F3jFNZjS6OSkznzEIH5La2FrEKwXir37yNDGBTrsJzN19YcyHBFEGT7G06bH7uzhihnbrahGb9gr
FzdNN4DzGFqp91PpZQ+ErZ9EPJA7QmzXxaf47+I4e/Jru75fKbDO0WDbCXbfuwlg9w58H6T/ieqA
kCy0Wo63jQum16ltoms1zu0TLyL6QnrVMCqwBKQjTuO2dp9dHxPAUnb1uR/qK9qSHm4V7V2ktymZ
p7i6TlEu0jkeiSAvQakBA3AwjPpsRTE61yE/B6WN17t0I/S6nl2dfO1zmjMIvj3cDUdnqq501m5I
xcIFfeNFzcHoUBydPkTiZ1xnM+k/BdDa7nDfAk1By4e7vH4FTIGATpU3lZrg8RmILlBAh+tAu+ZR
CCs+TKVFbqZf5fJajNOcLHNVXnUjlZ4nIv8NAZD3ELreq1/2OGypaAz6t2lhXEDKJKsy+6Dg9gP6
LFOs+hEyNvZ4sj+IaFXIAPvdalB+1kPxRER7/mgCNDWSiMErKGHTcW6j/DYd0GD7ncvyZ20GcQWb
l2t9b6qWYzVdiSyx4zTlAFqst/9F2rktOY6c2/lVHL4WZBwTwA5bFyQIkkXW+dw3iKruapyPiUQC
eHp/nNG2NL0VGjt8pRh1d7FIAonM9a/1rbLn9DCkFJSLCsPNkNEE1SfvAtRRVtmQr5zgXnBKPonV
+Fopmrwh6c/ECJq1Nqa7LgDPu5RYwxrzxE5p2gUu9sJxpFqxx/kDfcgiAUZceSnK7sxIcDvwPNsm
RaY2Em/+NvPZGJoqI8fcIsjyAIOpQ9k2ZyomqbuK746If6X3IGgr5ngpvqBsxgVqZAlIR2Gwci2N
j+lXzsHOnR1Ap2b6rAJnvqnZ+mabMrWqHVCr96YKryAQO7h7zCEuFk5f2lqxtbBelYFxIlpj3XHM
nneZ8JIIGGPysmAn348L3S0Y/Rn1sX2yB8uIJ4jkb9qUViQmxi9wzzjiM3fyiWrtXHdCYeAGuWb3
Wscps8g97XobHg4/urYOd71hfet1tXclASJUK+G9NcI/0NHVX2XS0vuh47ZkUXL2ZSCj0Km+pwEX
iMOEeLuOyw35E5gvy/Ks9RiiyojscHGvbHDR+RsIAgf/oir1gRKnUVTPlEHxt6iauE7DJQM1YYT7
qWCn2aP8bZsRMyYPYwh9SggUCAj4Zj3Wn8NySQYAwyIH6sD6SqcddBi5rfIxhWqlmZqWOFE3QiLG
GOH0mmsP3LMWL7QY+nvKvi8Hexi6DTG3rTlYOWNsLeZtXgUvOAHoUu+VEptOAwNMcUdFOSiikIzL
1O166e9ggT8tno8zAM2gDLl30qrj6271C+im+T4ry7ORoxaFdIAcF6f9LCcfc5zLgFZWnwbQt/Po
qptyStID6C4OPOvlFhaGTZYDvAMaIbotzMg2n9U1pXQL9fMcEQVZt8hr+mnH2o8HPrycKPAm3fR2
/SgYGO8dvJGRrdN5P+rF2A6lviWKCazGtN7txOFm8kyDe67jN8QLkYKrwwvT6Suygjcj7AKmpVXx
yuw6OKWhj8K/1F9J7n+b/EwdLF3jMy80hB0CSzKac7Dn0r7HYPExMqYZIGRzhcjFf8T6PT/bunI9
TJ2lxfFYGWdDDP1eeqxgoDMgKiNHwcxp2/0FGn1lUJR56yWkjyUiLqwi3R5chM+zS+SGKIf0IF+3
INwrEkpJbhiMHwIK5Cu1nNRU8VUoP7JK0z2YwDCwQ/XWFq/lQ4H+wcg/zA7KbZ4Hw6ZBkGRXs8lq
LV9rp2B0Z/rew7DII7cIbUbsKXFb2N8cu3XIsUGH2VIYNEVLWL4mnGw2qsKNV0nAPuWY2vva7RU1
thfnMS4iqLIOykYe2BT0dWvyUYfhcCNHJolGMWaM4M3Fv7N9c4ho7uOo1tXz3tYOv/a4XMMoV0fa
5cBe2MPTsA7mYSDK95bj7rucrZIYvhCB6LUZjomZ4RUqUonWPphnwE7Ut2be7O5MNw3vdNEcgrTZ
ehOBPez+yQ0u6LupMuICqEXkLoCi3JketMosX33knE1oDfmjBZkuTbnSasGTkqUZW/Podd3Rtro7
zlzMFNiOncA/zcyyVrZKGKjeDVcfVk8NEaLwsRTB28CO68SwDLPVgC5YrJBrQeuLO34i4TZ2kd48
LAAUlYFX3r8ydIHCy1gAShYiSrf1xcgjButQMroAAVWHYOyq9AqxgY0iTWwdrdzRDK3rsAZQRGls
YfDehGvcwM9QrrSffK9g/jyHXvOQdOV1OXY/jdXpmW2Vzt0KYZ7UZmDHvZY+2MIPlaPxwMPuDppu
SscvcJCCFvMa4T1j0LuXMnRiDj2A4tS3slMuFVfkc3jCj99q8IAkBTKxcxN2bXDKXomSzqeuMD+T
8a01lfstSY3n3vW5LwscwJ0DwHub5YijVmZyzBEGtZUwJbEkV7cLO1nkc6lvw74Krz1jjAyHMimy
MTD1mW/GCYUHI87ILW1+1DQyRqf7OGBhbrwx+blWsDIhbHTIM/7VIor5gyKsFAg+M3V0Ml3T1YBH
nds/dT4Mh/OOppQPdPvyNRIVThDDPMXxVr6oVr/m0FFkEz7P5krvASaWa0psGSfg3VCh2W+YAixe
PDEON25AmavqqjWUu1x3GEG6ry4bhuwGFp9OsMOSbMKEPjC163j7F3l/aVHmKesN2tJYr1XeBM6y
HSAV9zE25JxHk+opAWMnDTwfqKVjytsQcRGSCCRf4xGnTQmxxzKy9Tb3aOv47OzSKbAaAQJtvpUM
MMi3EOumLgphn0JJS4Hif8V8GXqXCEBAs5mWqf3kuknX3NCUPBAlRAY3n0kaYFwx8Ei4B2kyXbqx
iYJYVz06b3Umv5O9GQtOZPDRHDH2Aw4o8gN1WeftqePKl1Qb+MF8EEBPKV02gjVov2hYspvdzNfo
30gWyOlhJNEacMZraYvKqQHWpnXw5pJK2B4Vobi3R7ohfwJFndZ2CzhyZZ1xGXLzpTd+P+mHNYOs
DjR95aGYuIWsTpL7wHpNaFQdDrXU/XAgmWvpGzMg0ridW85TL4xp8KVhh750jk6inEh9+L0rufKh
Ie5agyiaiKtqavtDArath+vvrMH6g+Ytk04R35fZR2OWgjiFv9jqRbezFkgj9EyTnEFzLN60RWvr
q5O1jnVnXZJZrBgyGbEDEr9fcZw7lT2hiwjLzbqoHLDw8fsq3ztM9AgaeIDMxmNjV1rDQenO818Z
R4Ck36WjSfMBSifP/0/RO8L/VFwJ/rj3k4RU/ernTh21qerZH2ECpKXUFEFQv3WBX7Q/6AxnW8Tp
hkMKNYvVeOstvcXpfSRnZR84bCf+aR6UmPe5M0312Sy73t03nLveusRVDC8yirOYUaAezEPp/6TJ
OGvu+wwqTDSWWXsNRR2CGMmnwP1hyGRVtLK7AabCAn3/oM2OAGuCwgsFfE6X8MC2u5QoklYZ7t3L
kOxojRP6UmbaF/4xKR4zcnLNFnMx1JSc+j712S96Fd2NXlDX39A17S+sV/AkSKrJ4sbog6yPBY++
q8at2m+VAkQVJSlcnQiKUQyyIqFEG6zeXVeoj2yBRijdZHrxuK93K0L8reVO1WfJot1PhXPyZvDl
1JfwAE8SHjWpmHkCNtZ5zvtXTiX2nQ/Hue7EB2L/+zgLugGY3j/ReEXxaRmQa6ZrjgwF7zwkhdqW
8FOGSaCSD3nvH1Mc+LdpnRp3qu66dDeTNuJcHwbqR9nK5NpKsxKTeOF4n6gY3NAlK9AD8Q7zNgHu
9JK5nXFGlqDytB7eqdDWMVn14LOeL4lFGbbQKTxyYdMF2jqBv/sGn6VjGOPm755Ypk8mvNW+LMNi
n2PXf4DswVpdFCBlAZv7/SZ3myLG3jWdVmXzTr30izDxsitXgSlo2V1QUSE5JRnMm96m6dMLt30Y
XGm3l3vL9+Akkua+Qtc0Dx1twD7Gfb5+69YZvos5vBIUCsNGC4vzUDRx0uZo6cyF+4NPj8ZuXYZ9
wMIAnRBZUw615ErjaNYjUvVa/wgt64QxBQxlVsUKOfQ7FdQ7OoE+WjwgW/jbaPp2qO5XZ03PS9v3
/J+NKuNBWEuFz9t1xfvcgH7ZLnVV1Cis8zocdD376V4anCSBw6ThF6DK5LksvfW4AvbLODGN2X0C
etbd1ImD5+KyDtTwCLv6xOrNGFz4hNaZseXFI7dqYp9T0fntIXXYckYB8VMnWmQFlAPg5XpJ/Hcg
+JJ5llGRiJQJAUPP+7SvHA0Ef2WGAMOQAxEx2fC14vPB3IWeZUVs11L3qnO6mUAQdZAfYV/6+bZJ
QIRuMyYONM9mI3ioOmyqF+2Vfc6QCxj1gfQt8HAPL1kBTnY1xN6v4Mlt4FmWIIingNUkZQVuCZix
Fd0kXcbkp08G982jSvYn0xCmzuvKLGqbGnRtxKQPvSd2vJwrVWqN5jbhu58jMcJNhlOVZx1aX86u
Tdiu+p4tRVZHzIqs4kha3Ie6wX1EfEL0mBdMH6NqTD7PvCT96848IAiGZK9x8bzYRGQRtAKHwUlt
YUyIR68GRa7EWn6bMuLZ24mhNXAxFgyMdbhxyYc5QT5fkXTkCh6YGCK3ViXjLqMpqkikbZdEtF4O
0zYPiB+QFr9Yo2U1LKdhYidLERJlMVZakM0t19xrXmcykOmBBh42hR7boxsg3/blsL+yQelzWzI5
Y3c0XgVlaAQvjWczz2deiwrpaWHdFKbIa25KyoC2xewDdS5DUQD6XVX/nHNaznd+nWfDrh1xGXsG
fl40l8T4btQOQw8058U84k0I1QtHHwR/yrQYlhGTEz/Jm7llRD0RfHke0vmL73sS8uLKnuk1HQvP
P5djab9of+nJqP+Fwt8GR6c1Ra1vkUIluplTJ2QYzEmSwsPe7Qr9FvS19fyXjLGo1rUtOeVl7dGt
nXndQrpK7mypF+obxNy+/SX1/cQu6mDcJX4tbzUJ162/lLLZJI5UP/5C9iCtVmcad6g8zhg3jj19
H1vHvvVXl3aH3poAsa2ElLvj/7u/8N+Cxr7P//GddPWQowX97Tr/jiWp/Tn+aka8+Bn/z1+Tf/vt
j9Ov9tK29of/2DUjtWz36mtYHr6kqsa//U/+5d//5v/tH/69v+1p6b7+13//3uIRufy0NG//6Bp0
sSH/j3/++X/ofXtu8vHrx3875U36o63xF/72m/1WGHf5h7/bDa2/Mn2hdzG0TNOyqATGOfi73dAI
/krjmk3Hmy/A+OAvwIf1n35D86+BsGw/ALwQgpG4ZGf+ziVzQ/4IN1XghuL3brj//AX/zvDis/v9
A/kXTK/fiF3/cCEjwwTYfcGRXXxelmX+Wu+41knrBjkY37h4rK+7zc32cLo/RT/D6KD/xFZ2cQH9
46UwlMEgoF6Rd+pgeRPeL2a72ipH04Vlv6kGKGXmQQzpn1jp/uUr4FdzXNvDvxb+4kOSEumPbiLE
TqDAq38w0+L/8xUucZF/am4MO6UZXPAKl6ov3oNP48c/XUL/4hv5l++BrNjlKwls/9dMhbWmUhQG
xfboEQbGcAZff/IKv+SyAtzmLqZ4rN64trBt2b84z9MON4lTMPOtxtal2kt15iNGtOA1T13DghpL
mxLvjHwaO67mugHkvGMWUV0HCQiIbQaxrTjNveVSwpuay/o2sLbUh35uBmufYB2YgUGbsImt6jLN
/fefzx+9ZvzyXDgWmiShtsANoPb98RuAeDD3qF4gHlaY0+OPICyv3Nbctdr9k1e6fJf/uF5/f6VL
Y6Zjuj4326/VmUBaIDxXVPDaS/dESQ2VZ/56D4lljf79W/rXL0SqQ1Ds6vCd//EtrZQh1Sg0Nr1F
0IdzWoZ0+5KH+u3fv8x//eTwlJFhQ9bla/8v9x+6AM51CwiGSY4Z1HpLv1nAbk0cDF3+yWuxPP3y
2TF/Brr4m5eZNeyXez33y9E1AehsGOnSrRH3RYvzB4evPGV+/O/f1y8G2ssX5fOm8O9ajs///ppz
LAV6YjBn7mauHRqjXjjZp/4phGPUw6ea2ISTvDw7PCr/5IVD9493628vTTMuoWbXFlwhv16N2u0w
wzQDAVbbU0++NRViswxh5YM3VOktcfzZ2bb0H/0AEFRdpWOzPjiaPeAoZ6oq3SHL20OFmHZbtBzI
twzFcC1BDbrUt6F6voExYUrmdWa9tW2jORWW6p6X0OZq8VQxPiVLTlJ4leG3JBAYJWRQ0/diez1J
YGg+2MWMGkbFLneEXiLGhJiYC4zQ56Jbx2MbUNMGRU5Pn1XHpDzmgK2fRRfM/nbAoLCrPBk8eAqt
8yEdOWts095d56vapCTjhA3I/By7Lr+rykSuG3SgnsOEMNYrs/Op7sAElT84Kv3i0ZASLTQbEtgp
HmpqHZaxW6NAUKCppcjtkwoYw1/RJd0/9iuV18e584Z46Qz5I1/S8c5j0HkExNQcahRzrAs1HJvL
TLXFNDvZ2EiUcK4dV8tp25PaIVfq/zanA83nEtfmGRjPrdV9FuTm88uusiPFvZT1fNutcHQ6SuTq
awhS00cCvezUp8yEsr4370NHBnfWYKOo+644ByvGPZwPubtNa1UwGgJde2uTzq7jiRy/ekyRFfNN
0UPZodNFtvO1NOhKO6VCssOlMk3CWiooKmGuamfqovcgf9BK0epH6tiAh8k8KN+BBV8VrHcHr50R
boPBuZ9cGT7qhuV7T69TjEOYCbEyIBSyY3gxhJWcjSHsx22dqPQMz6HRV3yZdix7mgFoYJmuiM/i
KzCHdMaaA3/mSXPXkEvFohBD4g3dswqxTOJSJb97HlNGOmsgjBdcoUyAQqVo8hD4k7iqxZDdXSoW
t70s+iDGUgMHiaay4Vpx0NhJgw6hzegMjLS7JGsfFJp9h499CdWp5qO8DbOgP2oO8jUwHgpLn0qu
HWfPpLDHTpbhKMGKVvVeED6Nbl7tlJ2up2FsBKl+BiwH0j5cy5vcboM4XdoQSznaRSxH06+uej1l
xd5D3boA+HPcCbe6TCVtXKSyrF0yJ6NxWLyw0o+EDIsP2Rphe3KQbY5VszZlNIc0HnKODb0nUTYg
kOmylC3tB0vtRT0ddd96bKLdGLkKAkjE+Mzeu+z/OXgWY+XUABN849gMplBR21p4fksay2IOMrjO
k8sW3cWMm7k19ewLxJuNMO3xw67cLHYNpQ/Gooe72QzFe+a63U/b0u6hMGs7zikp5Gw8qA8m1Hrn
UUDKzTVXASljtwqHKM97pTe5SnBhL4HxLJPCRq3Wtcm0KFUZp+QweEiSKTcoQ2rW18FxwOj5XbV+
hFlht+AnzSaGHOldSbzruDZZdeMJ3e1NOBkNiUhd2Fpm5ewNHCV3k6J0yTO8nNJDbHZXuWCg+IG6
51j7RtK2pVIDr2XjoshHnY1tdieAy+stU0nFnHOtJIOa5RWvSQbFrW7OVkObTpGLJNhjww3bHXtl
ZCq3ziBnUF2DDWXokvx5yYcUnqc0hr1XJwaJPhbxfAcCqf6J0nUpOHR0+EDRwwBYL+wq74S1ZbZv
Mx/H6M6isnSJSkYmKz0wuWlveiO9UMIQqvoDfmH8ZCJpZsQJV/dwqIpKvdQKuGcTAZV1ezyGeedG
ZpOTD1Ms0TFzYAq68tmen/i9mZTYgf7g3D517yM5MYQHl6WjETqD1kYDnXFyCh95ODPYh1FpQoK7
6ZmX2om2enRRtEY67yuqMAp7uKr74SJeLAbtqFhX8amBm3/ION6nsUkS73lNao/h6OztFmYRV2Fn
ZWnE4TuN+mBcQE4h8p0tmZvXkDxn9dQPtJXAm2uauxGQCIAxx//UygqIsoVdZseiXBlNmW0WOM/U
cKGFYNg9VUM6+AdO0oF17LFnDLuyXQj3biAPdfoRT0mxXlVmngM/G1fbBZTqyvptTCAcxm5uq/xe
mNiuTJAIV4htrYW4mFlNFORe795p9o/nnnHqfQovwj1YvbaTA7PJLEonO72xsN0+0FdpY8UXgL22
gZWA2IVkg0dy1y+zSD/EwPdKQZmiiEtVyxzEhVqt9DDrnpQ1ZK2u2w9Czycfas+hlV2YXi8TNpbt
jEJ8XGyjfay7iba6Ro95dUo9RTo9MNvwrkq1He5mm45peLx1BWDTDxeSjyP6JLifQfYSEYhK7C05
cNj5FL4jfWEyLk8GA0+sHIh3D0gXQ3+YSmGLA8+GAc1etrRmoTXvczP1Xsk6QxMrmAfpGAF9PKza
ql9TQ69vYHgGit/cvImlQdMxVH2Uv75CiNsyfMciWtqZtU/NQd2Naz755xonsrV1pyW1YpwFdBC0
S+g8uCMF2Db03n0nufvSMR+oJaLM9tEppclpgHStKOxkt6qgXkgoCrgCNZBHzOcz2xEa3QQyeuax
gvmr1e4z0IVkjxklHAdzot4EGUaPEhd40jy4ret3VIVN5mOdUdO4lyHf+0ZCPPExNC3pg8H5pImh
VrnPOLUeWKZhVmQmY8hDn8yqeCvLNNQYITA/+0wpbuhodgMaayXWSoxZgzq1BCKs2BZFjaURp9mC
MjksPEzJt2H3Y1SYLMV8hTOrIrnG1gqbcVV/MwjscN9NgXbxkumy2jVOTlDCKlGqnR4R4dMwemtX
69UUUeogooE1VOW5Tmi3PeSBY9ABNxTWJTCAW57+srBfhjsGblKjd38g8AKyIrJQvOjRynmMDVUY
3AgLQ/oJd2lI6jcIbEpikiY9go3lRwwYsd7W0KTPgCagdj9xiC9Za4fSOqSyoTU9xdrVXMmyLKKg
17jhKH0q0weLgcEUQWsre4IdNV0BDOvi0BMrO6hueUKVk9OjSYmDlVMPHKS0bWIFxDiW0gNEhOcm
c9dyn+gwA8Nf4Wey0CRT7n4KD5Xp8g3P82E2XWdXUY26MioRWMatypQ/ewPYvY1xMsLhx+yvMoyG
Z22JhOsnsp7up1r35S6Z7DI8AK8Yb7KwMd/rfu5KFhLV7ZjnA3aQHeaxYAyZlaKIzEushXSrNw0z
AUWrRTPDMrhYZyIIeFXt3J3O5jK29nVYXgI3M12snwUPVzYGOL1x9YnLqLfU4gQPW9wVqPV38HLb
4EOXU5q+hGbTXVjDYcEjTfjvCRTgGLzjuqOxU7OZMMx3Y0bz26LmyPvZscF91rWEv1ZbAXpDQM94
yPTLAECWMRwOEtp8MZKuIPQmtotx23Zzc+WuRvJZ2yWbQfp0KeQNLPq73LxbjEef5LS/adacBnU+
++VjLJJy+WH7TdJ/Irdaeax8QpaRWeVDTVVqxhICcKwlBBBm7LXm2scNHFh15OUdzZhOS42InGbc
1bZ0ntRSc05AAV6ulsUg8Y/9EZOSmxjBmScGQcuMwiEGC33/swFpDPAzwBNclEfQgSelmIMsjePu
mlBkMlrWwTjCcCzJruM+YfCQ3M65WT11Mh7ZymNRDjdALLkB8CqP9e3qjRdXeRku64Z95LpGjBKY
F9OL7d9ru+gdUuQyuAn6otlxyvBulAknsoU79bPCZ/7MLRfsaVsKTjLsbFB+0vgJ4WDhKjdb7IwY
wfSVh+XLPK1z57BrhJj9Xbid2vfrCskdhKYD/6kNEuYMhdVYlz2qGVuY7OcIQI43vXQhQMKsDakh
Luex2g0ePTTAIyWVXiMGHVnZZkA9OSWh27Fv7X0yzMl6BNq6pMcKFsjFAk/JOFRJ2mJ0RV/6kcmC
bx+Hok+bM8bmlokQF+1bPvho76qaO70bV9U2OPFWfWoz21mOLIu413rg/xhGHDPfWYVevvM0QNYu
1xoy6sxwjwqyy7krlziFJc6nWNBXdyjSkYo6sxMUsBZpph8wYmIGHADW3y3E1j97X07XwBi8PUyF
MEpa+N0buyfXflZGrt9ARk90ETSzVnbUKEE3YpKOMyGatSr6cwvH0L8asYbXT2MDS3kz8n36u97p
yjeHQ3G5ZS8C7GWqnHuDKqBvgbRMjGizWE8p3MDT5FXux1zDedymLnSg61VrHLc2TX/Zg0hMW/CY
BHu+cZSxnIwpXUB/ueZ8w5C2OUh3GvTlbFLO1K4L+qvJkH7vsFbfGgaBmSOCY/nppm7P3CiJRq8J
u3hd4PhQjJyt757F/jyyx8EpOKji9GaYXLwWo2VP9JBlNcx+Ym6XvkP6LDcjzx88BhJiPEYkqttb
amBSR/odRdhai2MRso8fpceeIVRVROyT/wypbsrLCUf+Be3WEW/amWbv7xTEpGajGzPYh1OWUmmY
ek/dguUZ7z8m+H6s8vt2kObLYHFkbVY8xB5a1A53B1EaRIPk3R46H23O6k+BnQ832YrdP5q7FACc
m+npNRRd/pOZDLgtanLmfehmy42YFs7loxjmvWvxTIwakY+3S+tCqvWEJenQ9hb8elkeAVWilItb
jpljxVxvW2vxXUjbuC6nngBajSvini1p+67IW0i2XpKT7CrZALmQZwnvLilTfCalnDQ7Q9hHGEHe
XkyzPJfAVM9c0VakW7eI+dX7e/xS1pN2q8ekYZuAfYTeYSc3Q66NCrLvbPbrTxYa66oIdejGicj0
EdNx1zA+appXOagu2/PT3Jsyw/0d1UBHLyly53tg+hC7h7496pVpzLbppMapM3AWAZgSvjOGMQ4t
CVOoDrPEjOVIg0dG5ST4Jn1sBR0buxYADevBi2GUYWxzknwT2ehSYSMN6BNlL5qr3O6IaFYJ7o8p
FeU9PJz5ncbL+kEAybkUBs2nCoTVWQ8JhHwH++VNGzDnhIBWPgzJ6NOUFHjbxq/a21Hm4UGU4QQ9
lMP7RnLeq5n9Cf1NEcSORt+W4lDMfF8RF4Gn4iyDxr3ryEPvHR4owB5nfoFt3jfJcy/mYL9athGJ
IbF+8kBh/91fOPe5XA9pNhfHYQ6xqrQhtiiIyNiUFnd+Cj3cIxnRBtoCvTkRu5yhIv2VnrFGExL8
o6o03SWTJLs0i6lm2pbTEN3aCYpF6/bbPlFSbFqFgRvgPg8ef2kTbGuJmkqAa5XaugOOtq0mJMYx
XRa834ap8b1hQ2RDUBrofp3GKOiweyXZAgZFs655FlxoArWXfyTDun6plsIu9yXrB6BCr0pjp6Po
kyY8ntW+sKdzY0Hy3k7kY74AGbc7nvTNN+VJUplB8ZBIy5muO0i/0WXz/Bwspf9Yq5aOBav1Vfl9
DcLudRkMcJRkc8zqjo+D22fuiGMQ5m677agCgAXjWhu31ipEcbHVMTOnnjww967d+sshL8A8nik2
8j4uWGoWY3TRCIqD8mIg8CRc2L/iilpKM4xCq6dTIBvA1fbZxONoBP9IKkmBcBV3rlUQr5cdJyno
2Ho6q4lbh8Ewvc/cU3cSVN+XWFCmlhp74HYEYf4WNon7lshFPyCCcZYMKe4CLktaC7mS9M2m6UlV
R7TgUawKfFnsdL7mj9iCipgIlb8LrSbJ447BVbGZKy6CHb5HhVPKz3qPvk7LP3uTb1RbkojpvRgW
ylg7plnsfrnycLkSj3tMVho0X4yzRwNBTfCiM4+yZVAWlyUHNXk2qy4nzGr8GIld4evgPP5FDtuw
dhRBgU6xdBZ7ybCe9OATeoF9ZGYHUgySPogaWrXfUtmicD4coIbx0lpSIEN9MVEQ2+is25kZdBSW
prqkljVDaqACjL3HBLrrhTTb9wSTaXKVqwfFQD61nfrwg2G6JjK1PLhTmJ/XxV1ZZa1iM1xBhr0v
ufwOSzJWGLtd9uN7f/DU25rTbHJl4hZgtQW+fo0mT+th2HJookIrO4LHcBvOT7144Wyor3QAHB4I
xkzLBIPPHx2bSrKYYUAzecelsbG0qaIAdSoijIKnJsNz9TKyD/6sWsH3MAiOjrtydLIqyoI2ZLtN
r5x13QQt4QCgmLnaZN0M9pptZ38NJIzVly0bFuxiXSijqC0Kz3Ok/ts5m8KWuLfDwoFbjZBJQYOB
f+M4VRsH00iXOGPesscB7lFjojR8nUr66mhnlaQBh73+R6kKmHndVGIRBOQQ+RrLS7IWsxlzeFj0
Pu/DW27L+xI3Mkhsl8F/Dn3iGA7K9eJQXswNDfvkMPbZD+EHHO1Lm2kXRkWXDm9dPlGWh7GScBQM
wdeBI0+4tVWg503LV/YiEGF9JkWFdB4ccoJRMkFLEcQIx9jUmB6joQjYNjmTTWIhz6iOoV/QRRh0
tBiuE9JXPxA0v1q7vk+yMse/Ngc2NNe8teI100kFJyKpHh0c2QAD7PynU138QInELr0LjItXySf8
THR8CeszgYHC41bI0nXTS7i+USra5SPtgtokVKTmFzfx4YEmOFJPltOQsVCqspyjvXam2qsV29Y2
0Ph2dm4tVLlRrsJ1XaU1yZECMnq5G6ya0eRoYk57mis5jFRgpOsUZx7hrA2zQCoQ8GaXG0lrptyX
TeVgNx8Bnod1iocsq9H3bzJLhPBkBo/qWxks+XcLcZxOb0io58Jteo/uX/pV6OeEebRn7C0+9JoC
hurYOWENSyu179pmLe9Tqw+eOgHniAxOqc/Kv0Qp8euYvxFW8WEPHiILhuWsE8WdHfoYzIKpVUj/
fGQbDqm9/qgziSmod/r+Y0KmW3+MHLSqu4l977FhDZxBNdn4T2Vn2/dW2ooyAkFsPUEpsYtD6jqW
PIQtMdhxbJqdaxj1LWBX+ais0kM3703ra82dLJ4b6At0ZhM220IYpFjFFFlxrvjc49kZBAq0Zcbs
TfJrdxqTS7N8OtAtZ6uDbj38TgFQ9dsxMfM7tnX6pnGoQCBnQchlkSYmIZICyY9mUSZdjYVXwr8P
YXlvhqbwZhoDau2eHDpPSB0R1GicwKRJrxmCczBxiuMkjAr/oGxu7G3ORfxC/R9bRlo8DLYGVlq/
DGopMZP1qsp260TIH+cQ+ik+l7R4yQfkANZmYTSUfybRKlx5Jt7Lwkyon3R6FTABaucPXuwCVjOC
/hEj0/AMY99jssYT68uti+KOkpAgwgqcjfsJS+SOfiUq0utAggrGGNo9jjBONYag0rHPOV7An9XI
yXVjJspaoyyRUu8dc13ymLYGtwCj2xHsTcewgmBdSpqUZxi6TV26Bh/N1O7x9PTvtbd41zBAu6MZ
jvrRdKCh9UU14fH+CrvOuK8NSQYm/JH7AGZJ1EcMOlEOZjagFe0zJhhqUVrml7QocaGhgJz/pmkS
bIllVmevxJM6utQUsVHmI1zPzJTDZ1TBWyxQT4nllS3wlizpNzqVHd9iu+7GEW460f7iVGfLePjf
pJ3XktxIsqZf6MAMWtwCSFVZWpJ1A2ORLGit8fT7ocZ2uxKZm2l9hsZh9ww5dAQQwsP9F/AXjRsV
imK7B1ElcpZ5KnamqjWW1RV+OE2xa6Mso2XAp74FA5whtNF20WRbXtzJNsouArathkqHMM2m5lr1
sCFZ88VB29NNj5M7MTNFu8hoDLktOHvkyL5AosNI18oO8qrYwpdPH8v50IVSzczDhSCuHJik1juN
PgSZ6mzGcjFTccWpJODUnCjyc51G2R062mSCMXVHXhW3t/VAbTTGzjThXMhK/F6QEAdRfCVJnfFD
wud6L/RpPd5V6D8gvzYopexkgXTlWxGmMGmflzKk8rD8iKUSEn5VTUn/VhT0LHCTB4y0qQqFw7YK
wQsjlN3TqqNq81D03bQPrGiIHzLac4zMbPzkXmo08wEdySa7SqIxF/DqNYSXqS7EOxGz7hKQK2Uj
QHmpuMrESeRSJ+syiY6lDzdpMRlvijiXwn2h0dGcyBLk5y18IsmjxLU1Nm12NTSS+kHGyRvSNKmo
tvS6XuAUT/RzEqUxbISTjWkjp6bZuBFUB/m5JBVDTUaRpJzC4tQSrxVmhKCG2E4JaHiGkgls14ne
Ca+5N5TbyOBItdMwGT/4cEgQGnUUwwrA7UBOcah9oima0Fzp4gC/TKhKT31jCnPR0avdWILP5GhR
1Udz76nbNSn+RFsU5Ytq4wMYfI60sMNvpB+Gl2ZUQrcYfeV6pFz9QBc9es8QGdmChcJW20hhz2yR
kFA+pEGTV3HCXAWEORqzxWAdPWXSWJqIq8T55FKYsJ5SkXQAq1KhR6w89+AepSZ6KbYHeX5cA2Eo
knVS1bhI9ZmfiGQjhv4pgHdJdk1foGiSpuyPjoLC/i5oySE+Cpo444ugZ1LwWHspTnFYIiN6AkCP
kr5mVv1L10Up0FsUJ17qfrDIkeuZSkx3HQ5SFlI2X2OvIwQPDX7StL7CuP4JjjrdYTsSbFXQ47mt
Rsn0GtaK+jmgJPuEICZ1JeSZPYFvp2NYRZ0DMkJUhkPlUI4pxGtI5lJ4G2tCID4GwcgMj5hbkLc4
sncpAtfhVUSXmTtpwNu3R7Q4fwG5am6lGEwt90hLfwhl9mEgtk16b/pG/aRw7Vch+XVFeOU1evHg
+xLU5F6Ws3US5/5PnUSotrvBo9YYiRCka6sef5WxCR249esQdRHYDb0jc24Pe4gxYetIKnq5bj60
4b3iJ8q0SzSvzN/KKepvkdwRuY37cfKGhkWT2aJUN8+NplfPSGBBulN1lB4V+GxX8EOrAJ82QYZH
DZFZs8eJO4QDU12mmFS06TUFveSBZxckF+fbRv0dj2217zKtupeg96xktZxeC3T2b3JNNl2Flrsr
TUl3pVM2AbGt0TnQwe5jC7AZda3MsD5JzAr8cRIZw2MUNXQ+oTfJD1HWyn9UsbAQEAdCD3e6NuWf
ITkgtc8RXIRN69HY1qyXXaVF7TU9N+NdKlpzj36lRlm9EkvXyrBE3vSVGKZcBEMoOGokPsB/7zZy
qCOanGLo84JBAzts17IhGQ18rBkdO9C1hC++lVuVS1aYWU25mnrfWsEInz45stD4morKBBEeJb/q
tqpukpSWeD7E6P4wreAL69T/0IcUIqNHQ7Up2sdSLuX7OmzDdZh2wy26cPIPILfStQ6hY1UW/FUl
3XvPyUJoo6uwpIWYyH2xHut8ZJaoKEh1vYjRpdIJkXlF62d4o1KUrcmcRaw+xqLZV0rg3xhaYbyK
0CdpM8jtbdG31jb0Y/qdCT1o7iuSTwGfxhg0TsSp1T+sJW/VQUi+j6qWSlXi8UC+rqzx6xXvlLCN
KOQg3eambCdvrUhyLzI1V3hJglZvPCS5Pz0MMfgSPSSYK9hRYGQ9PF9K1MCsBOeWPhJ3CfIIT5FU
9+9Khli/TWG0JqtHbkK5x52lqKE1StlV1Kj6drDIc1HIHHJmtCikjyP4BtqZURn9RW5g+inXGp0R
MNdhtaVcOb6gANKINwEdQN4FQGdMDpRW9RCIDZW/Cstwg9CJV7lKE1WY/glx8ogLL1UHgCzSIxLS
EZkUVTcb0YAuW+OsoHAtahLZ8TEKwtbZw55O71qjhBkdAnLrkHlx00iZsp1n+QLMt9YohDUZRVE5
CT3CbZb4U/I8hhMiUULaX8vkdeg+xOxy65wjbQ/kr5U2yZRm95pJkjN6WO1QeZVwJebTeuQt84fD
T5Kk+o46p+m/d1Mps1AqCIWTSBfB9VH8hv1UC5mrjJDcX/WcNMvyR+y9vFLQBrDNE0o2mkkhjSVe
cokUcGU02CYFp6512Q5o6U4onqz0sdiwX8T33mDE4VXsN/Fj0KKwR2ll2GsoJLzQbffr21BE6IX6
IWKp9D/950IIWVfIlt360hf22pB8ECXk6dEakiBXWC71M4+eFwajkezZHSahHOxxCKrfVRf3qaPn
TfeOlxibFtZG6X2dN7hmx/S3EofCdw4fOxazx5aojxirp3uPbeyWK4x+1zZD9SDh0z6TVjM6Fl1a
ry1P4L5iYmbnTG1hzTl9omLTWKvGKpC1dNua7MOOaYjiI40zCr8lf1eOEITq7UYOm+6q0fX2ri87
8I1JOau5VPBl4AZSWYAO7On4TEj4fN0rkSrfwH8IcDrizj3sFD2kxGVWIh61TRbT3EHlDuGOIuSu
UVZ3fqVqrI0+20TkN3vJC6ZfHujzJ4RhNDrwk9ZfV1Y71asi9aHyIDJRymukLbDcloqk21G5ll91
Mu83QQ4h7cJOoe2gltKvFp+8hLMj8fL7YaYzwPDqMEEaRvWqj8Nq5j2I1TXKzgNaJ3wWZV2pKdY5
FcYpSGu3EV0viDZ3UccLWpMmIHCCjlGt0zM19eyBLkQwPoEkSKofpD0VImApUgVaFcSftSiawia1
lC645ypvdpuWfMaFwYyqpdipFlY5ao5KwdzG1exSN3Hb7YDhwIesYpBLYs75MRbpppoa+cWQ2oFu
YZ+veOPiT6B9Bbugxvknu9xkSPg5ueEy25NGOYKeacK2nHaRR3+opqdr5bRrsB4T0FBrSABiCn3X
USir17HIVuKkAONeMJ9RX1VFNNzYkIM/JuIL1baC41rTgEBWidsiShHzEw/BHhGe4c2a4lBfh5Ze
iSt2XFRWOg5D/80yK/OPP05yjJ5UThkJdGKFYziSWfhyIZVzM1oVqY1k9uMPNNOij3DIlF+l2dU4
5eCd8x6AbGpg6hVpRTffN/8EtC8stnj6L5RQURZxBODUbF1CRZsIoaq7qEGWeCWBy4A7bsAd3saR
aT1QwgQGIvtm+NSllVggVCiiN9OMkUbCovZFd5eqwXQVSN3wW+Rc/avkJR5rXSyz7+SWPM/zyBx+
yGjZPI2QAhO67GHobef0zJgVXTMLohEgBbuXMym6BouW4bSWmpLohrLV/Ki4Te6jIYirXV53nuG2
bNTwGlCsGFyID/NO7c+y0mnjWyKszNKPHRkhdghLk0ftO/aF+lVpB/UjyEjwofwF6OkHHK3NVYhC
rL6jdz48NDFCpZv/aQZMRuGYsYWHsZK7Qqd2n2ZbY9YcUIF+jNsMSREdzYtx8PtfctTgy6uI4s/z
6NBjVK+BLDC4DwkBXTDEC6By3ktdHbTQr+T6cQzlm5SFayEtcz7KCaAtvUjRpBGKu4KqLrDcYhF5
wthEdOPlwBGFxxCFJiu/pZdbqPfnQ53AulqqjEaPQvdFlL9UY79h38FnFUmN3xBap9zYRO85zr2H
8yFOvDPLQGnfMhTGI5oLJLSmFMKA6jzI0eKhMJ4zXI6sC2DrYxQ0bgGiqIAv0+BQfBEivo0Chg1Y
mKBUaUr3bilgfhVvRGCyOLhdgAebRxhoU9RURFFBqZuSNhM/vnMFshLpYS/MwZKgRxRR1utDkSvC
Vh9+pzijWRfhyPO3PgSs88pkGbMSExS5PtNJvgfMiymuwNmqNsqjDmqUJPpXWbUJrZsovPHRcKLd
q18AXx9/sRn2DIZN1jCYQengMKbs09S0wMYhUfYo5+22y5q10q7OT4svuPjhyFDrBpzD50KKj57c
YZTBEHKAJOTQhds7yDBuOndwEZ+w8bxb5Q5Jpms51B0dHESdZjU4vYsYrU1iaBeO4NJ+WBmu5rYX
GALHK4LHkigDgP42dHU5XQszacNK57Ek625oXxvzgsHGl+vB0bh5s7IM30uC8nA4biHxqVJj7GWX
q3ncnYtBsyM71ILsyf5n3IYTOnRIHfAx7n9GDdbSQcjJoZbqFBdW0DF/ZAbbQ+cxdFEx/8NN+j7P
pL5IPDOVBpjJu5CmhI+6Cfo2jv5Ur6Vbbyuke91u+QIvgf3059JLX7iOgLlfhJ/X3bcV3GGsm3sR
4TFh9EAsPODekO3e77APtH0qqpkd7rx1sf0NlMXObDhNo/3Z23g9X/j80sxiOPg8rGs2KggpANh1
dvrDJ6kpuxtDpeu2WrdOiZVRl79FqMhVuMxhGANMvBBspfsl16819RRK0rsQPa7zi+Nom4GcAomH
M0bGkEWW5xPi2+uQEN+RA4j73KO1uxwOfCs2j3gjoushoP2DexIdqNvzMb8oFYuRs+ZFpApErCvo
BhwG1fE2TOpAorcSWbdV+Vb0JJG12j/UQn49ZvKq7ZGGp7NId6sCHqs294OpODUmulk5bWvfvyn8
4fHCU534HjyVgmSRyMuAdnL4VFU90uyE+IXox0deqHuR1F2L1NLu8htTbx1/MFGsaF/Qq77DEo3W
kvIhq9IF7svJD2KJ1HksjmXZXHwQQ6bJ6w9ArcsUpK6G87eV2H3puxTItjGVO0Bjv8+P/CgLmOfA
t5CLJSFXI7iPjJAVE1+jUAZjtqdH21b9Ng8ubPlHu94i2OLbD5oPML4nWAeoijyP/rfBLfT8iI7O
FYKwsgwN33JF5mMefkpwtGPUot1pi6O2oteEqTvYbK4Q58McZQOGBWdIMZDKgKVp6YsV7BtC0wiN
4nHZM++RUv7EvZCSWlq/TJORv54PdjwmSxXJ1UgIdBUl+sWYihTNlganLlsIxY1Eju0r3Suz+EKe
djz/CIMxN04Sig7Zax7ztw0hR1SoayYLbQDptYnWKRCLDGAJoPb2h1FozvlBHU898k8J7tXsWgHp
azEoFNOCxioRVsmIaqthu+tQD4+H9CG2plWXTRfinfhi5FS4bLD18M/l6gpDkwqxJOOSnX90sL6T
oXlEVtlWM39/fmRHkThqmBMMyuIlHvktCXNzExVPvANr44E/idpAV9G4jRTTDRrxwkycV83Bjsoh
L2PTQV4K5Rdm4+FXEyu0QgBwsoRbBGGfJO2zhz6UiTSNjVXa/ci6fnV+fEfTcY6o4oQiWRzi2nKJ
tWWaxj6CdHYeqY4WVqtW+4vw3b9dyBCMSbWZ7yxlKI6LcVGdHGUr08EmDLeYPmoVogvxhSPwxJci
hsm3Ukl+RXWx79P/LEzVN8jlhWuT2o9aXRnJ29i+nn9hknz8jRgIjUUyUNnUtcVlq2sUBNsTmetJ
LUjXighUqjTKYZcMSrTHhO8T7QpEyXxKlOjtYOwLS6+i6beSI2+4MDuP1h2eJZJOid2kQkz+Oe/S
31Z5XyPsNBiShigkNmAG6PEN0ujKs4Leyo6aCfUrtc0uJKSsr+NXAClvJiYDuGaeLl51CcCvU0pY
jq7r7l33xt3f8G/r+ed6ba93O9vmHzfr9Zp/s3f2prF3m439uOGX//tDh1HxYT/aG357xz8f+XP8
2dX8+/zizD8dfrjzL45ju87Dg7vl535LLHf+hf84/Jz/yPxH5//i/tm/Przu/+wLt+C/7ff8/LOf
/y885/7Caj2ecYoqwsHXcOrhmr/ksqst1VA6hYBWGvSIqt9ILK69+NrTn89PueOvrKiKztqB4woS
d8lB9ketnKoGIGzOrOuQ729CbZ+CVypCp7A+zwc7NSgWKe5iqqESd/FtU6VDkgOVfBvft3u4zzso
w+Bm++tOFrbnQx1PIwUfSF0WGRg2TMo87m+zFzPdqEPDxkBROHZz77UuS5ealzOrYGTNb5rq5+Md
73WKxtGN6oBOG5aFcxgvkGKlUCI0IadOrfailyYuXff8asDV7sK2eryREwrlLxx+SVvIyg5DhbXu
qxr2AdS3zHiHXQLOwt2YusOIIaRNQ0+/8o2xw+AweDUAllzYb+d1f3iOKOjZfzH8DVk9mjFDN8aA
fFqDe4dFlxGqZ3l1/l1KR3UGUuzvIRYvs5DMFjOkjo8XStkWbfLR1UaEBytAk045gl1QpOwPRhyl
02fJndKK5b9NAuYnsBBIoN5BFvB1Rfw2fdLE8wK14wkwpw6ctJOucz0nzRl/IOj375c6BFNN0Ska
aVyvFikiKPuRUjjpLq70Lp7vonWT4l2S1f9lnPnw+TamCt3gfMAFk8MF4Kp044EKCWvTKZMLp+Wp
GWJJsjbbxXJ+iPPa/Bao9JLYbyWQDGUuPWBU/xtP7AtjObHcIKty3ktci3FZm3//W4g+iMGJJlwP
K8Ccdq10jiYPNeqS5YXZLs1vfzHdDyIt5uIALdwMct5aq8JaC+8nJl7wt8EzQdLQsEdQKmx/1WC3
8U67sAxO7GGE1jgAKO7yL4tBRi0cdmBpXLyl59C/o32uituyvu/ljUhzWg2v8+5KHDYFPM/qMaiu
Acu01lpDAT3/deFZTr/wf55l8RrUqAm9cJ48PMuYb/zmNhffPSQ+FO0aEq+ubcLhKfH2eIgBMljp
Mdr1F3KDE9OK1EjHA4p9XVOWR6LU6UquV7yOohIlOiYFBxYYpPMDncex/NySyomBOA5ll2WxowVk
jZ4APRD4Y59yrq3Bv/+FeLoq9eDfh5oldjDho6SK1JN8OIdLvy9VlD51mybrWxeOD0Wt7cFL/kYo
rr0Q6/jzkSIjxUMBX6N0u+wVCL1clkjiMIsVYVOW5m8llmHqWz//7dsjDDdCDGzZx4BlHg5p7ADa
jRphjKa7DnAwg9axCvNxxTX8QoXo6wQ//FLz1oIYjwjMw/iPcsa3LcBShbpE+oyCS9Qb5kNB12yH
eqPQv6HpWUZrJaIHuaK7ZL6pSjNENMyxmOVqHPejQxU73EF01l8ThA2MG68q+r+JCBD9GuoOfBKD
5jbijKlGtt9MNOTWdKOTT2R/UXXQkRN7lSEa3+MMZF3NutkNCXnfPSMlCg1sUPSMml2RoVat4IbN
KRJWL4Y++c912EQ/aQY2uygb2r+eETU7OD9DdGGDPF4sJO6KBarCMKAKiosvIWtVV2sRQmdZ/lNR
99ElU7ZTfz8X11m8W5uLg4tUrrBgmfo59LVxyj8a0A1Tb7z+68mEDs8/IeZH+PaBEfProLYQQoRd
RVfa5js7Rus2cCbORzo1l5DtZDpxT1XmS/lhqE4LMnFIUprXdm6//6f2rdwBbbbHFdnVplujFuGm
zt9+DQtQWXlPcM83/R4FO/u1cEX78w/KkWvDHa8unXQnXjQ9Ccp8ynzMKfLiEJjgUUQYdZqs3Bo0
Ado9yqXhH+95c9vjnxCLvR1DmL6HSIhJJrKAbhqjGhrlIoLJyEes6lwcns+/7q/G1GLpUjySyGKZ
nAZdssPXnWcAt1szs2xgk7auFFdFHGPq1aN6AqIJhShwVc+IbDyq0eDMfop1nmEVgSEzrBdJjh7O
P8/xHUin4YiQgAFRyzK0RQJmVVOUhIbg2VKmPqqqD0u5Qo+g3kZT8MOcpAtXheNj/atnh1AZty4S
6MXr1opkRCEXzGNafqCl7kTmnzKsHXTHo2hnyBeSsePBzdUsk86ZbHDMfOXa31YRd0sFOGDDNmlO
W0XxHoCl2FLb3agkmQpG6uff5Ym5hCoT35ZuHXU7c7FoRR2lC6m2TGpakh20K03p1wZqg152IdDy
FiTLGIRR9LEsLlt0ixeBdHSnUyMDba7jp52169jYZ6Qemm77YHPbHLRlfSHkcmzLkIulqEHC9ws/
TxyrGtZh84GtfN4r7tR8nH+HR2WgZaDlDMmsETdYxjZqgKezgR5Tb+CtUKHv9MWctlyj+VAgz/dY
xUeIDCewPS88xDLxXT7E4gatAhfHiJ6HqGfTapRnei4l5t9J+13qH6AvgVE7sbqp2wu3v+Xy+E9c
QABcwKhULhu+aGsjZwpy2oH9tPUNNoncu5ajJ2CBkf4Rde75cS7XxzLc4l1zRRF0QSWcH0xv2Viu
OlW/KtAMhTbi03f9PB/u5ByaUzAqvipti8W5GTZhZJl1kThsgO5YunlxizFwNF7qoZ4cFg1UBT1v
tAq/Oovfln0QQnmF7g/ULH2aF0VXbgb6qGZ5Y9YXMrGTofAWpmVLLHAIh7t5UaUBWkVlgl+gRGK1
VUDN5+vR+xX+28bD/K3oA2ja3I0U6aocRgpHQFztiDWS1KwaDRjlQxffifgfGNJ13VxY7cuUeRls
cUhJIQ5fAYLEOJ/UGc4fksgWqjY7uaUqe35SXAo173XfPlYcT6WKLC4aFP2tMeIcci9O8YUYpyYe
dt/k5bJE9W0JrpHQbRPziAlRgEWJ29zRUWwqZMhI/6vRfIu0SD2jcEBYDE6a4zcNkm1kv95t1124
aZza/r8PZ7GOorJTRcScYClApC6VxxqZZEmDKfacQi+oh7uyXJ3/SCdfIEeaSouBdvzyZshh47fZ
2ED3CeBxriGVhsmzfKnlf2L3M1mwlH5pmIjoDR5OBbTWx7Ewe6wb1E/ZWGFaXWi7Duse0YCbeym5
PLF0AcmxCyFxDiR42TuR6yGvJ4gTyFF1zhgKa7ofz6o+bAFA7lMfGdLz73A+lL8nfqypGV6hcu8F
QUoN+HB0k1Sh6KXwDtG3WfW6ucI+8nyEE0uJrhOdXd2iVQjM8zBCVtfJWCkdp4fwXvi36YgQR3Kh
M3IpxmJnUBO8S9OSGMgI2mApY0O4lsxhfX4kJ+bbwUgWm0IfxpriF8yECtkABQOhchcqT3NZ7b+J
o4mLcvKE3JUkTYxGVHFWFO9QeGmjAs+1S/vp/HGXH1+hIA/ISuTeaC4+PsRGtVRgbDtTZWgoY4Mp
ABesSiiDwBELXBqgAay0tsScHv/fXYBk1I47n3U9mAXPl1D1cycUiDbINqFxr1ntX7wd4GBVQZnd
m43lYTxWRWKyD4fJp4Qz4pm9QqtPNLa0+nFoMvNagYGEOxjU8uHNQ2fpJwY1/rWFMs47LD7De4gh
p/9E0wuNm0AIKhsggr+Bw67/8cJ4ujcSGSy8YHbZpigK3MF0MJ6RM9Fd9TazxEJ3DcBYKNdKHUsB
Kop+8FZpXf+GyZmCb1SeBz8Lunx4jPgecgZmgzGtV8DN6aMqugRGPLWdgFPh4qiD3aFcergcpoLD
IEWzz/HgBDbapiKJK9TtUILeXKXm4/mpdGphfI8mH0ZDaj1EJYFoRsnNGMc5ocFP2eovzKRTK+N7
mMVEquOJSTMSRlL+SMAA0Dlrf0NXPD+Yo8rvvFlhZUn1hEwNhe15tN9OZUgngaUEOglw+bvAkiHd
KOpdHESOUuyFaGPkeN/c6/rDfxl2Hv23sOhrwa8yNNRhlD9dR0EifUxqnOm7laZ1tqje1cIKkTzh
Ugfr6FbOeIESWxTV2ZiZLovxwtpoBAvZU6fFUFzN36dugIn84HcvbVxf6f64AuNs+7G2G5pb7HUe
aIbtpiC/GhVjc/4lnDiXDh5l8Q6aykyERuJR1J4WqJJrKFUXLmU832nzeCfn6YWPfSKdYOCcS5JE
QdEwFputhwQjpgVwQ5A5eMoTKCBmAZI+9W5bIf/02xady/qpUM0/5wcqHS9QAH50urmgE1Zc1tEM
zEBrdFEgpYwviPCuAyl9tXrsJKLkCbsW2zdFJxE6dJdwbQ+G+xAme6OFT438pLbRjSc9DwYIVEXb
nX+w4y9AljijvtFrA/e9rIhpMNCz3hAzR5CKTY07E/byPeztELlAKq0XVvTJaDPggZvKDPlbbFMa
hjeA96XMaYbcxZnQ1uimhGPuyv5rJlxa2V81s8VJ9P1rm4sjT0O4CehilwKnnLApmxGmZmpgvQrv
FOLb0Ds42EX7aKqN/CoOBA/GdBKGTlfUwac3KiImPFDIKEbiWCbKSHPgmyBBAIXsJduIijQ/g1gb
XmdBKcqWaoBD4Sx1OorouogRuU/m5/fnP9ip7YqEGOwq/WeNItZi+Ub+VDdBN8xmvl3nQNbG3qfW
2IrVnyjZI9xQxc9m4d9r6O2WsWLDCf08/whH+zI4JrpxIj84cMhiD3cub/Kn1AgMAfkoTCOQAuxb
9I7cUr0wN4+yyK84iP8gm4sk9xKhRSW3DmQKdnZVPCOD61TF+/mBzA96MD8WARYJnh4jL5Dmc4Dh
iXkhSQ9wNc+HuDSGxYbTaCP9CXxWbDPw1xq6SBPtxf8qxBInkEsRG9r8muqAZoT/KloXvsPp12SY
tHsQQjLUxS6Ny7iOlRArFQNS2+jh3j/K+r9PKSxQDqpmYG4hUhU6nFNqYEwCIl040Qnpm6IEG6s2
XnUpufCujqYuZx8FWUqJIK+44S02oKmPBh0l59QZUTPT5XWHblMbbFKUQ89/lBMbPtDJL2QhJQzq
34tISENIlDjG1Cnln6iliuoP+LtISaQTcqEvarv20CIItgqUxcQfbFG5w7EZ4UNRcWT+t/NPc/QF
SbqxwQPFpbGO2OkP366Y4HvInkQRlV52Dil5xDjy0uZ+Yrvly5EMgAM00XRbIskEpHNgX06J465v
7p7nH49gtZwr52m0t4G93V64nx1/TElhWBYdHTActKcOR9UGnaEMJRmUj+uUFLqD9i7Lr0NzYZc4
WsLyYZjF9OeSo5R1Tph0aO1evcV/88LnOXEsMhBu53BAFOCH8+9/SwW1BO39VCNCDuNlFF+yyaU/
DI935WUX1vKpwcyIXglwFjgUebEf6frkMRXIQ2Irau4buOHXfUOH4Px8O3FISTTuaamSZVKzXx5S
ZuYpyLHBAcVL2qdu06AMbUx3II1tLw9WBWrY0fgxoHSf1L+9Unu6EH+JLILnchB/8c0iX9A6valS
RDWtdVd2djkKo61Iwe3kfVZ1uB4F3FUnbt3DpcrvqY8JuJP0khyH83nxhvMczvWUoQWlZ8hIdzdy
6s6XCXCbUzxdeM+nVsC3WPIiwQl7BVXBWa5TmRqnhVabD3tsBM1Ld/qTYwKKocm0aSGJLHbnOMCz
s9DJ01NKfRLmoAaubuNt0rxnwubCp5s3xoNDef5032LNM/jbYhiwJmjR5UxhkifcYf+KEnfYre4B
yzI+JtoiobrOlXV3qVt5YowULCxzBrvLM+7kMC5suLA21Dxz+vTTzwRbzkiqVFuMrgwrWp0f5MlY
FOOYHhS6+XEYS+hRpo/aInMsGQqWukHwXwRQH9Stja7J+Vgn5ghtX4NsUQJEeMwta8ZS9seSWPVG
l24msAL1QOu7fT4fRzqxtRwEWqy5QhkrPRkI1KboIN1MBfiIP7K5GiitG63dZXs6daL8muc7s161
8cP5+PO6WswblasdaAgyU9BD8zv/Nm8yDBh8Lm8ZzPXeFdJZj1FHy5aTwXjK6sKRlT+xdmGynny3
32IuzlUU8D05VYk5qQnyd2sp9baGcqXRhv3vBrfYVIqy0SIc+WYjZOS7dYtB4f8c/5awHmwwwkZ1
KDR/no954sr6/YUuGcHkEiMa4gwuM6hMXzU1So7vE+Z5gukMUbX799G+X0QXn28ckFWk+UKhLA9X
CiLMcXWNjyOCqMN6NqEYLmKlIHweTRm6JIChuUfNlB1l8VanuAkmqZUCliF2Gxjl5JVhrvsxqTvU
CAVL2GAIbO1x5q1zHGED6VVKy3BtCoW6A0RkhLfIuJiIoOYSUkBZfiWEur8bk9FYo50dPpt+X6yQ
FEqqp2maBnzuy+IeNTR9r4+y+iPry2qTW4WKCXVTeJ6DUIH4DjU/fNelCLPIHrXbN8romeeaaiaL
6O8OZeeWSYyGaRmi5bbRe0F96uOote5w084jzpopma4gBBXdzvJTXVqn0Pd/oGWInkdOERJ6RoK2
1Fr3Uusv5gF6v218Dca/hzWFsrJGURo2FXIGhjOikyM7FQor2SrrZvdHv0wHbSegK2Y+Ittch0Al
pWHYqbC3II92dRpfieh28uJaH9F2LAg3UaBazR0wTr/Z6UnpbxsLH4JNZQ3pzyCfEvQwqPDbY28K
3RaJcCASsjl6LkbEdLzTYuxuUs300EGd8Ot2kjQZjE2qIMXiyQgr4//oG9dRXs4+8bpkcKR7Ham9
xkESOxaeSH+aSdTobRf6qG2KLjdQ0u89qdmNkdj0rpoZ6D6G6Ok+odOm38lyMYSrAb37Gxld8wFL
gmTABaC0hA79FDX72SkIol9VVtFrzjhN0rquR2SvmlQ3HxKrH6t1E0Q8sFbXzUqdALiuo0Sk2oMb
bzHbKGbt85QPeYu0V5GVKws7j3rXFI34IUrtuBG9IEM1DB0UCsnAgvp9FVUm7i2+ETuR5/d4UCOw
D8xDVF5otoSlg/FF89D1BXqrba6Hz1ZjVJJt4PT0G6/i/k8X6OWPfOxFVOWScFuimbpvhRhfg9bv
0LPs8WhN7UDUp52VFMJzbNXpozV0Zev2gBRcJQ3KPb7nKPeEiSE/IUVZrb1SBjHZjCgW2nXvx6+Y
05T3Va4kuu1Zfb01ga6LmH1GSOtkU+f90tJw+J2XAnBk2uPTBvwG1uyKgSW8Gw2WXq7ayCgDutmS
55jCmP1KpyjeYmSnvJZSa2lugiDQX2q2teog3q93SNWlk+hUvfHLR5sSrSzJyx/CSsOTw9TkciUF
hnFXWlgm2DQRUBfvQosaTiv6hr/K0qSn1qh40S9TkOR2g+4hGqudyQ4e622Ga6+GprFdSWGGKFMD
EJYLB9ycSfRp2OlcC26EAe8iHIwL4UMfpRgNZ3DkxYXK2dFmTKkCJQPYqPOtlVvc4enm9XLftS1a
zPnoCLUjBZkdYPMViTdm9EDJ8vxmfHSUz9F0clcKpbQMl/legItqnXhEE6xfdeo7vXrhTvWVmR6c
1osIiywP1D1y9xFtaUSff4fbZLeetn/RqbsqXkPno7NjR7dFuOfNOrgAlDra9L+KPv9Ur+TDN9nl
tRGWCeUSNMzQaEXJ+bbOXyNMVzBoxwBoW/SXKjSXQi4+XpL2lAVlCij++J4AdsEFHtnuLEEA+VeH
Trfl7c5/v6P7/mKMi7crt1PTZbQrMXO6xTwCRXTuxxdynyPSOg7pFNFnhg/05GPRgl4PdEHvCKK/
yJsfnRu/Jju8LaQNYjWbeltuz4/pi1qznDLf4y3yyzLTWlEuiNetpSfpR/dDdh6xmq9d+f4aLaxr
wxU3hnsh6DwbzgVdpCV42sSBqc+1Lz92fbSpkeyfrH2HM7Bq2LpxF2BFXbYhjsSuWF54xaeWIbKn
3BEsbEhNfRFc8rEZMSpGbHg3ZXpn1v+2gPL1Bf/5+xfpq9+hhtim/P3CqDuq0q1GQLjTTaJdeIuX
xrHIs0pd8TUoPWxe6Hal0tYTL4F4/j+T4/8NxVjchCu1BR4OCxs9Wsfw3ffwYbrutr9rAAKf2R6F
v3W6Ll7KCy/wYtjFRS70LMTYesJasjM+PqSfokPKQjq+73++jW66e7HcVLtwGTjSzfhaeSw+hDxQ
KaBtf7iFtTj1iTS+BXuy7PJK+y1vxo15U3427vN9lNgjnmSuiJiGHb2Ie/3C3fWItbWMvthAS6sG
xuT9H9LOdDdupOnSV0SA+/KXrFW7ZFmW/YewZZv7vvPq56G+mekqFlGc7nl7AV404KhMRkZGRpw4
hyMxaJDdbLO32q5LlIa2wl7+5q8cAWny8YsDyBAcl9EEOpvDBDNGw8gRWSsyXn+LN9mhd3erH6V9
/5K99zcQdjvFLeIyaz67uEx0TsEJ6/zvYvTIDMd+7HqW2UeAlbUN7F1e+FAqDnIquYYa/EOxBtFY
XCz0GwRVXaLtMa9BVJHbNrnAYpNk22yhnm3sYp/eai/wPtwNO3NnPXcHMurtGhzp4iFLJDg1PIut
elUgCkDibkfWQw25kPQKyRupzkoMXwoEp2ZmAY1vSfIpY0aUvxvd1Oz+cz1eL+YVpxZmIU0wXFd2
VSxQhi5s+SbfqU+1bXt3lYdugGl/rQ7p/lk5ak9r52JhCxlSAdzCJAZVJGO2NrnPfW0sB8Euqq8S
jeUCeftjb71dX+DCzY4VLoMJzaWTop0ffSWEDDguR+Icwkk0Hf0S8vbSX8k2F77TxCAg0vBhPuqC
lUV0S0NhLplDZ321jGfRX4GSfs4hnZ1qys8afWAGvJjGUK1ZRtRKBcJyGSOXtz3EQnA+PqL9sA83
7q6w611wG23r2+QZYVQomGpnfHtCM+tBJytMbXgcH4k1t+5WfXgY96mDdIrtbb7GK3twsdOznzjt
0Uk9yTeRAGTq1HdU4SHqbiN9q7j/9jhggm9I292CnhXOgXMTrSehJYIKKy8ZxCpeVGXlz7+IndOf
TwmeMbdPXpLZLgut6AUwZ/tOrfyVSpifb1C8SDtYcFcMXfj+zNBsrzzL5Vx4ue/I2Qhh7U1g/FDj
Ldz0151fnk7v3G0+cyGYLeAKm5+xeKQmrGQI69Qb/a23Eam5i7bKww8UIbh1vX19F9y0TnJkPPpB
e45frGOyIQPYC6/Zdg05cXFGprl9Gha0bFSc+DOWn/iHkqRiUqadz6DK3zqAinANRLmwqWcGps04
MZDUoaQPAQY043FEBQcOakDkayCrBR+h5YrvafSEKIbNfBBudsnV6slKcR+7Fewr0N9mjokE1NqV
unCiTk3psxwNfrdMkXpM9eOTmu2b6qY1VxKypdXwcmWGSoGR5IJEJs58tWtQLXEk9QNOITO9dSuU
q8HVRCsuv/T5Ty1NX+/k66SQTQKBxFKmAeJJQX+oa2nexdsDDzs1MbtRLAj6Rdin2K+dITPCbctb
qmLbCr5r2RaIm+Pv6+fr8kk3szhzOc/qKynusVgKu+BNsGzVKZz01rsrSLXUD+3/gQNubR9n/lcL
I1eEisnmJhXuc/rlzh/L6R3xHZ5t2KBQHxQ2w/76Qhc8kTYB/g7wGiTcvHNcd10bqZXGxD/VlOgr
w6th+XTdxGcndRarsGHKEChBn0DUOncQRdDHNu1136Fg+8CgqW3eGI/JS29T192Ff6Hgh3ivtuEx
e/irbDv7AWSubT4k9k/0Fn5d/zGXLwZYbU5/zMxbzTKptDozfGeAvE6zYUJXB7vejHeq4/+qt+4O
QaXCySD6Q68hs92V+34hlJ2Zn3kyA8vQJiO05sTKH1O1KZ3BfvSSwdZ9fZ2XEITZOmcOHEaZXFQj
hoYt+gB29VDu5G38Ch/IS32QDuP+a+uou9hWtuhDPFh7hnoPdMZWJtgXlws514SzJJM3ZveuaXZW
ZkA3Dy/1JkQRidTTfByrlcUunBygAowoaAxgQ202s9IECrzzYxM4Wg0W7DVIvl7fzMvXyESFdGJg
+gEnIa70QGAFNQbqDxT5YAGJj8GttzWP/q/xQXzU9ig2+NutdVybnPyEB8zPzqnli7MTFHLRYrna
ZrHdvqt/m/34CO+D5Gj3wo/irgq419cy+LUNnR2SVm5SP5Gwmke7Knmq87/XN/TSLcDsgbVkW4F5
XKR7gd9ZSlV6AONDuT5Ybv1gqiN1/wysf9H7a1jXyyBHxXgC+uKAFnin2VOhTcLSMgtGZ9z0CXXU
qHhu1gqbC3EFGwpZJlfd51DYuYsgcSDkrUiVRf/RPzK/UDBCTQqP7NjesKASHbfbbgNDs5Ns1qaZ
l23zFqJxpxpQt8xuDlMveykwqeBGSKvY/Zd0Zzm+020rx68ddHM31p9Rd8Z7b9ePdnW7Rh+64KSs
/R/785KTGAa5ovbYbxz32TjqJbeluRmdbN9tj6PTQfLifLnuQQtH8tzm7JsGPQU7X52qWpkdHqk6
3hjvQmb/ipziA11eUvst/Obf8vu1AsHlrOoE+yCgQTagGvAfzUJ4Didvbg7waWfBN8N1xOBYtIfe
22sm95jw1DbRpkAGQRephK7c1pePeroQ3NZwzZDxcGHPwoE4tDSARj92wjtlEx6Tbbe1tlxgFNRt
ZR/+9V6N+9Z0kAPb9B+N09QrkXbhLj//AbPIADF7orgGP4BR6p1wGJlBuzP/1nfvv83dcNNvvNv+
ljmuLdMuqF/dRq8qcGBHvHmoR4QrbbA5K79oMZSc7Mjsa/Dm60ekKqhxDFsduiuj3AVk7J6w8uKa
/pzzQAxs3ZgoEiGbnPg3zs83/M+N2zRwpAf9o+RXjEjsuvypkatd3v287tvTcb0wBa+fDgyUSZY5
Qj4qIFj1VUyZGbpNEUQNz11c3Y5DVEINVQWOPHS/lGrobyN6iNdtX0Z+YogITQGsJrCtzhkMESrv
hdJkOzUkJ1HO21bSyuqmxGO+OnhMMALlOaTks8vaCws9TnWEJzKt2RoCKZhR30Z58K02oMgHvWXQ
8f0Pi6J9N5H6Trja2alBFyPw85p6eFA8hWZu12vTG4vncmoQ/h8Ls2MRx2MeNS0WfIW4ywQou1dv
up+jbcLesS3tYRfab9ErNWnP+S2C4VhZ4pLPANoiR5luADhvzt1TNXshYoSGJh6yK5spnVYfvafO
Xq1CLzrIiaHZSgskn2I5wJD2Jb4DYgB7J+C02+CYON/kD+TZLXuNYWHxfjld3OzsRei2aYh3TUEn
fxVvREf93rCff8zHwGFczU5+/WuuBT4mpQyRySCL3G7uMa0hJ+EnH4FWaKhcbVN/01tPDASJIdAR
yM/XxtYuH5wmaG++Hrc3hXZtXn2gA9zE6ExmTjrsevWxm9JMat5ji2yELTb3luY05l+zRD5cMzbS
Ku3XRY402acOOXGLwnn9iRA6SXGRVoJIaKp3JPJNxzRU8ex7v68fw8ub88yGMh+8HAzNRSILG5Wl
PstyYyeN6vTiB7KNd8gOH5Qg/VF7w/ewAXTYSEfESVei+EXwmf2CWdZAZ6XWY7QwnWwitehdu6oe
cr++1et+M6keIXOzXVn0FM/O4h0myT2ZboZYT+Z9cn4yIVhGfV5SM5jLvVHfC1pXvjejR4EJZZD6
xdfa/LkQBS3ZydrEwuBqyAfdofETHYw8a5VdE6siCt1mtza2fnF18ssQX6GpOj1JAayf/zIzNlWk
x8yUqS/xVhI/xAJRqZ7hoFAT1nZBXtgFKmvQlyjkqExCn9uSBYXyjRHhXuaD233ttdFGYhj5FifJ
HoXsq97cNtpN0n719ZUX99InP7U8ewi3kzKjX8aZIw73RnEvpUdZEhxNeTD8r9J4WPnakwPNvzbi
DWC96b0wSTZzMC5uL0HeLXNyS71TM/llaF+tNt96HgP0If1BpbsXxejOFMybSnK/Xze/tFaNpstE
FjGR509f4eQQB02tNQV4LQdinLdB820ZfDAS62hei+9lIN/Wnrq5bvIS4I4XQX0DVBigNzy2M/8W
+kHxXY8Vo9H22svijTBIm16qIyfSvTsdDZohsm7EXHE093dCgWnF/sWFhH2dvQY79j8AgfM1K64v
GW2t0/2o7qa7vToi5+sUKESG3cG0tia1DXcHzXkSOr22i7K1Tz4Va+effMIiTc0F6Czn8y2lFbhV
I2rApcOjBFMXw4rMxf31AwpIAmJwQALvGbC7vuylLz21vK1JMGK69M9XPQalV/hTIKOFGt5FAPzt
HujkvZVYX6iEPBih+7ONrHqFqmYpZFAfxx7TwdT8Z+4tKWVK27IGgV4oNmTIsMYNj0Hf2aLkrZSO
phXMtlUmNgHX/uTF+UwKTnzZzRmbMDKUElvtw6qaPYnyps4q2DuQ2CyzlfzpssnNpTeBpWlAYfSC
zraJye4RL6feX5ZfekrYpsyAkBhtJbPYd9VTa6FF0bg7D4Xy659yYU/PLM8+pZAhqY1wNrei+9SB
lazTkvTR2ynGapKxEIUxBXgONgpAE/OBZ2EYARckxId6VG5UiP64Ye58wdsoyPRGSGsnub/LzBfq
hrdjp+8rxGn/w2Ih5uKJAQ0kdEfnfpuO1LNQnMqcUfhRa/eVUNl5/VKFawncwvkgSQU7IIPfY95r
SndOvKcxE7fiTJJOSc1NaTJKzvSqXkgfQlqjpgLBuNvvry/tsiQxuZDJhTqRj6HkMVubmhtGCrY4
c6LgqGWHQLuRvH0ZH1TgC+ZhUp01vmnCHdpecvhVSCk7dwc6Ws0ax8ni2hlgNgnIEyptVg5qFKv3
AYxmTgiDX7SHwdxAL610nci/tWJtd33Zi+77j7ULBvd+KAKkk9npDKEg8VuBQGXfqxB4rYS8pYAA
TTr7OxFpk56ff1I35tnbNGPmkMQ5qCI6odW8pFJ+6yvRS2+Vz9fXtZSt0tOknMxDwAByNrNXib0Y
MPEAlnoSbpdyO692EYVDNb9PEyfMt27w4qZvgRlQA3q9bnzhUjuzPR3kE/eN2k4Sy0TGduo5oxve
TcLg101MJ2AeX+EuZVwVBQ0o+GfLa6s8903XzBi2N7dm2DiaOJAFBsfrZi6HYTgVFEQnAAXYIToB
50vRGhX8OchopyqtbB94PmpnauI9J6ZnbVqtj/dIFt8DYMa44m2qQUW93BtIDD3tq8Blw8hFMqxk
LQu+xIdl6o9/8XHnRzXOKzUZmHFysqhqdIdk270z/WhMNwjZFPSoSiW61QQ3XGMpm1Y723VY2knR
4DJn7nBeKtUDsNQZut1O6W3l8qHTi41MbdZgLCc2fybVpm7XPsBC0D8zOfvQQZNaXTtNIxkmo+n5
V6tEa65PtszuPxlKaWf+xFmiaIzfyuI+tiync+WVbvRnYjBbN+eIv0HqUfuZP6jRdTYo2HKYSiWw
21iyO+Dhhfa7VepblWFnN+LCU39aCBnnWrlXm5Ih9PQQJE+lqR8iDTHsgEKvHty6pr73gUv3+SoB
4NKpo+IGjhetN57iswDeVsjxDhanDklRsrmbJnoP0XxRNm7lfQ3V/KgG71KF/KDevcpJvAvDEjpu
eSXOLR1MjiPlfLi+L3F+HACY2EYSn0ARaidQpf4AMx8DT1W58jRatkR7CUwf7ESfqf1JlJEMFC+a
6WmKxurBlPxD1cZbPV6rji3dEBCNMuEHPdU0A34eAXpREUKtTHKITSFgqw5B9DvIsp26Omu74OkT
bgOEMJV5YHyzSz8dAi2swyJ3sgLw29Znin6niWVN4ia0X1tzML5JjSQdEt/I7yqjonStl9Ktmuat
U0iWt3KDLJ11uOcoCtIkUC8ukKzOJX2M2tTR/W96/GS6f+X+GFTbMX7yky+riL+Fbab294+52Z0B
X7ksBpM530Ud9WBl27F8U1eLcQvPHXKqCatGlYrsYrbJmZAzGus2OfGcAZI7N/vdCH/lemuo75q8
L9J9vBasL6urU0HqxOS08hM/DcIma40Ik4Mjbcpvni28/Irg9LuDI/jWR5Du6cb/Izw1aPMlK4Fr
YVPPTE8XyYnpAcXpygrb3AnT7wXENHJsl8Njp6w1VhYupDM7U053YsdNXOh3G+wIcrwTCoGp9N4R
+urYZLmtIIF9/VZeShFPd3R2JDvFD/qgY0fj+n0se3vMv3TBiyggHJKhULu7bo3xWn7+PPzzblQk
fRqBR9zqfHljSDk1VUgSdYRLGPYq+77cV0XF+CsxSL9BkKVQth7V2N2Q1OWbmJfyk6BZg3JTGwk1
7S6X+p0eKRPIczAGb6eOw/AsD+gUMPKtKPET4bzY512qGofAjfqfkdRnOrgZT9n6o8e94jG4cFsV
FoNuTMupDCvoLRP4vSaUN7GYCdtgigMI7bqCkzSi9NuqxeogV100bMTEEoJN64ep4VS9az5oQoHI
Mroo+ZPiqeJrIUvxuyYmkBcJkgnCwapEj0J1ILlAU7M6PDZJp/DwgjNhIxl+yW8wm4fWcBXNjkXB
+8nwGoRPsl5+UQqlyzdDU3TMgNXiDwjuCZ4qMicZzQTP13eaX8g3XpdBtF7nHY3XpGI6a18lAtA4
Atloq1KsbqJqFA9WITPGU8dIldtW3iOcF6KTTaynmYhqtY96d+HByJxJEH8NjWH9jbxcOiaKFewp
cw0b5K59HY0OKYODd2jZt4xNtr2KSaFNYTSof0e17jqNqCZ/inxo7nXYMJnMikK32QUuwj52WYba
34RG/08pqAfTibyq/GgqKf2SBdno2lox0CgxBetvrLG9L0ZmeA+l1Iuh4w1xpsA2AUKnHiGrLaPw
yO3JJd1Z5r5NXbl36O4ck7oJb0bogY/NUMhHse7Nn0WfI+wjA2bIdmWFhwllr6Q3zPMqyX2qZeZW
FtqA+YC4SW+VrHXvmasRysOQSoxORLIo3CcNvmsPmZy9ownoQvMDqaTqlMOIvk5naFb2nPehf6uX
gwJGLB+LEf7ioohsgwErbdtH0N2Eflc9CNoofVHLPqBlUrRjYstKJktPudamOeKOUuPdC3Wp3PUd
ij0Kr7hfrTUUexqFqcb4v4zM98qxXDyVlALhKCSaK58P2pOgU5Y13pPk3P+i7rjy3i/u5e57FDwo
kZ2GByX7W46bQbnTzTW6hqXHFc9yipTowFjA2mZxNWtRuKsiUi3Ul+6qtn3QvN+RnNhalO9lzA1d
u8vk7rZIArR3M7uGgPT66hdCIIhVBHaZfFapzs9CYMrgCDS+0MI2gmTLzl67azqVUyk6kDmt2FqI
7kyg0k1FOgCSlHmNVBJirZJqgRppY+v6Q57oTlAdBvfVVYKVj7q0LKpzANZRSYZcbHY950NH2Cy8
nHEwlXpsoWY3ktg3sR2MhQaftRg0m9GTohTeA73r7OubunBdUt2XJgwKRcKLsiTl57YMR6bz42B4
D+JgawnlfS2I8Bzo/5+mZjcmFHFIX+iYKvriYBYQ5vEta9TgvX9NwkyBlcYqPXEY3nm5zbZU6ZGW
N4cudcI23boJvHyykH0R+m4bGskW4r5t32crqfnCU+TM5rTRJ0fT8ELdb0Nsxkz8p6XCK+TL9U81
/erZlXyaLs5BQ25uBeonS0TORDh04Ax9lrZrroy3LrjjqZX5ezf1w6YduwZeCHR69Eh4C5irCVLd
ESBOMTx133prvCkLC2NgAwo/zjWaa/PPhaJgFcBGwI2phU4lNuQ07jEOpH+fGTIZgoQ0PX9KUvNa
ak1bxcz9nMwQbu5SOzDcT/L2aqyVvZaezgALeAtOyueTZPW5Kwx6nyu5F+ROynl9L/oICLQ+jJCy
1G0s5Hane/wKP4wGiLw65tFQKPGCHwxQtQWMWh64Wk8ybv2qtQ6+p/vQG+TerR90whae1JYCbKVH
SEjWXfbUx7rJsFDZ+tFKXFp06JPXiXK+ikCjxK1MjlAalNO6kCpP5Csr32Qhzp552/QjTk5N1vaD
1FkYUWHnkfuD1Pwu1Wct+NC17fXTsxjoGDikiENRC9b5c0tN2NSGlPHYQhyO67PeKMEB8mjLfbtu
Z/H8nNiZrSisrIYOCStSpvMCz4mZi04nhTvoOL5rrjoJiazgtZdaIfj1JLZnQQOL0ND52qw2SDWx
KXMHmggbYhDbj9NtPP7wkVyQ/B9whsqIpqjS5vpSl87tqdnpv598vKhKUZoOMdto3TZPXhGL3cfN
ipHpt8+jHrT9DGmD6gCFNDNSx+CmWpESAQo4SJv7jwi3rezfmolZ6JaykjTAwwRisJxF13+W62Dl
eljYKwIbmHoK07QBzVlNryxEo42rmpKKmL+klfDTc+Nd4ub/oYJxamZKIE8+SRPEpV6bmAE7m8eP
GVxUfnAfgn+2tkr7LdH3111g6fyifg4EhgYcPDSzr5MU9KwSjVpoPfibLKsfw9HY1r16I9fuxkiG
3X8wh+4ZqhH0irR5CA9HvdAbiUe3S49PGuOtVugbOS/p0vv3uXC8bm3pKIOw+b/WZn5RtH0vhAPW
SuFx7JhhkX9X0X2t7XxwAenatTHdCnNHh5QAoRhOMPM/Mw9Ro0Ae/W7Emv5HNSBW2ffd3zh8tTp3
UzS/eyTcry9v6duBrdPpKKAlR2Pk3FdUpadb60WFEwT9VsvcnMFTtYeaKXQGH2hfoze/rltcOgQA
a6yJ93B6xMy9xe+zabqAzn+GbkmvP3qetpd50v6HlfGmUyZy/UnUfGbHHAYj4KxB/1Rt2/G2ckvb
6rd+yYtubdJtaRNP2gPzpExxqZ+PMUmtUb6jXmdnwdcBGb7cPQxrXcJ5mOIjTQymgFXojiqUZ8+/
lxfluiA3IlO6euDehZXxtxvr8V/GKZydrg3EUqKKCWZAzo20ae1mXmsJttr+DDLxOfKNnaBkr9cd
Yb5rn1ZwPEi4AOZeVJeiPFUoZ/mek1fSBx9q7+bDay+gpNMyVOpIlbm/bnDueZNBBUGbaVyVWsMc
5TMii9EKENw4Rvaa5vWDH8CZCwTlupULTgWEqJGOmLSoGZVgCnn2iWK5L5NMYPD29j2xIyDeCDx/
fHO2zvNK3nTRpMMSmKFJ44N0BoDWLJ3xKQ64WsqcjrwvN0hN7/d31Sa2UYG+vqTPnTkNS3NDk1ee
3CidIsMRFLi+EzGUlG86p+SfkAEWhf+nsMjpn4S/bt/fN/fW9v5xZx/7aeH7pw/VvlPtYqNt8622
/bCfVBuYqx3b3/bbL87h+ffv238LV5j/3NkXkOkJeqU3zS/RvnJopQV7Os7ZVvaiF0PrpBXMy4Vf
AT6hwc0nJ9e/FIzoO7WpQz0D1RrC16RrWXSgLBxsvQ6uwutf4qKoTtSctNiwRm8bxtXZ0vyQaaq2
kgKHYuooofaXAlMY39y4PVTRWxP3m9C7g9Tm1o/bDe2nJH6FEEpPwl0eiUeheSjdP4Zx1LqVa/JT
x+zMRaYfRvcLQBXt6QsYBcwBXVSoeuCMKQkQotIhUmpWWinor0t6ch8NGXyGul5GpRMIelMfskzW
nvxYFrZigCjFIQlMz78p8XiYThVX2WhRIT93Xt+3m7IdIJ2XhF64NcUgVSlTxrXgZF3X05BMCuUd
MQCLkp1ahGvJ58Ln5XaUAfbL3MmAt86dX3Z9htynEkVX3Wllbstj5IBjuP5hL+K6JQJ7gc2Phgmy
MNbsHi6iIheVtIvgam8OmgBfjykfrptYWAdL0CHoJbCTY8yiBejVRolL1jG67Zvvi7tKlx7E2FiJ
SvMU5n8OH/TJIAd4Oc55LGNXMGqzIFaAU7AVF9QsaicVKo1Nf1A4ELpGH1n3/+1wNgdDZ4YL69CS
MoIx38C+TptQgV/Or60N6KGxBg9grjW1pmxv5uVnVuRzXxisURrbECvtQBN5mvqF3wHODLQGV076
0tciTZJ0mq/kg3Ovy8VEGsyckQ5Dj46C1W/UMdy59RoL1jy9/dw2i8oL83wT1/HMKZQStpG6ZjLI
VSlXVY3lIP19M1iNBaejtYG4c9Os8e9fXvzTtfWPh0y/6eQ26WlEwS6Oh4RNf2OW6U4sjBuzK+77
vt6h8LnikBc7ORWreYxPzNSM+X2SMpyYyxs5TYPGZwy0b26qAvKyaOhukRRbeUEu2GHOaMLHAebl
Mp55oAqnXyFNPhGaEGJORIbiXRS/Xz/EF99rIvo8MTJzwCQvhyFG49mhERg5kpcfG6bpVLCzI4rJ
sfvX78sv101+AgrOnB6c2Ge+OQligeuc+Ugb5DTTmp5BXTl49jt5pxqAckvxQ5K85z6a7hnxmwQn
YQFlZqCu1aAu3IVTQF0cMTPohifw7Lm7NI0Vx62vMnYuUhqrO+PDSg3tZ6E0EnPDWrqJi3T4en3N
F9s8RRNKxwpoDlxmjiKr3dIdvGlgzgpQ1m3vko4O3XOZEdGSJ9iarltbiCpA1hhb4UHLtJo57cCJ
h8au3PaCWIZOPibKXVGY4ybv3NwRx1Y8SIGnH/6DPaZ48aOpvTu/bKJybKVKL0LH8mMe6d+9QN55
HEN1harw4kQQT/hqJCoEF3Dts3UFMdqcXlCxrqF4wFE+arfYe4K58pBY2j4uzqkrBewPDMn59pFR
jD5ZXejE4Q8JcFK705Xfub9y8pat0AVXOYKUdqfFnnykIBAlvwlkWpvisR5/j01ie5POze/r32Zp
zyYgDOoLPL+IJedmwrjmAoWWDehC0OyFQEtukkINAtsKwrV2xUWRmuj/qVtNYIQO+SKbDAetyIyA
t77sd+IbnL8WxMF+KD33g5hm9iAUqWyLgiz+qlDZ2aX10HyNA2/kPISi8VT2MYQX7cgjbq+ahljY
hli5v3lq968j8lAfhlFpB8NMK88ZWtP4robZ2mDi0n6hrjt1zibY1ZyUpWjI+DrRDZxGHTau79mq
lTGbbm2uf5alr39qZhbcgRdEAN4xE/tohvYHrxYdLULnba10vGiIqxhkM8ArGPjPv7+lFnI+quSX
EBuKoGQAtX+TzKh4QQNZ+QDiTYp9fWmX8Z3m2NSpYHIOXCm3y7nJUnPFaEgjKuLlIVSkDYTSo35E
U6kdIW5JKTzltlVu/XRlTxc+HXbpN05hj67jbE/Hwk9dIWeYyOM+USJtk1XCxjOk7fX1LXk5Yw8A
yumvStCBzY6UXvWWBtURSRstaViebCF4tsyvKuD5kR5QZNfBtnBvFG/fZm+MgPbml6mf3P7M81sV
JjR12zeP/Rq9gcqunt2q7LpGCFanR6Oizx/vetQWWtCh3hVle1eFEX1VB/qiJcDxPjMx/YSTkNX0
BUG5wkT+EaqOmjqAMdub4b371X+PV2L9wi2NECjdcklmHoPXybkta6ShG2fYMgmMQ3PXVY+1rNpZ
taFcev2DLvkNaT6sT1OR6qK15hm67gVWwUPGyw+1O24mrTczE1fOxbKZSXJ9et4zInS+otFTK8Xs
MeNlo6M3LSgHGPiUx+uLWdg3TjlPpUlwEqD17PABU1MIo33ooDXfblOxFe4Jnb/6tKrtMBLTbed1
xUrBYiHGQPKHYKAErRrgw9nBE1xTKNBih9WiU+4YY3ESCoqDmRzcLllJitdMzdzCHJWQLUQ9Psre
ctO3oWJ39OzdXxtoW/hYZ0uabWMgirWmpNiBg37jVdXWqINDM6r/3ifIgfmLUVumQueZmhiIpVpK
jPsknblppPLBzejwBuXuulMsxAZmfcAIaabKw2zOE6e0ZRaGDfTvWfit00teE1+uG1jYLloMNNsn
QheFsbBz387dHE2UrIGl2u/+BnWCIkloh668clIXnJvhUWTWGCCFNmCeaIpaZfqC7lHViLO7MdAg
ARNvmvS3hlBkEAwrH2fBGkDE6XU0vfigZjxfVEiyoWdKhDw1CgVwpR+TFjX6hvXB6GK0K99oYQux
xrU1db5gOJ4dosI1u0TWkkm9ybyZ+PkZ3NrK1UopfuH8QNEyMcTADcyjcrYmmqoROg7IvouZvp/e
y2ECdiDxIbrrVj7W4oJOTE0/5eS2CFQhJLxjSimt17jMFRgCtHHYlPpQruBLFvybVbEmpuG4l+dd
jKDNAhaNKa0QjgC8HwdpTTZmzcRsNYzRtl7uYqIEPfkyeiXIhcHzXq6fo+XP889CZneEP8CoOlpY
MTsoWwnd6s4YXxQY7q/bWXRtog7lZUpbzBicf5uuNMQxHejnBoX6pW0NaAbcwyj722KI7hXBXHtz
L71/pyj3v+3NAUCDqfix507T9nnV21XpM3PTIlXsycV31zV3XuDt/SzaXV/lolVd4nml67yG5ylR
F3ta5UFu74xZfGOZdh7/kaUeFOVTokgQKayYW8qPqK39Y2+WH8ldalRCgT20pZ0BTRIBnjCUx0Cv
fum0x4QCpjZsV9WTLmCUU9Ht1O7sUKtS7omij13JHfeKv1OL50F57dR9zWqHbJ9VgzMCZ2yqo76W
DS960smaZ+dCd4Wk8RJs0yXDc3TNFnvhaYi9e0nr7FFLVvKbxahyYm92QtTeIlpl01rlO09KYBf2
dzqcDdc9Z/EcnliZPOskdo156DXIiACFtiyw4fWPrmpsPDa082DcXLd12eCbPh98HVAYk15DOXlu
LK5jr60mEqtaA8jlN6WdF8YHUhyv9Mhew0PW2Opwl5aBrYhHUdv74U9X153We2+zlfizuLumBYEr
f08DQec/pZWl2mggyaEcWP1JzOCGrMGzY9NbuRsW9/fEzsxrFHNCjFssWZClTTfKjoAiXjr+CP5T
IwTXo2Q08TZZc2ZlryAzzUG+TuopFpLKVmEnVrYSTpe2bapNWXDfUlufVzSpxfWJ6KOe18ARbXr5
nRa7d01tvl33lKVdo344zUyj68UQ7PnXMfJW8CUIhpwo1NNXXRziY+l6zZ0PLuJNS6Jv180tPeTB
FYEawRWsSzYavw2oDwco18dCtGnrI8WqrP3OgIA73DRCbBfGfdxtKnd33e5Fx4fzwHNsyr34Ziis
ni8z61K9bTyRy0kI7sAdqfuoGkRbzLQKtfsbP37rG5SwjOzndbvz7YUXamL3AjYNUgYo+Cx81+nQ
ZPDXMX3DLCblCkPe5DXMmNn2up3p95++1Od2ZodsCEtBqXKGObyhejAyeOXTPaP3jmAmTrdGTDHf
zMmYNrF4saGM+M4TPr8eSzmmruY0VcV8GxyZoL/1/i1La0K1mv6mqjrsM7TGvoplk/zLdPPTOmV+
faJ95fKfLZUuZ5ByJjKSWgBV4VjWT1pdUdVHUMdBAqxZsbe0tYRtmPk476C5ZnnNWLstU7ystkgG
u23erOqGTrDk3QdrHEIXl/20tBNT85RmzBJVozkBwLifknWtdYbMf9dq3Ylk91vUlEdR0D+GXD4O
4tr1tGgcxB+fleNJg3K2zrKos6GY3oooXgFrZpBlhxjVu5F4x7DoY9uKG82JtPBLZsG6Ugz5yhGd
Z1bzxc8eK2mleZCps8+MxTy1tGo8TYLAp3Silix/NEgotbV+2NLxxI8m4j1uJ7A352HBDAsz78TJ
k/lbZ8LK/cqI7GZYIwdeXNuJnVmJwdWKqg0V7Jhut7lHJI7he6t4EqKdKa9EgkVT8CFDFWQyIDpv
8RlCEzWKljKqSioON/2elJgOaV1KB029NeOVOs2iuWkygz0kzs1HcF0tTzTm4dg+iPAPxQgZBgNs
CKQk2fAAZ4y0iQP3PkcCbCWdmo75POKBMUOti4NJa2UW0ZVCdrlHAMPmySOBwpbiw6o40OLiTmxM
//0kZQujVHHFDht9aPyq2+jWRbm+Md0v5OtHRu2Yn1xTQ1oyOWlbTPU8lFHmtbY26WitNX4OFPtV
EBzL+26Mx6p7TTr4yJWVNHEpkJ8am91OWQNwxIBj1THor/jtbzUM0Q7ybVH5GQu+7Xa3gfYvc+3p
lAMJ5DqcSt2wyJ9vae4HrRhOJgVp3EHmBAgi2DWdvhJMLt4vn3ZkuGNpu9BPn4NGx6YYqkIP0STt
mIxSvniB05o7f9ip2kb2PphDy5M/grnRkjWN7qVNhRqfSjPN2anPfr7CUAzJyXPOutgzaGsG2yT4
KhpvjX7jGS//i7TrWpIbV7JfxAh68wqS5au7q736hSF1S/Te8+v3oGZ3xEJxCyGNRqOrCcVVMoFE
IpHmHPQTgpfs+fblv+TFAKOAZBwqFeiqZzy33vp+VAtYUymQnwACsWtTzKhrg12BY/e2qMVbYiaL
BWUxh6BTsxjrqsZfASjOUw89VJqmv1R+iDlXEIU0Q0nEwro3Rf/1tvClmxi1dYAo0EZghY1VM7CR
162I69FKOnjSRwuBRwZUOUvw7azgODaeMOZsTBMQRCIJwjrl0/LXcpM4SfRWlu6g8Bqc6V/FurK5
XkxEU011HFcGFSW9ysl3v+RcCYt/P1o96UAJmErYm90XG98sLPz9tZU+SUH3Q07/tOf3fNyQDkHF
noK+nIGkZ56yECvFwgsabit2Ej2DAfD4cq7aChkR5z+ficjQbiQmMUJc4x59jMVh2Mbr8aF8V1f6
k06+F78k13Nzt3bNtdATZXvb9pauG7TmoHRkmBTEi/Fbk9d0fdTgWjWAEaRlZKwtJ+s2t4UsOf+5
ECZMqLpEMdFXjBDMeimNbZoAwsW0cRDsdLhPP28LW7SKmUbMyy8fvLHUMgiT8cCUkEdTeXmcxTVD
twhaqTQ8k9n0s4CeJkOuMEI2or0SbAQoTfvJixTVHPteloNnHZwCSgXs3qR9jcMKOAPbNAPwtuId
4MYdSsGShAzL7UVb3CF0WNIJVASN7GNAEKM4qcETDaioym30XRQ6WvNTK4Ckmj0r3uNtaUtbBFeH
8gTwDRCRM47dmgJMRhkw+WJ8a0DVLrScnMnSyv0WgMmly7tqLCczTUwI0PvvBpRAk1vAuzJ4MpiT
E+hqXmcoCdijDsTIkwKSKV4ZdOkCnKvBnJtCbEUAnEJE3x2CyFbrbdE6Ko8MgqcIc2C0DE/SlgIm
VEq9Sst4NTYWAaaEe3vTly4eC0DwgJCihV32fWsIMoAkqBOQyxUocgPrJe4LMOV+Ztav25IWFZpJ
oss686hAORsRWkNS4TVELz0bY1dJzQn4riYAqN+e68PEQ6U8xiMFAwCA9HTSTIH0Ja7tQHJ0NX7p
pMYJrAYbN2K8R0cHaYP2njxcJQmIAMuB9zG8xaXne6ZyIiZ1pir0ubIT7q2n8dQ5EolVNMcSay1u
MQ3jZG70Yr6Z9u21Xgyc5svAnOVR1Wp5jLDYg2m99lV6H075Cm2BmPQIdmdYSDNYT73sBGm0vi17
yWnNRJvMKQ/wxm1VGUr7IfpXfyAFrfQuqAzGzgFwxB/LwtsFjxdckRgtYd+DnekFSl5hsM/PAxyO
zz4H4FVnaz0Yn3cRz7csrSrEoaUfJU4gDrPJ5aTsI0uP8HpHEfcORQuMZjdIzKCRVkAPbdd/jYHu
jiKFRE42tzVdOD0XopnTk6hVU1cJNE2lIzD7kvI145HXLVgrRIDwUEESH1is9BNm1prphRcOAqYW
o/KEmQFBdSNr5XX7RuGgry7qgqSegjQXGKlZ6HyMGktaiCy93ekbedwFIGvun28v16IuMxH0rpvp
ktAauxdCRBa6UXssMSYoDO4EOCkeLt3CbYBOu9/KMKs2Vb01xAU2polXabgbi4/BP3XRj9v60PPK
BO3oh0E4jdcI6p3sQzZJha6WY4xB9gmROmLZ2XfFbQ8yH6Se3l6sJErLgbZRWUT7KOM54lDXQbpG
bfs47vzH8S5cj5/C1t+mkNZyOtGX3DXtGvk/aQrjLIzcKsRAEAHgdAjW0aE4BKvwaB7Elb+e1tq6
Wjffbi/kQpCDHDlQMJChR6cCG+QYcVYFkwH1LFDcdwDvA3jpbQlL1v1bAno9Lk0vlkNrADwbXuQg
URkOZr1NPee2iKV8w0yLK9BLU5iM3usgYzwB2eYuyYj+VbnjynsLPoTVXzy3KMAk5hPoqBXKN5ca
SYiFu0kp4WVTEeNUqQWgpr7mwd4tHaSZFDYdbRStIhY94vdWfW9U4Pfvs+itmf78dprrwuZgVS9t
hSCELnT6O0M73rBPopUQvVnKXTadbu/TkimAxQJsK5jpRMMcs3Bma1RpXAIKIBgrGSkvvSYYZQ5c
YzJ5FNJLdo1MOhApIcnANOflHgktHjxIquPC91HQmpr9KFp/sXQoLVGcCIq7zCZ+NDPoUtnDqzso
FQRxg52jMi8joxXl1kkNfphKur29fkteHOO24IoGLzbGmBilGgTAvU+fWgCDJw1mHWThUUt89CAI
JNQ4rxOeMCasL5WybROJRsKZmwMNbBx2NSaMRsltjdVtvei+sz52rhcT2wN70DRjD6K64U4cC1LL
YOiL3DRFKbIByP2DgFD8tsglU5yLZC7Eqo+7sWsQF2dZvosz673R5aOiBrwh84XoD+6cJuc1VOEk
NjUDPLCm8gWc4qEBHFX8Whqvlkp6YyuFGy/gBNjL6/ivMDZJAxyHMTdkCCv8YNMn2SEY243VeNtQ
zYhgTD9lHUhVpiD+MT4UZr5mWp4brGfhRSBGvR7F8CK5BuzG8mXwZTKFx8zj1R0kznrKjFW2XhMl
HVWxl4vvgaRWRKw1wP2OB6MY3FQEfZYY3A/mN1H3nNx8wV26jmqZNHp/LxfP/qCi1BSCeaXj3EGL
BoWyOgqyiBXRNHDpcECzkiiFgbM56P6mruGww+ZXOVUcp7N4KpF/BQaYjr5cNqsj1WLQKAJcqC4+
195To9xX2Xr68se3vzgfMmIRUIkAyY3N6vRW2QnlBP8ZozF8xLPQQgt+Pf64LWVRG4osQUkYMUfF
OLQyqdOgVCFF1OMTvsWOk+jRG2InTfJdI/Euhav+B7yGKZLsv/IY65nyaYIrQxiMx61MKvFrCj6A
tmiLrbpCNeg4SeOzJ74YdWXrScl5hC5d6HPhjJeLB6FLYh9AIbKY7E3tKRW9pzjABAVW9vayLtri
TE3GuRWKNAHZCsuKQfNEX4/RR2twrvJFZQB4jWAV+TGMwl2aezH0nVpnUCYMvirFMbNVWK+FgIef
urxjv+WwUZCP4y73CXYMY3bSynfriKCg86B5buIKB4B3/MXKzcQxBlnEYapVMdQS0YA8AUIRDB8p
b1RocXtmQhgrtBqrkzHQjrunfyr7TVI/Rj4nUuCJYGxNyBPfDCPogZ49UPGsRjmwdYP8+WIB9Rtv
f/h+TFowNuCncesBXZPiMh9Sw63KQ2C4t0UsphhQWYPDQxcw+qSoHc5ulrBA1cEYRARZ5mc7PvuB
QQbgvwXqHTimxiEicvRkpn9RE8K78rdU6rdmUvHAHS0jgFRU8fNGtHVAndxWbOH80EZ0ND2ALQNF
brqBMwklugfgC+DH1UF+weQYzFrxf7SDhp6ahseCsuBmgQKughEKDh0BK2PV/ahPekNhpQTpC6QI
jj5iYjwbHVOriRJ93tZswfQuhDHWbQy+hGFBCEuTXQvswd4gfc8pDy6u3kwhxryTYpoUoFwUoBsB
5Yj8IiePQBAggfB1W5eFgOpCF8aR9rUg1gV+2qE8vLSltjKacZNapVOZ1nFslRe/z1zwvHCMg7eE
jHHok2x1fUr3CzVWcCoSkGmNvJoa/XYm6L7QjTlZptmC/KKCbr6Qb1PAA/YNr3mLpwdzjNpQzYfE
hx7RoOy7ZiBDbUGRhOO0F2LCC03on8/OUpBZCHsHiJmMtd6gwXA1VKCTV/AwArJZzrGJ5XUDBw2g
JPAMY2++JpVSDcRFtCyUO0q9L0MeFvu5lH69Nf+KYC+9pBDqbBAgQlspmx5U36DTA+uq8AJS6v6b
f1Bs+RntL8di7blxReIf6a+Y9xFLNy9W9fdHME5DqyszA1YKMkMBaXtiSYdBA3UpeDxJMQCuW7JR
GQU+9O0Tt+yqfktlvEdgdUIjgYnXTkqN1MopTb8Vw6ELBsxSc5wIZyPZYQJlCOMaXcsIpXVMzIxr
U+BFL8vu47cy9AtmhpkLXV4A6RES8KA1ezL4bh+t05gOmTqRtO6zzX9bPcZxhKgiDlMKgVOJwWNn
mh4oCEQbOr3CGdBZPtq/VWO8R59ZaZWKkFSLawxzmrVEMh4U69Llf2GCjP8oVcw4tiGNxka08Dp6
+FaBSVJSSSd+ZJEzyqTjsT3xjILxJRhUo6jS0EuRXlvvg5uq5K0bEzNJZYeZvgF/f2MF34Wx34hp
9tYUPPYm3tKxVadGL4JuosZd+CoRzJUZbTBjnygiin9HPXMyeafx4LCXstfz/WLjjLDSh7TV4Yhh
6OY2dMWCSJsMJLLwH6psl/fCM3xI9seEl5SBQMaQGGWhWcphI/LxZIg1e98JU3GrIB9mCJ8GINZu
n69F6/hX0lUuu5JAPdK2kDSCsEAHW11R/825mklgvG5uYIxCpHdZBYwYo/vU/JXPmxVbvC9nMlgf
a5Z1VCmwDS35poNX0L9DZ8CQNI6hoM2Zs2SLDh2IzRRaD5kEtkYoCb1R6mWPMyyfFAnVGtMZ6kMb
3hd/DBB9NoPfkhiXJFoRqP5U6i3qR1FzNNG1ir+oz8DUfstgPJLiy+A16KFNLyBg6lxBadxMdqWi
IaVk5xVIi03gz6Lb8TVOv4E5rW9Xf2OCv7+AcVBjUSK2bqBlnX/pymfGAzNbvLNmGjIOakqsyUsH
qmH26vePluTWwoPX4uA6aR25KO39NwOxmPqQNmWemgVQyI82KGnb3mT3/qcPmKSOV4ri2CKbPNP7
Sp5aidoi8pMC3a934Nl38U7jldV4kpgjpsRgkzZqKgljn4qwD4UAeJVEHz4HXm8DNeurYBGDNWhX
Bp8O8syXQUY5jU3p0QyJaL5h6Ir4+o9Ge6jL9W27W7y4ZmLY0wVy8NqnCcHJ+K5b2JuD7nHS14ve
dSaCOVyN2UmtQV+OvfkUNL9GdfvfVGCOjhaVuuJTiiM5i4gY+44I+lHv138TwpyfUS3NvqPrJHe6
kykpmDDWiv/+n4Swt3sK3pUGeQK8S3EPRbI7CRoBTM/fPEN/7wd7nVedEqk1zZZKxkugfmCiNxk4
rQ/nfP0N62VRQYDFWiYx1cQAyvqmB1PI/Yf8EN2bD9Jd6URv4haApYADderDiw885ZKUe4HjUhcP
60xPhTlBJhqATRrzDQLQ7brXsCvtKj/E4UGyBs6aLrrXmSzmSQDiwyA2gJdj+8V3Tx6dqUxexUhx
2l50G8tyyhLcZnr67ba9cJeZcRKBl2cSrkeEnSvpIK08JDdXstv/AuFl7+jbaZ0fvH3lZq/i6uT/
qHevt+UvRhwzrRnn0TQgIZrom9nvP9TiRVCmTVfpqwRcgKjMmATYQiFnoelfecuwGGeSB53XmzTI
aQpSYpzC8twOJ0ToONcXxy+ajFMx9KySBqqaPG5BxJj2b8KfQpegaoG1+9fDs3nWpppUEXc+7NNa
GcNjlvzgThacsWpuLBd7C48KKIOtCWpEh9rO19IjuLnc4QFBKLiC/KMGfFy7eJNX3mP0pr+JpN/I
d61tOS/KOnVSXhaAs6jsRV2Cb3ds/fPmPSftg1U/qiHnslkWgYENWk3H24GxDzAG9KVIT8Q4tSSI
NrH3IvNaOJYdy28ZjG20uuwNkgkZYTK+hGlDwkFdxYNHiiL/lqm8vpTFU4aGFEAhAuEI+SnGj1Va
JYOMg/rSAPDfObHaVVeFTlnsApBr8coYyxki9Feo6I7GzBU75ZPqWZ0O6YhM72P9igZpmEh4wFyd
RtIH9Q5j5redyOKJnomTL9WrvCm2RgPqheI3ddyZ5RagE6nJCRKuhvfPp20mhrkNTKAEmX0OrYSN
eRpd8RjulNxJ3oqPikjbaB3t4gfN9tzbyi2a40wqcy9ocYJCGwA87AaAS4UrDm8Bj6hg8erB0B4G
zSmiBfsS66sEXGM+ihoJZmgBGxm7NZC45MGpAc5ngCyQN26+qNNMIOP1q1YWYkWATok5ygcdIbHt
tRrqkaCo49jGQugIcCzUqoGxh5I1O2QjealQKVKd2m03dESM9HrdFHnNiVZ4CjE+YzKLOBomdB22
VnyassAOfWOfDJyR50U7ny0b4zVkOIjabyFFT9amsusBbiLeabxplzOo3ZXHn4mh5jJLToLaL48H
i7ZQTr6D4e1ErIC6fFcW7pC/drlthnvMzoXevqsfR8DvaSvrr17sBh20BAQoymHMevYqyJV6nZbZ
UP9ShoM2fug8H7xo9TMZzGoq6LtRNVQ6aFYgUJw0/WE035vJlbyvUnVL3nT+4ubNxDGrWgvAfaw8
qKSq79r4KcnPurXnpvcWzB20fuC4A7g/Cnss/4I5Jlqe0b2rx8Huyh+Bx7HBRUufCWBWrVcBp1sY
EFA16xgAo8pPn0fLvHRbIQkFqC16QeLoXtofZv6FwPThzpUxzx6LoNlZGprLpjbSdg1m5e58UY3X
slqnm9uudmmL0C0KUgmQI6Jbh+o+M3x5yAbNyga4Jf3RME7odRzkfczL0yytIAgYAT+hq+gaZhu/
erkRijJQ6PGSHS8Ut742OUKmrG8rs2AJ6KakqPDARgDdM7OKNdyhEJoa4L8w4m6LgSeSpCh5Eeh5
nnvuLNCwiewC0D9lIE9g05iTWlrIMoRKq4Ee1ALW59QYByEY3oVakd0YEP0kbZF9iLrpremL0Wmi
UbXrOHz0FeWjl/xXTNbFdwLozdYxJpCJ74OA4M8WAl8IeFKAhmEOAf0ILBhjgkotZndEEEkoz03x
1mfvt/9+1lzZv5/++cxqsrQO1BQNZySX1uC7M+TnITkl6VozncLnJU1Z42GFMV5EjTJ1KoD+S7zE
Ef2AJAqYcXWZc51dtU1TMQgTabM+SplXbkSumw6xpKwS5AOJarxq8YeivAjZQErtEMsvZb+vu5Xo
HeWY12hzVSuAbDxpsE8Alj2jPzPrCRrVpFQAWSJL3ySMrXpAn+nANv3L0Oygdau6x2Bz71r9ixfX
K886coE1zw26jFHjExRQ2dAeXpCkXH6CoOe6OXQwamMskMJ1Yg/ZhXDXqG4gY8ZVuG+DmHQRmlB1
e0B6N8tXA3ItrYtaFG5lGe432JTAjhs9Esu93UTrznjOhqe+chQxQMN7bJdasOpNtKp4HkbPwRML
EtqQDGZFsvq7moGNVjg2xUeq/qyrJ8u8V611NIprHxw0wFNO0qfW2GUZD93xqjz0z+r/Vp2x5jA0
vCkDpAgQ2WMn0BMyAHvRH0mg3g+tg2ezM0aPWst71y0coosVZ+w6AlWWkPQQ242AHQBEPNbxCeQG
MDb/AO4CTlTI3v2Mluw0BRL1sYlQSiP5iDzDOBIx2cXDgNZpW8YTSR+/RLNwbvuJhaM7V5FtaQyR
m9eFrNOINuhI8kzo0U5B0sp7DF1ldP7RDX2TlKgD7GOM4/fG0dPjFnLGabATKyWV95QlPy1tJ7Un
wxBIbDlT7GB2ta9iR5dWsvKFZj7SazqR054IQBQulGM/rGsRaRGhcG+vw1UTA/uB9OaaOUwv9VUt
l7D4GkKHxtwBK4hkagpxOPMG2D5+JqNE8ChxDf9hCj/yYh9nIL4WUZwcLHsMMcdunVoF02Plvdn5
pDLu5Fr/fvszr8Lg82eCdM8EcQBY79k8AGA/xXGssY4+7mnBsK34JQy2JSiTwAwUWb6jGo8msK0B
HG6Vb21B2uFLBcP07c9YtJrZVzDnUS69wYg9fIXYGERFaErr6e0fM0OzyjLnTzTzNkq8XiN9ZSmP
2SSJlOpC2w/aVNmFZTWkzSegkXkyEFmzNHDb1mtJ1Ea9WyuhyUnBXD21z59Dm+LR3odxRZYtuhMR
wmYSet6S8pTKq6DaKmpCgjAlhuW01ruRfxOx/4CYxL/ftSF3RetbX4E04/n28l+lv9gvYdY/Byys
otT4krqbSFRu2lpFUrLcm/LO8gBmVzkS2pYE+Z7WFjGNNd0N44sqeA6KVi0QoKNoJHK7q2iTtOmm
WmNHoUIGtSFp8m6g4XzMC07kd5V++eebMQKHZnMVdXcmHyLESW9Y/aiRoH4Hy7dhfBOUgFS1uh7A
f+R1E4hkncpApw6vr2XRWrFloAVE5HkFfO2bnZ5jnlgjbdLnpG3q3MFA3pfaABv99sawsfo/Ov6W
xOyLb3qeqlSQBHw3AP6lthCsGm3Y6u2f8k6zkpijIafYNC+GJF8RHQ83N+qSREkeVN7D4EwncxV2
/F499lZSs9I0xgBeMCw9x1TJJOO3ya5oJycNT60QuTJcpS+hufFOEteysvPDvWohKnpNrHeleDXM
Cf/x0Y9HwH+Tqr1HMw6GVN1cfkXkO1qn23uw7CIpFC+GDgA5fT7GM0+uK4kHngZ8sC54d0OAPoHK
OIF7GPiWg7KKZXU1iBOw7wwntayP2PusKmDCYHp2PVmdkzcdx1kuW/7sg5jAbQpUtO9jiJJk+rSi
qTpJbDCqf6gD2bYElCjDfS0+9I2OotifX++Ae8fDkV4XGFtgzCQFeEsfpnAUWRMA+FU4el3iAmKQ
05u2pCLkGKB2QoiOkW7mehfqGKkbAxfCoAmRLfhBT6IxKJx0bECm59XCCv9fb+15FF+6wg2bxkiq
ZZ2ZcBReCtSRIAekOdBMaRs28yWJ4o1RkMLNRFX9ffAVJ7ekV6UBo+qQ21auPXl+vzXF+GCJnZ2q
wUnvpftQVVdaF3OyEkurAiOkQNd4NOAFT93FzBLzCJDQRYJDGsVyfS9HIGku8+ZTsYoWz94EjXVl
Gr4CkCnbB+MU2kIv3ptBm3DiyvPqM0cYDL2wAxp8oX7AGKABmCdPDSSNNEORuoGJjmBZqcSD5GHu
vtN8OkvZ97ZqRU9BkqYA+JhAjRhqMrYOOVe0Kz1yzijN7TNfdLFLTLTVxlaCQgfssqW4q9q6A1qh
fswnICv49wr4GMV0Z2iHNuU4h4Wr4EIu/fPZjnilUlsZaGJI2ETbxOhX4YRxwSblWCH9/Cv1ZGqG
cJxgw2AWPAEYvRRS9eJop0uA72s4fVdLpqVpMwnMTSN16hiKGRRJrTvfeBuULRJPcf+mDKc034Gf
UJUPfc5Ra+kddiGVcSfgjPED1YRemvEiTW+e4K0TcSdkD1X4K2nA7gPOJR6dy+KWITUl4/amPNPM
WmoN0gv6CE1VHR7DUzcpGl/zzOJkF+iCXW3ZTAyzoJVYBaNBxQx+ahf9OohdL3OV4TFXQJ/NnZyn
buiWOGYl8RyiGTe4hjh/kFJMMB/BGxf6P5PAQkrITTPEDHaefWGqgKT9+vbxu72kGDe+PAVJlCZS
k+BCUurA7S3xvlPyY5eYf3PY/l1SwD5eipmSGKi+1P0V2mMNFm39feI5ksWDNhPBBJV5KAZiO2DX
4kkgQF+0O4Hjqnhrxdwn6IwSNZCnwVMFwVrBfNUw+Dsr58FSUStm7YHSf2PgBUN/AOO+XCu/HISU
jocDm15xwzIinnmUygbUPntB50EgLb0fLi4mxg36qllodYSdKaVdN/7SAnmTNZsyH2wdqI6BdS9O
7XlquzIAJGWsRaNem8OT1W5a7ctS70TlKze+ADGpyg9Wkzl1njtqvxeM76YODFa0dd022IXVufhe
ZnWQesO7N8f3BiVSI7LeiHj1tN02TkGDAI6ZgmDyruZ4O3oEmS25EMp4BD+VzbARIDSd3AyptT4b
SRVmLmiy7DZSAXz5YmK64LamS44dXo4C4iDLJ2MG6tIQMIKiZPoAQ9D6itS7KDFh0xhqcMy7xLjP
xuqXqqePlc4rty5lV+eC2SYtv1OSBKtMX7fPbf9Nkn/5lugU5nNebZsIFLHTqTD2ZQsydY3jexfO
2EV8wqx0ILc1EpsQrWupnXbfejDSdhnnIJ+nuq/2cxYFsSur62XnAcSKRPDoXVyvw/E1Hyc4d0cx
v1cmkYKMIHdq5GjcEu0pDpwJnXf5+FREjROHq7x5ly1kUBMyTe9/te2UogKYdCCDYnxlDWy9tBgR
ouXtyzDuE2WrJKsOpJvDtPHHr9rbp6odZ9vbYpfSclj532LlS2uLMZgmWBledL2FJGPsxggIwyR0
GzD2VrVjSqade9+7aC0BwDZPALduALIXiIZorhMeU9mRDdtL7Ajpycbc17zvoxt/tWUU5FDG251W
XS8/LwcBbhkIWBVd7Z1oDElMR7vbB8/Y1vG3ceKYyNW4Pl7VBiVV/T95jCEKuZ/kYY3liMJhg2SK
FGJKT1oVxTYRdmHx0plPmnYE5kwwtEhJHkcD/Yz+z2hwQumkF7zBuuUzOfsexmQxB5lKXUS3R3vP
2mlbJdNKgstrwxdZsOP2dVSB6pM8lyO+yL1tG0vB3nwx2LEulAm1QQJ2LbKtDa7wQ+IVK907eiiI
pXguFV9W8BnxsDX+H6mWiCQbJSE6+8dZhC7gEqqMRtHIlHyzEpFo2bsfJ8QoX3RzWw61bRhPgipw
lGUNDQVWHfcuuOvAIIcrmLnlO7EHX69gghBG3GrRCLiGg68dMFRTdY95znF3V29UinFHuQnRhISa
+BXLBeVK7DAKGtjvqx+r7c+HT/fuyXd4Vbkra6ZiTHqXgHkG3QpsgxVwPJQ2mNLQftXIcbUi5AD+
emK7G04t02LTXlQQeI/wxAd8Hwq7NEqb7ZnsyUku+0VoO0fnuHo//vNjtTqujgRi8RM/3P/9F79Z
ky3Bz9X533/+0CVuRg4H29mcTptfp42zP72eXr9eNxyjpidm7lHwqSDaQ/sG/WleQc6lZaOpXt6C
fNeu7dVqFdrnHxsekMoZvORKkAIuWlD/gEGehdsR+zyN0xGL7+wdZ+WsoLRLbI4212YLbcCzLoJh
Hb0V7NsIOLppWoZlaMdkv3/dO8eP1frtUyVvLmeLr8KS87rNJDGeUcx8ybMCSNofj9g22+WpsrQx
KLACDBAkbipaAy5tKMytPKpDJEH2R8d5P65+kjXMwd5wgrozDB67L3M5jCJSl+ZBnEPO8ePjx/Pz
s08m8jyQx4lgNBu/x39BtHtw7c3Tr8J++vXUE/rPr5Gg3kj/h/NKOsNIXX8RUPssEzix8KqXmldo
LcmCWoKl0OOyvd9ieYntQPeNbXPUP/9lt4QxKaneyMRBK6kwB9ZPVo9rnExIcjYOR9QZc+VKlIqG
GQM0EWCWY0Iacah9gJ7WVNSRnoDVlh576gigHvRz6M/bB2J5LWcymXjGt+KhrUtAOjopUQh+AXQ7
fn2FtrEd2j/Xb+uHw8Ph4HI28SrpTM8HmoL+VZa5QNqykwMxhmB4wJysVs/rb/Ydz6ksefQLKeql
qRjAKgAhDlXPOSJVBg/6sIalvvDM5CrwYNVhbFIPk0oSz4LendV2Te54Es552Cvr0DEYhmowJtPZ
YpoS5ZkQo0uH7tTeIO/dqnWd1frhs3A/z67S3tAzwLl6l4//TCxz/GPFS9NJglhqHzF5b+3319rt
cR2MduPUbuc4Bk4FwU2pkgb/JPjtGxoO7MZF4ZroJMM/WP/Nbcs9d6zfWg8m1DOzAJ1X6j9bS69R
53j+BQeHHh56o+IapYeV/oJf8eOA/z0fJhwn/HDoMb79VTo9Lze+ikXwF0qvbMWLrzp/28r55/am
X0G/BT9xI9AfvC9QqEmzXwAkS/T9gLUecQyzLnmOTLFaocGFCkZEcf4BF/lI3qD9nb2jbtI5rXhB
zVVMg4wj8BLQ6wd+DfTFMSdAqepA6UzI7dqxIq2OgqnVEivWXCXxOe+OM2zhhZKMMMYrN1EmRIGp
4PLLyb1PfIJnsN2Rn/jdRIAlgH8QubnQl0Dt9eHBftw+rreuC/V//Tp9YVm2K3qQXk/7zck5vb7u
T5uW/PKdnnzx5qzYZAyNj+miIPTQUAdnOWO1uE8zlJpizKWJXgUYwTgvXSA4oSm3HLzWWE/GFG79
Kks4TnZhS3SMlYCgA+xYxhUIjekJ5TipQAjAlIJK8IprHdT/0beqockdcy3ktvFTV8BsCnoVMQcs
o9MClAvMplixosRVBz2VBvkXtLqr6960DaQojMo1LE6x6Cr+QX57Lo2Jf3IrizWtEqHc9NBj/ty6
0/XDkK1DNHo1O5RXbyt31SKJXbyQxzjCEkyJUStAXmaR6d37BWidzfQj+eFv8230WJBqHT+PTv9D
47gUem7YVVVESlyugRYPbMD489lbQVfKpPJyCxzexSnsv/sRypK8dCFHxvmNOZPRyrGU9h1klLGH
FpUYvQ6bHoWe20u4ZI4zTdiXqozCfq+XkJImyrPcA9C3ccSuj4mkcKLvKx+IblbTRLeogc5GyvN3
uWZwDElhjWlGh3/sMWrvBl/lnK1lESCbQesvmmbZxlw5R/1DBcODXY7+tqhBaAkgi88/XDCoQad+
DY1iVANR7FINP2jBkusBBG3SfpgDsonfKiS6xZ4j5mr3qRigjoJVFtQ6uDQYMW0U95ZeYbXUfV5a
x1Q1HAARcrwDTwpzfqy+6xUphJSqAKJhWB0iTf1Ksz/lG6c4lZRoDetGs7Ms4HETapGVdxDj6+9h
9mNIPDCOOlxkw+v33YUc3HiXi1boTa5FPeQkWe0I5XoaPpR8NwUyCfSYaNYdCA+z0k54+NtXTpaR
y5i2jGyq33lUrtq4gLSxs84iSHq73YAeX+VRzASO57s6tqYImidJAx4lkI/x3rzUNBu8sBkadAij
zdf2hxyl4J54yqvHA+zhCaJHbuaFdAzRS8oIQbWCxlgjVOQt6OXy/VgVHzEIwTh6LaykhZZyeFXN
QMcHSzTaCsC3kxQ4ibqIX0G55zR+2xLgtZBIzI5KahAPoCZ/fKJx0sDYhLEE3LnnuGamYmxI4KyK
2sxW0D3adx3pAsdCmcQrOXH7wmmjKTPKzoXRAVCBXa5l2PUV2pDgOjTB2plphm5YUAvnisF7Yi1t
GupvAE/HuIqKtOClIGsUC7hwaDTGyITLz511UhI3rBTOyi0qNJPDGEcgCihnhx18oWesQ7QIyEbq
xPW0ur1BV60f8B9Agf+tD/2O2Q4NHjoRzBT6oIHaieMJbA6r2nD10S70nRSTAdxLpeDU6EVpp32o
cBqDFtVEsx8sxACBPVvNysDzRKHvMhuXvCsJsSuPqivJOS+AhhYXQQXV8rcYtnblqa2UCAnE+EFg
q95Hr5RPqpg7jSxt8oJnjFcBMJVGL2I0gUqAE2VCmHBAsbY3JygFsxCLfC+qP8LwJ0iUnSDhFYYX
LmYIQx8THq2aCjr7yw2UhFoEHyRUU8LsQUiVg1F+v20ji3s0k8CYYimOlZ9akGBEnZ35HcH7+BEk
phxTXFQE3SNAl0aq5Ap/vAmzMUWeHf7J9E+iMTwpISdMWjZ2CzUcJFxlUC0za4VuAE1Ocw3GPniP
Xj6BHObZSCdHLYj5lGWu3J0M9Wj8FBHNZ2mzvr2OS65DAekrPgAhDhiSL3cqU+vS00bQ3EUmeh0q
wKV+hq3rodfwtpwlR6/QBnCoCUZ7djC20tJekkMJchTjiCFPZ8h14o0xsaxk3ZkSQcMf5xifeybZ
A4Z8OaCVsbCGwkbtydRnWa+qGShTlDfVR0drmLYfRqLsi0Y7Zm2t25MaPOuV8Rj2Q0+0OJC2ldqL
Oy8tt3jAK6uiKVO0iSovt1fj6t2Ew4gKGUJKzNNq6Cy+XPWq0KQ+HL3UrnoJ/Sw2QPr9cgW+Rk9D
G7P1/D+kXdlu3Lqy/SICmkW+SurJ7vYQx07sFyLT1jxQEyV9/V0KcM7uZuu2kBwE8EMMuFRksVis
WrWqi1bseGmbAaMzgdFwMItAff6GaEOJHUAY/cIIPd59d91tUU1+nK5s86JiZ3KUABMTyiNCS2CI
ef/aDk99cQBgLsjtfcVOerWt5F9csUjTouY2nx6g7y4XEuhem3AZ4QVAMRVLAruMyXhNvfbwXPI2
52Lm5T27kKwWQA2dYvkc9iTd0mvRzkvZ59tGsXRE5qeGg3cGOsJU/B2NmzxnXVz4+vDAo1NeWx51
90zbtsUmGv9m4c6EKRsVaXXZ5FkCr2NpnhD3RrxrMGbhtkZLd865RsqdkzZh0xD4UFC5bYnb+QWo
SKLy2KIQ3P+Ngf+rj6U8BXrQd8gshKhQf6/ofkifa+OzqA63FVo8RmdSFG/pMJkOjQ0pjB4YYODV
Y0+8fg3ptniI8NKEHSA0Bo2AYm1h1idxjhg8NMOAdb80JPQgzW3AhQe0IgpFPh3X4oMlE5/pmFHE
Rreiq47ljZPSyNFaUfgIrjYsE4Aig2DQfb69gNcZHHg+gNyRDwCJBmgelRVMsxI1a0xv9oVoPDsy
PelYntPX4DAekoNR8q0trdojovNs4Hf04kduFyc00W97YNB7IdE2+Y8t1pi3lpYc7xjXYDaiFcNW
/Agufi6TCJmEonUDsBrA5/+TVs2u1F+LySflqVpD2y6tt2ubFsr3yCjhJrjc5MolLbj/M5x2kSd7
oWVAypjRcCrNzAluL/qiKKw7no0M03TUqq4Fz8ILBuXKejoxNFLKQfvsuPLltphrhABkuL+hCAiV
HLywLlUC4tHJtfk5PgEc7abRa9/Gp6b/NfKfpgR+PWojz+4037bkix4PGxujMwNiaEBzd2t50OvS
BD7m3J6VALHVwatLGOyZoLfmtUvtvtrzBgjqTW+744sF1hi+RadzYXtI4nd5UOms/wbLlMHI9BAE
L7TPAFeJdL38RA3Svg2dHice4Q1zA0Fq+LQxkuU9q0v3ez5O7FPv1FmFhINOXxKesOfBAXtvn/Pm
XeCvJF6CJoSvmaDDro3KMN2GxOpbz8DY186L2rTqn2uJhFqALWow4SYRmCxnmFq6lRHwdRsppdVs
3SZzMNFnMoOmdquniosJvY9JVmdeV7Wu7w52tRXgZM7DFpRMjVUWKARFXcW8UUjxwOpWnzzHGYqf
pHPjr+NcAPRiV2ixBx5TvKoGa0JI3Qh0XFtJZTh3ae+awEyF2osU/ZCcOmt0nvQoZ8MGJIky3LiD
kT1iCFUXGJUZOuhwBa2GlelgnRJE429RxQb3FOV4LoILy3Qf9TqvD1FYu9sh6REdcBri5IuG5hq0
T9xXmYgQjXJdn+30ui23OcCfxTZhaIPyjRiozT5shm9ci5LOlwMaKyPbqNbaMpa8/bkJKfZcT3Kq
e4xIx1yo0mv4Q8c/ucgt0XTl4r+CD83vXTT/A8iFZCnA94qgJtHmRgcc0HF4LMo9GP4TbTuKV0zs
8arkHsAxk+xvH9Yln3AuUoloBto3bkGQeKkjIMcNgZaKqHpGL+37bTmLa8gwDh3AKAxNVmNw1oip
LzLIaYd6LyNrV4rkFVjGT1UnV9zc8jL+K0vNoA9jIWN9zjhPzl6n37XxubVif6TfrGozTZsmfU7q
tXG5C48M5K/w1gWl8HxvUPVC07qwjhtMuczYKRRPpTzVw48w+jaWfmJvRxzY+DPOuQcqIKNCD4AR
xOnXNvt+e5mv76/LrzAuXa/Ua8rbCF/Rp6Dm4S/1mAYATfg8CmT1JYr9uFl5t14bECSC2cOdX/jI
8it6FzZoeuKoLXxUgPxKkK0V04Pka2IWcryQg3sZSPwZ4ajOM+Oyd9CNVCLkks6LxfrnuI/qfRux
O8eMSy83UulHJh55bVwf4hLjy4FIpyumdR3Igo8DRCNIr9F5vs38+7P4f6Ipq+I54Rs3zQmRS7Tj
Oe2CdgTIELQdSPoCjb7iFZYW2AXfMnC1M8jvNyjgTGbVs4rFWlYiiT5kXp1njR8KyTddpf+6bTwL
B2deY+D6ZqwUWuGUWITrQ5brKdTLxVvMfqXR6Jk1bIa8k/xbPz6AWWqc/rTBFUnRC6HW5ZpqOc/C
2oLJojF6n+jO1zbqtmVtrSQ4lpWbaypI2rtoaFSU00xh8BJzdNBojiEP+UPNPucIoPNH2vhWvcmb
U87XAPHXXg+6AVaD5QSSEUm+S90wOrljXY3D0eS/6gaty+UD56NXkJWdW7KRcznKseeMlWPmQre6
uSuz722+0eXzbeOYt+EyiXKpirJ8NWYo23oOVdr6edJKb8DsuNsS1hZLMQRqNK4dFVAirdAXQfJD
GtNnF+ObjG4NBbDoJs/2ZV7PszOVVzRBzQjKFPSRoBekcbxpAJU597h+lDr3mnatrLukHU4UTjGg
B4je5k86E8lMNB9Iily20VqYfPw4xg9FH2/NNZbXJVM4k6MCn2XUmKMWQU6kF/eOXmB2exZMWRjc
3qw1MaplD1lvdRrEdGD5ZJJuorwOqnyNBe4aywXvAE/kOjZKiOAaUuRIsJnHGkV+t4rlhKqQ5NbW
wKCC0RvS1sxPKeY0bisqyEOsxf3GrMfig8q8vzeawgSvZj3+MassvshFpxO6nQCCRrL0ciNJgeFq
jOTox03M/qs2Tmh14VJ3wZ3RWPRb6YzNox2HsvUJigoI4uBvN3+x+GeLohx316wtvFSwKJT3LyXX
fzauFbjlyjtu6ZCcL71y4vWimaqRY4td+YWB2VUvdZ+L58l8iLQJ0e/XYfobvShyXnh6z/GbIhEg
7LSKDGTZ45jybSI0+640+xRV3GxtPN2SO8NoPxMsXrjLEW9f7mLbZG1YzqK6zjwC0/EUF45/e5cW
bxzU/WYDZtQw1exuxNOknTSUWgQaLsIa5Gt7Q9u3/RZE9jp7Mhz0nXQrPB9LbgbLB4wR8iuIQpUl
JIRhqOeA/Lo9hJ6rt342jYfcsjZO0a7s1nWeEuynqBTYAD5DmhoMuSkT9RQbBWqnuTeRYOpDT3fe
a+NUyLuifr29mouKnUlTEpVuLtspzyEtQuaaFjtTAw1B2XjlGlntosvBVY1gniHQdGzFU5Opzppi
1mu0NYztarcAqgdx13htQ/zE1QM5fmEy80cxnHjmbjlaLv5cV3wAMtnAl87Wc2mceV5W4SBxE0Z4
6PP8R0ejINcEaGXjlT1cOuNgFUF8giI4gAWKucSTQ4s8JjNy5rGncqtlHmufbHo0k4McYs9165Vb
fslqUP4Bk62FawpVmUvdqBMOepPFmPZHv00gsSVPeWN5DXqw3CEIm7UpIgsROxYS75J5Q1G+U5bS
EGUFGgeBbEFHxb0YLZAjkRoMD4OVxBsTWZBd29KGr2i54F7AdmYikWg7FvKcyro6Q18O5fwasRN7
Rya6reI1yMSiiJkjAqkfMLs5ykL2Dlgo3NHF8ZvCgzCQIkIJ94/tUJ+ZNxzwteECvgqZuxFkhJ2N
yzfP94YIMcf+WMeGx6I1St6F041mcBQ/MWUVNHhX61UmGWjJHHj+RCI1FIL44s4un0Njxd4Xn5Eu
SLzQwaSBBEmNJ+y4hwGmWLVyppwxJeALL4J5Q/Fhj49x+lhZj46zm0S7vb2U826o4TNaAGeLh1PW
1N3SqdtZoYSCLflGLMwXR9aqCFfe4guZV3TezsPSUVREI4oKo3Fqnht2jsPlGmAnGndl+TQkz06O
XOcucvZaczSM7RRbvkTkqb8jy3Zby6ttnMMiB51h86BKHQiUy8Ndd6Vb99OABljyYSGXRNjGYBxz
aNa2cVEQrm7kyIDLgAe7FBTKWDP5LEivkbd1/M4Y/BjAmgnUduY2Il9D/toU26H4Yrg7wHtG4yUj
G+qsPSqvDuGs8Nl3zN95FtW3KEhoHYboovWce9Tg2wy08WDklijbnwT1eHF0AdfXN6LoPRofGVlB
3l65U+UDlDimmUiVjQY+wNKjEMM8MIdPA52ZjZRIoaWbPOSb2rBXlv/KqSpClbuYm1UHvB2EtkO0
Saq7esi9LNqSfk+G99sWtSgKTb5z4gOuTq0lNJx1gNkBx8wwfZKEu8rYZKBZN/qA8z8thc5aAV3n
aBaAl0DYXe4lTUvXCmuwsQ3scWoPef9lWmM+ufICv0WY8wlBWIjQ8FIE8rt9IQw0iEejQJI3GPV/
srV5JdfxiyJEeR1EdcSnGmNHwcLsag0Y7rQGs5PC7mves2zj0MTah+mkvRRDlmyzqpLHthJuvxk6
Eh/SLLb/2CspH6RchiIypiq2gNaOjMDVkGkG1yoNbH7v9i88embxQbBt3LHAcU+x7ders+1mARfO
9/cH/AuGV5bdaFNrcnN8gJs0fqv7OdmY1sHRTjbmLwBpUZKA1XjmgHn0h2Ufblvw9TNAka7sBxmt
0R4FTLjUdlH7MLncM+LvFPh0+UWj26zeNvXKki/b2b8KKyuO8rToixmPb/KPLP00VsAR/3NbrcWD
edZgMHvGM89XCm3CSFOIAJ2kVv+g8V1OH/sJrKx/DFZW1k/x9VZeajQr51aGZHwouw88cbZGVKxc
XUuOFKldRDoWHp/I1V3qA+JOq2YRuOjAjRnW2xy8WuPXLu5AGHEv+e724i3tz7kwZfH0zEaECESh
L7ncOOFzYo1B3X+/LWTpjjwXoqwbh93hLoYQF87G6E85hsCAe1jjawa+qA1KvaZtAuR3xdNG2yKc
xgaOs7Idr/wx9NIb7Tyw9U0tjA2NXjAKMdBLtAPhuV0Ho/kYDd/qbuUzFtX99yt+9zSfGSTIf/uY
VPiKIjnm8ttg35nZC1+b+7EkBc3X6B0CHzzeS4qZMAbP6aQl6PimBysNGH0gQ0DXOG6WVhRBzcwa
Ab5JAAMujdGp+qiReZP5TTh4PXtvSObJZCVVcN1Oi4M1M7ODvW4eeaN2iY1STzQ2S9E18N51mcgs
sDCWdJ8aAlyTOHUpClVTVm/ClHYnSicMy0jkWJ4Gx22Qz6AZFb8kQV80qJvLkBn+lERdQMPM+KU1
GQYN1DwEjTNQjZrYNiOIOTcWzdv22PfmoO2y3B5wH9RWZQWowId/E45ihog1M8NjJdXSSVYYOuni
NvOFbgQF3+Q6nn3U68YVhOFSFIiIe8aGzs9otWmjqnRTEBTkfVGH3bZK3H+yyrb+9Ek579bccABM
BTWvIPK8syJi6RShZtncxyAqD4to5dpYMm6KajBYuoEQBM+pYnZ91IlpijM/bo00GIaPWsecisEe
gwGQ/NveaWnNgKDC25hhJoWtotw4OAbEOMI7pWPu0fK5z57+QgC6c4HZAfAegJdLZSjrbZJlUMae
ic+7Q9L++BsBM9qQoaqNkPFSAAuTIWRWlPmTdH+C7cOnYGFb2fTr9yp2nSFRiX9466C2fCmkxJQh
USdJ5g8N3+nxhhl4R+QBcQLTfgsxUEyQY0E1j5EVyYv7cyZ4/v2ZO+2rsB/rLM18VxTf+t71rdBY
OTZL5naum3JBIQ0EnEcE3ULjHamwwBw2hKJWbq/ctrO3VMM/MO6jRI1KHMJ7ZaPAHunSZAJ5Z+3q
3I/Ej6HGU0l+AajjiQ2h41tFdtTStWbBRfWQQ9Q1eJ4ZTXe5gjmoRlreQ+zYO5hIKcwgTdzvWWm+
FeTnbVNcvC9MIHpNe57IoDogEVlGOTZwdESwBxkbvi7NYxumm9tiljRCy/t/xSjvvqyxurJ14OdG
bvaeKQc/Bwg2Butl0mX7/02WcgVaKShJSQ9ZffFOs/siPWXVQ7c2aWIxOJ/bY9EvhRT9FWNZmMdj
Y+Ku8tFR+qtrEh+DyjwMM0bTtOXlUf2UFllQiu9zs9xtBZePNu52gOAd8KyopCEamvkLpxTQsJqH
ux/d8nF0HqL4YJi/SrG37WdifHbXZhEtxe2AkiJSA1zDwkv30iqtuBwRyMEqnTp6MlDFKn4K8NLT
dGfJ7W0NF12IA8APkssWsE3KASitPnKFAVGiRRdyo9d7HiZr/LBrQoxLfRLNLWD7EILp62+Sa+iZ
WBOxuGS4qyzDnONLFeJCRpcNE8FNMpLulwjjQyUxI91ieyo/RL2GYF56iLAzaYpCpoanlUQ+1O/0
CYG0hi6MCV308huNyBfeswfd/nJ7n67ThvMlA6AxdgmkWSgsXq4hamQERQCILIH9klPu61X86tLy
rdBGT2Iuil3oQVtUFVoNv5psDIzOCjpabVyM5b79Lctr/e+nKC6G98mYZQLXDrMlervgXB5asens
dpOtFXIXFhr5X/RdzBzHOn5eat1gQLHIf3M6D5gr0+wSN4jsvYNWtpB+ELly3NekKdsad7Ttp7zA
uUNbtzO9ivDrECKVnuLJBAxTsb+9jguu2sXrAYqBwQaBg+I+m6q2J0N2uL5td4dsS0d+2u0nOong
tpyFu9VFFIcHhIOHhKmWbK2hJnGd95hjAJK3+rMj9za5K6y9njVebeD1XK1k6ZbWUUeGzphn6KAZ
W1EM7YCYZMDhNbPpaRB+VAz3xubQAc7bNqfbui3Yojvbh+kCtmFAxUsD0Qg6ZbQKt2rT0fsBcYU3
dJjgYudonUndJwegwtsCF65xCHTRo2SC6hoY/EuBU1gOPCW4jBJp7DpCvRaJZIlzdlvMkm2ciVHn
j9aNUdntLIbjWZQ0p6rxeWVg3s6K/1+64VwMHALlhgZqOkxPu9RHMLtrqwml0qmqwRYfkiz12sIQ
92NmPZOhiZ9pPJo/uHDa7ViU6TZKnC7yrMhBt/ZtnZcuelSyUIefW9JnDrXLb8H8MyNvqY5vSY4V
Rc8BABoTn2N3lIG2RINDQxabrfUnLprrmdj5+joLo8GHng99ZCB+H8gzgNxBFzlvZUR3hE1Pwk1A
zLpGdL10JM81VVZdI7nujhIi4+Ej1j6ksc2meXTBna35IWu8eK0rak1HxbVNDRdx6UBgORIQOn4R
02vOQ88oE1/mH3q04tquOyUNvFDP1nQ+RmdraqNB0gS6J/Mr49eAEYo9JtcdQnZ02cG1Hln72uVb
YWdoHAEQdeWJvOgTAPIFrQEGeZkq81MHFEIZljCjVkM5tNm3rrntKSbChZ5sVmo7y4oip4CpfRSu
Tr2h0nDgPaZYZ77pVBooXGKQPckRBKe5lXudzn9YIeaXppE07gxNfyFcNwPpto4PnhKGSzzKD7dP
0ZL2QLRYMwEhEKkqMIHJSiR2YWHlOd24dnVvYUZrs6Uk3Yl82t0WdsXvino9Wtn/K03N6IFANWyr
GPP29OKxQ8sYEbUA5/4znJcflVYg8yQoADcR0bbSA8N30dj5uUqOcNIk/6S5XvI0BCTQk5UPWwg5
8V1z1Q/pM2qrb3JiNgQpNazCgGpUKqpHXA0rC73kogEvRvM08gvolVVMnKU8qkk7e6s0dtNg7FNQ
2GIg78GoJxFv44G1L7dXe0kiMBIgMMR8NqRkFK/RC9QpaAE6XNCBJI9d2CBPpk3pSfR6HPCwbVYC
vSV5aHjCTC3kN2bm4MtDjHZq1g0Cl2tVgMRHD8nHlE13sW48ZtEaGmPR+Z8v5/wxZx7D6trUQFiN
mJolfim+9d2rM22kjkrxl8E45RHi+ffb67loJPAPMAScFYspO5hrJEyTGjuYSebxvDlKvsY8vbSE
6DjAO25GFYBD81IrnevpBC6rzJfNUcvuMa6cGDu2BvxdPPPYo5lzBOgMFe9IS7PGfOv5zIfFU2qS
OxGJl5HGGzB0PKB3ZyWgXFw39IhgxLWJrjgVH6QB4tnmYN73zU40941TsqMz0bfbmzMvvpIRQsLu
XyGKPVQJcgFRDyE2upJZKjySpIEwvt2Wsmx2wDPOGEA09KiXBWZA60WSOnjhWzl6unRAz6tDLKM9
4Rick1p7dGPdS/uXy/4q3EHWc+bOgPGZV4AasHIyHjPE/50ZtPG7TtCOVRvbPuL+0OW73P6Q5bAD
MeqKc1xaWuRRQD8HDCLmZSlxFtImNgEbMZJtDQl4d5hwE0W/VhZ2dkbq/p0LmY3o/DwPU6PJCEJ6
wgDeqRJ/CMkms6FqIr2yH3YTMqTF3Hvnstib4p//4wcop7tE3Y1kOT4gJPnWKnbu9B7yB2vctU24
6epnQ/tMzX9QqLwtd+lwnOut2G1TtybNTThpOym3xNxRZwhuS1iK5UxQC8FlgbYcr6zLla1DPTSb
ZsTxAzbW1Dd6/5qQnUX2XZr4Geas3RY3f7C6kUhEod945stGnuhSnD1xOLgILkzXjzoD9KvFLNvk
oyRrQMellTsXpMSoTWUXIeAQmW9VxUs3FZ/NYlrRZcnyUf2cqa4QF6Cz+VKX2OKZSXtEa1H7laLe
IJ6Kv0kinIuYtTyze1trM5H/Du3lK24vF3Mb8X71u9BvxZPQV/zX4uacKaQYOUuZJmKOzRnTO73u
feJWnqSJN6wFVGuCFLMeSGJ0fYqVS/idTl/77FQ3aLFciamW9gdlBNTIMKJkHrF1uXhDMtHJ4RRn
NqOl15P3qhJ7GRbPt016ydIcgK8BmwRJF/hhL8XwSLMny4VroGli3WtcB/a71ZPX21KWcnZoiABS
AVhvwwGQ/VKM1iZu0Unkk+KOfHTC3BnExMAVDahlTPsYoqNsvpuSBgL9yawLNyGOFK1CP+voit0v
PvMpZiPO3DHgMlGhE2blSOTXc7j8qcUox7gfvHRA7dcqMX+i9CVhfhkLjJWMPcxt8ctpbZ7gEuQJ
BXkd1w0iSSy6shjRzLyVUCQacmhaY+6FxORsR6AVGjOOM3KwzNTwMIr8LsTcFW7ovk3XcM1XNmwZ
AMIjmW8ya2ZXUeLZqh1AzGuGIBZ1h8OgI7h08DL9NLUrDvr6UagIUjx0Gxs6LyYIqo7mz3o7fc3v
rIN5qhPf3lhbeIRu5b39+5114aQvJaotRUnbWEmmQaI2+tZHuR+C5HE8hZ/6PRrpToOP5fSLZ20b
v+qj596tDt+8ikAV+cqJKhKda7ED+dGBPLKX8C07iLckSI/08xhupj3mWADA/tl4wBil26fsymUo
kpVbQ89aObR6BJATBXty+iUqqm1LViKmecNuLa9yb9Q8lkkjod6kw0jRZ4D83KeGgSGu1d5CHWNN
a3DZSObf1u26Y1lRTrlMBuiV8tlitV1/1JI9Znf58a+ReZ30jEcZDHfGPd2ywPx8W/DiouoMGUEM
RAPgStG3kk2qgW8pxewVJImSXV2+8bWS7+JpRLMwqhqoPqF5/9I7Aqvek36WIZjT76WNZtZJf2zJ
WO2RW9r+hUL/ClPPR8/MFBl4CIvMX7a2mTB0PPzz9tV5t86EKIfAjUBk6JgQYpEjt4LeOSbAbBa5
ua2Nu0bfTNUPg3y9rdjKKrqK+UfJxEadQyZDO0xQZ8nJ7tHknLKSbBAC9yuubdEwzlRUDCPXeDG4
JdheNPM54k+i97u16SVrIhSbj1gSTW4IuquIfqdAOyEx6oYr/nL5YM0AXxdwA9Qq5o84j9ImBKJy
Zq2x2YlgtKw4laBj77zB3PPsYMefXYxsDTXPDJGmfLSyIMGY8HYteTgbxJVbOfuKeXPPvoIVZoWE
Eb5iwHhK0zOiwTNA/Zx+i4bHHKPCJQ8cMPz0a3DNRaM5k6uEWVENJtiqgdwxeTEczGXaA/0bIDN3
2zavH9c4EBAzk7qhsgCamUv9mqlDKpJDDrG62LOgh+6gwszLwOBo+ozGHLV8PSCNeYcy/m3hSzeS
BVpjgH7QyYTA51I2omJ71A3ITgW9Q7AXZFrry8H8cEr3EK5dwNcB1m9V/yPOUvltB5eKcjQwuS2L
MELoF/r7gpB7VvMJfcxeXdRBBGaUQh5ktHIil/byXz2x2pd6OrHWjEYIwQUG1AnTOYRxvXUN/qkH
/uz2kl7HcLOSmF/kmMDeO1fjsjKMUeuKGLJogwJbb6LFtAMJop0Fo9N7djVs5v+vG/Mh1bM9vjWY
6ErBb3mhz75BCeIE0vtFJvENxE3459ol8j53ChIkUwkqHA1ZZknCaRcOdLyrYqN+zId611IqV5BR
/89ioGz7ezKRro5V0THJFn2X+BDNSXzeBn23T9wfpN2m9ja0vBLvfolFqsGBuua+Zheo+g1M5JlL
q+i4uOqQEmYSozhZwkWG44NJxCbN+ErosWhWM6cZ+m6tGdd2aVbGyFgO9nEsc/wB4Elq/mRz9mZF
ypKvRwpqbrfHXJorcsWEDCYpq3qOM+y7zgGfToeHwfh9xW6X1gsJfjghF1x9Vz0dblbFOk0QRhk9
XOzA6VvhktyzW5RseJcZrxz1xaTNuc+p/D5U5demcZ+FxVGhyc1X3lrmindadI1Al2nzqCAwpajY
SvBV4WKqc7inJt9wk3+K3WnfTgIzmjELkMfPVpdv7CHfhNlKxHDN64ZTjJFdeIfBdCFf3doU3PUm
6rwgcXiqnWEX19b3DPSeefsJzKyBHka/0GjjJey1l53XV+9tgltI1sahsVMEaobnsPfbOzQfWtWg
sS/oOEUuHqGg4sRGtxGiHWHQ8YBRC/1zbo47pAo9zoeHsui3PF3Lvi7Z97lEJW4CZUs2jhMkVskk
MIbaChote4/tFgzQa9XeJSs/l6UETTppp8GQkJUimmYSLbvVWyVXQpql++5cyHwGzmKJ2iaY8cQg
ZIQLBiGZF4coYN/xCE/cze3dWnoNnYtSDKjM2i4CDCn1m9bwmwIUhBgs/8HTMDDwzhvDzqu6Fbe/
LBJtH8jawBuplMgJKCbS3oF2GheQlPh1ahxGpgEDyB44OFnt/DEl0wr83pypKK/sch5tj3QUYne1
hzHjnUOMDP7J2sVfLH/ERJ/iWJ5ML/PvyWb0+YEdh8DCZJ/8VAWTxz9/Fb51GO7iz/yr+Gmt7PGS
H3NBQmsbQPIgd68YEslre4x0OGXTGjzNpQ9xuBqzLRorKJzA6o22ZVQnLu2oLPLJtjMQ4fBn65O+
Le/CTc+CwTe29i7cpkElPT9buQaWbHfeVBSUwPiEnihFZoXcQdm0iGEcd6ye8rGXICuH17QDTKZA
yjlsMeG5QefqSkSzpCz6FtEqgpQYMkOKsnWVI5zQeozYGB9TE+ytEWLuFeWWPA1QCLhHmWWBlUoJ
RLV2kEVsS8z07b6R6SGMXmP26tDt7TO5qAlqSNgyEOXjx+USTu4wZrhOcUBo/AIyvrekjjwq1+g/
FqMe9A27qB395n1X5LSM81Ab0LkIDjU72jjpvSy2Y72ruyfN3pT6xsRDyTnq/ee/0O9MruKvo0Hv
IhlNsw8ttixNDqb4VOZkZRWX7qFz7RRDTMJ4CvO5azZyrcqvTffXLHTPYtAEGFXhbuOq0wNRFB+3
tVuWa+OlhMIE7mTFRmxZCLNpod0U536c0/vedYJxIo+cYByYTraO889tiUuuBB7kPxJVEl7e5nFv
ov3YN8vQp8kD69bqRoshzrkIxVTwwrOEE0IEpdyvOpysTRQ+hfJL5YDbem9gnhNfYypbuifmWi5w
skjxXt0T3Mbc8SmxYSZ9uaH2O6Bb/pDKwOzbh7ge7lorP2pyPNxezBWp6mJauN/TvodUOjxOFZD2
T0b0VpOnxtrXwhfWirUsnfUzJS1lYUFf1aXEhDiZvJTZfWRaGB7/FyfhXIZy3jAkt3RCAzKstMEk
Ys+2Is9AxaQeg7HFNK4VcWsqKQdvzGk6gksIjZDRtwzFgWLYrHYfLqXl0T2Oexxmj0YTlazZTMNW
NAgk/A4AZpAzG334jsFpzo94StmWlXrxMpQ0fXCHtp5AhB2Sx7zQ0Bgi01AeI5Fl961NASy/bT0L
us/AXAOjzoDCRHXi0nXTgsVViyc8slAHHt417uDR/s/xNShBzdkYvNoRPmAK06UUTHauQdSERKGU
wj4SKoynMLfvs0Hi3Vqz3dgbMkAMdxqA7/aipFwbK7CkJgByJuI30EOCtlr5ANdtqjzDe5nTF2o9
oYdRX6u9Xs+vhJLnMpSTYfbVVDDkzMEwmfiYRrKx2hIMvFrg8nrTxuRotK4X9Q4AlgIczsxPc3Bw
FroHhsz9iDaSwTS8VvtwkRO8vckOtFMiyYsvU84TdVPBmzlxCqpuZr7JDmfoLmx2t6UseHUYN3WA
u0YPxBUVg9NnDai88ao06n/S+nP0xwxP8/rOMYaG9hSYrBIvNbbW8LFBPJyzjRBeCybjUQR0dYbS
oq2YAHQDWYfhLmqdXhoJjmmKF4bJ7wzyS/Q7mq28KNZEzEt59l7S0O8PfgyI6OgL62MPXc/aWtPp
moz592cyyrTu0QqGVwst/xHpJi0fh+rTn++4OQO4gcNCVKbeBU6JrAr6IeA8YLkjACEIwW5LWLrH
kfBjM6Mqnh5XQXI4Cd7aIVaqdO5Zux+aDS39zH23Ig0tWbtBIs+2AuG9Lp3D0M5lzgHT2crV0TzC
HCMLffOF6d64A4OMZ72XO/YwjV7y1hxZYK1k45c2C9ORgQacGxeuUG2ZY+atVc4PaHLMnB3BM7pY
qwwvBArOuYzZS5yrpWtca9tZLRHoGhKDwZSfePwKICyq393ao2DRH85UCeD8RaEDyaZLeQmPXL0Z
8GDs/D7QXsEW1nsoTPnUQyn4SB+1YPTIfbvNdtK7bTWLq4leLA1tO/ObXfUUzRg6nQlPEet3VnRX
DR90lQVu/nrVp4LB678yFCMpi9TqABnCm2fnevE+3Bjv/Nht2Q7Tuz6Fgb6Ss1tWCc3+cybRxTT0
y8XMhRVH0QSVqI57+ofMT2O7IgIIlCWdkOGYO0x+TyO7FNImA/ig0ejlZyQWrzO50ndbS/s39ORX
wCJy4wPMd+zA44Q8uEXS3iW5nm8SYMX2vNSiQ5jU7bs1cO2bSEq+1/Rw2ibEDpEPckpzV/Yh36Kp
qbvTnKm3vMktpneMSbZ8cG5lMI/B0iqguGkd5BgEeWrjDDbSOBXolDvj1IwueawFH1pQD4zTTugi
/GYkenZy8q565lUzHEHa1j5lpO6QJwSbfOylYJ8Hd0wTBqFmfKdTik4gDDPiBjhWqvZz18Ux7uk+
frDd2m6C2I6BQKkwChsTASMXIOcJjbNvrZNaOyyc/IRLPjzottA3mAQRTaCep9Y+qoayQrFQ1P9H
2nctyY0zzT4RI2hAgrylazveSjeMGWlF70DPpz9J/fGtOGhGI1bnYm92drsIoFAAqrIyz7GmLV8W
JIceje2uWndFYU8kAhLdKge/NnTmy8Vg5bsurLs96kPDwQjyOHTkOdJewmw2j4PRjMyWRxCUegHJ
QKRLcpmcIQAQ7MPBAnSmauSmgaZZT/wBAp2uzmbp26gYubTvuyx2Oqr3lp9AhG2Xz5bxnrcRUCCy
LD0nuHR8nwMzuGuqgXiSEmmdEwNjn0EqkE7EhQAw6T2w/Stv2qwi+RKOxinLO+Wjy5j6D4EOFaRt
ssQrmRLjlR+ggdOVijJ7y1NjqNFBUmY/i0Afjwm6Bl8Tpe8PZaHMDhum/Ab/e3cTmSZ4zjKq3QTS
pKAkrkUHc1STGzXWa5dBv76yaxTq3qxaNR6GIrQSGzTJWmVXxMwGMB6GYbbrQAV6KNWmfUgTrfYB
xrdaqEZp01EaiuE77SPZo5BfyB1TKsPdAI5DZhO0C9ybWdjcZkGdVGitWy6eaPJ+CtO8eCyL2Sjd
pIqqQweK8G8hMSLAHhQ2fJAevIB2pkyzflSjrH1PUir5yZxVx6CTteeiq7TgAAHfGFBIdX5Ah3Xh
g4JPd6RAog86rYNDq+ASs+sJUBVe3dWBYhsFKmaQT0infpc1zfiQVf3U22NmBedBl/K9EUjdPogr
SQH/YV1+FkkXPYOqGtygNVoAnkJFbwq3oH32XCZkfFKBJfsORvAEKDYLFJhJlRTPhdbXH3qGXLCt
FkZr2lEa1W/lkFkPgRWC3LioNA0NZSQ/mcMIyEzXj35WNsOzWk8qs0OJlb/Gfhg9BRiUZxX6WI2T
mSjzg1e9RItNHlvRk5YGYFaJdZAnhsgoPKuTKvll0GmRLZdyBkmfYBxeNRYOhyDLmWUXg2GchkoN
bkOtxQYuoQGFXTSRQ5RX/WkYUvnbVGqKraY1wafrZpCj1aGktzlDKtJW4GWHOoglhA6DpRPkhGd2
JExK76dk7kob7Av1oTaN1C90cF4H+gxhygbStmcJt+GfqkKGl4pa3SE3M0ChA5Rv7goklopwqiO3
YiX7CM0gukU07FyJ5dMnzdXan4km4VFfjJDNoFVS2vM0hae4j/HetiYj2NUkyZ9GhGtfThoQMsAQ
lIetqvZNzUxvSFUmj1IwRXsj0nRsB7Da2qYRtV6ooV0xm+beBwgu/ZZbjWSTKeq8fErpfpApoHNG
qPcuYxNFuUZRm9oHgjv0yURBr0TqwYuTgnhln+rDrjIMZoHCnOizDUBiY9kDgHatq0ZNFiGTxAAo
0itgxO0e9CoeZD5azaEhTT1DSbNnE/oLjV00ozQjhOlscuaGzJVjyU36Cz14VmiPZd2+1qUVeJPG
qm+UBO2+j7LUn0jWfNNCqd3XEOR1mNS1HqPQcdGWSY8KaX4jSif/GkhqgkU0LR+AnqPnsLWaE3qQ
54MCR0SjlhSJOog3H0Or6/3FNcjsEPpwo6zgmLX+ZpbfIbA2MFF6d/M5tLLDXULQqRKFhg47BTrr
tJek/++JGDyH/jxTuAuIVOMoCAiujHXu1WAZafRX5T/3Qfx+cv2xwd06klTVejDA4UnbHJPujVlP
afBw/a4mmKbfD4DVrdQKCmBkGUyo5D2CnFTHBA3BWzenpb8GXc5Ip8DZvl5q0CCfTjKY9sGyeISY
EDrZQXElejJs3QbXRrjF6LVsoHILI8ZD/lHfhrfzXnIMt/OH3u6c6kPeX5+1zTfK2iC3MmmmmyGo
X5BRcRRE0vt5f9+fAL2613YvliufRVfqrashOtnAlEtASG7xbRuyKYFmscX9c8oBKRnuTemh029C
824W0WKLLHFv4xoxMCqixZK8I9E+ZKZNjIc53ZWWK5jEjQobcEFgI0UVBhxQfK94An4po89hKnhI
7qji6YBMHFsnVj3tZyB4K2+64R9bvJ+rChSYigS2esU1ye1M/F7UibW5lUA+huIZMo0XIqQMOlKZ
EqC23lY3ugX1wVwwBnUrdi4l0P89ENSve0kj2ciGFA8E3Qa62Gfv7eFu8ELTMXbJveFSJwIP2Xt7
NGxrV/0CL7BjvRDF3g/IeXmCxVvSaRcPsNW3cM/LKJYmcMAEidNrj3PsywADKfSbar3JAHTCK6XK
TiefiOg3tiYZEG7MLwSYkOznzLKuiEplAXNKza5eeE2ZiLh5852+ssBtgLCr1NBakJxWN32vlJ9L
d7YlgxRCQzEy/mFl2T1pRWQXm4kWsHyjLwtglUXZ7+vSNkmjNUrye2lVKKHb2AvF3uzs1gnv4k/B
2m1tvLUxLlzWDU26UYKx1ETaMz7ovd8hLoPcKY72Y/wWkJ9J/UtgdHFO3mHWRrmQWbIEdZkcRqPY
1vbsZ35Ext8hP2Q38cZd8SIwt4zh0hxeHWAgBsccn4Qgcl2HAZo8HfWBnTU3O3zGTnjT2hQybI56
H/jNAfUh8za8ExUStxwIqLx/LXOza7E5CoPFRVnmV4fsV3iWf7DXZEcFKLTfjLfXhsjNaGGlEDuK
YIjotvVUvvrzLrahg2tDqvFnfqM/Rp94992GhW3cshfTEczw1kkBOBFa38lv9l8u4d7gdaeSCgt6
Uz62d+Y9gRLyrkba1rGc0EGX2P10wuvacvM3geXNtV1Z5uKgbkWlFS2uhE4u3b7D/VjZgXGNgt3S
jOzJZ3bsgoTvM9lBhEPU+71VBjfW4+ZCUCxpEo5IWK9fBzzO9ncKtbPXwa2O0i72O8E0b84yZJHQ
poyiO9JpXwND3EToU11A3mVwG0MxxfDbajc0N4Go6rd1QgJk868hLu6BTm6y+gV7LbHnjr1r4QEa
kNcXbit4r00sn7C6bCY13DVeQutMD2MOTImi/cVtEwgIlPrA7r/0yn+1UFpI36kLStUaTsO0o5Zn
6YJc8dYhvKoz8b0LSpM3sgK9QQe6AefBzI5tnII+NQb/repen69NU39uFPoSx1fzlRVtaZjRUtLp
X4rBN6JTGewMbX/dytbCQz0AQEyAJPEPtypUjou66ZbENN0NoS/VqQ2W/+s2tkYCJgH0XQLlAB1V
zovLajajcAB0JIoKOweWyJjsrPSUxLtuZ3Nzrg1xXgymVEbydjHUtNUZ6cf0WCD95dG2ae4po4HD
+q5GwsL4PspK4xqz7mdGrDkdiUWH+tbWRTEOr56FKhadb9zytdpczioeCTT1ZTDgK9FjKJ+gbeOM
igCttrWz1qa4iFhUao0TCaaWpp1YexjQR359ZrctQCIBwGaQNfLnqZZlOU2WpH7b7KryVusFD9FN
D0GB+n+/z5+aBboX2Yjfr4ufSZe4YYG8mkU9La4Eu2qrYQ5VEdwdF9IWAvq0r+sCRwRkg8GU2Rvg
i9Jx5ZF8PcztCtnNdqaAc1NbDUGhkEIFW4KwHrLEc9Mhh9rbiZYjSSbb8WDtOwVioxZSpIK52LpB
rD+Qc+K2L7u5W+aik95M4z4yjnnkRSWI+o51tddEAMvNqV/NBxcAkJ3GiRqjlpIC7wHtXduoJkct
9yFSidedaCvUrAe2fMkqoBVWAtLXCQNL0BShvbTSrSwS39r0UxDwQl8DuHKcAV9NDFKhoxoGPGGi
nqNUQc1dCG7anq8/JjhXnUC3gXQ55qtDg4kDYdbutvAhr+vVrnHXHSS3+BU/d0+m4ODZTDos3ML/
Gxp3uPUzjaRqWSd0sMW37b0q2Ujz2z/ls7rw6OC5JxLi24xgfyzyVGRxkVkl0JlA/KFzOWueG+oX
2XvWnKVc1F22Wa9cjY5HMQZD0KaRBd/IDvNZO2kusrm3llN58aH5If9QbXqe9jrumI+zoPImcBmL
C56BZbChhgoBXibVvkziM8iD/uKMXQ+OCzmNpk5jEmAiLaPbldqAPHdhZzQTHH+i9eICR92njCgB
5nAaJWBbbApZkzp1Sf80JJn7N3v5X2/kGXSmSlbBnItZWxQTjfIlN1LbMAXz9htlzb9x1hPHRQx0
3pJGRnXBSV+tM3kAHYwfoJ16+NaeoOZy7B8nW+QO29H3z8C4CBLISkytBmsVJnsZLTysuZmGm9pA
4g2kJcrO0vzrM7ltEKh6XIwgW8iHLKUz4lHPOlyL34dbYJPO6f181Jz47bqZ7buRBVZZkIdAdJ1v
yauSKR0IgR0an+P8GIx3GRrUVOUNtJAdQAHQx1UcIOVs4Iv+JvAv8H2U+TTzoueyGOcUpTCYjppj
0UWOjJpiJOKp2Cygo6HoXyucs/QJTXVIjaM5wQPG6km3Zz8+Vm9F5YFFmp2mQ/2UvEiDDXD74frc
bh5sK8ucz/SkmCRjOXUsc5fQHcsbtIz+TZha2eCOnbqIZ33WYWPMQ6DlEfw7wZbeDIQrC9wBEw5V
FUsSLGAZ7QCKPr2o6et39/jFfga+AapM4PwHQOTr8ZwHljoX7QjchgNxr0dw1/q1M++NVx9cx05/
Y7zHfoRDzfSb88tkN3vBNXar+xfvgz8fwPnIqMcm0K34gNG9CVzrR3xih3/Ss3FIbkHQ4RqFfSwF
UXlzf69Mcs5Rgu3EKHN0ARRm8pzgDgR9Y3CCzVFpOFSbgKXLpkcUxT/QjSDwS+FwOafR1HhsjRq2
jZuoRzO1a90lvrGLH4o3/YZGDsiDQO/mxT4V+NJmtFl4ICELBf7iC5GMOh2axFxWOtbDh9zU0Ov/
PDQ1CqTVGar2TjHKD2z8nNtXtMl6BBIa17fkspC8p1HogKP7GEpnkHb76mmDBCYepmDkeaKkiS/T
Sd6TXtKhBVCBm8IslZfrBrdiAPwKtLfod0Yw51x7jAeljXoM2IogIw+Ck+JuDkWKA4uvXIxqZYRz
X9ge44rASKT9iClQAvsMd6KOPTfd6/XhbM7fyhLntSM0JcK+w0u6GlsHVDaI17OjAnmgtd+uWxJN
HOejuA4ZGar7eFpaH2EIvpAnSr3rJrZah3+TYqLnERIaSBF99QaCsn0jLdu+pu58ht6qm5+lf/Tj
8Nydot11Y1v7HRhc1AcBlcXlhbOlqpCehxwy9nvwQWM/pUBQVcDUyPZgfWiSX4ef1w1uT+C/Bvke
BDPr0MnYwKBaap4xAlwIxt4cMJ7rZra39J+B8YDTdAS5zVQvdo7gm3puElf9yUynB4IwbG0lcZl/
3eK2D/4ZmPp11apSV5haLD6Y+kbhEeIW2ZNGBKFq69hbrRdfXNXBUJ93Naxo7D1HzrgSPNxEv7/8
ffXqpbExj+GibxaMYFADE20iul5tetxyrVvkaDWdTxT2CbQ6gKbGxYc+sXZykvGVyQQAHGCHDvGE
mlws8IXNOITGNnQTm2ip4HNbYVtSoB9g0VLOcYDu+8QvwsEeOgUZBIEXbM7fyhbnBaqZSbq+aJlF
YNqRUOLXXq+72ebLeml1/99ouLOiMKeCsBEWarReJceKPZXhIyNOUe86gKqQRUiOSugPgIFBzbIQ
ak0sI7iI6ihUgRISXFgXN/NgyA2lC+CBUqQMiZ3TfnohsQSQFkvM0i3boECddawfM2rkd+BaSktn
we3dKCAzYyCZgyTa9SnZmnMwWpg4tw0kUnjKLsOaC6O2lng5gtl3PPflz+sGtmIWWFFxYCInj9aX
5e+rTZGqpB5lDUOmwbxbcDqVJPshatn/3QwQVCAyAgMZCAw5M1QNh7oJNMxs/5SoXjMcW8v7/zOx
BLHVSLTcmuo4I7jSJvQ27Qqoiia3BcsFO25zj69Gwp3HOCR7M55hpumz9qRTSIAFknJMxthwGz05
mhZkUUgSnkhdivJ2m9fI9TRyR/TAKmVSKabxMbNs/U71gm8Q3C728kl7yF3mqY84BPail/hmkFkN
mTtIh7aL9b5ahqxB70z1WfpURrsyQreUwE223H01Pp7LOkma3gwZLEVQo2JEtlsR2/6Wv68tcMUA
qpUQ6y5hISN4G1a+CowxyQWNLaJhcJHSGpUKiFksU6+8UhM2nq67+uaCmBqo/ECmgX4QbjcVSQKW
vhq1rxhlBll3cnDNZTdScI8WquuWfgM5+JCIZybyBYjLaM/mhpJmSpJpS9d/ZU7QNTn1/a8ssMvk
VmJgdy+9QdvT/NsU3FT6PRq6BNa3BoqCzYL2RyII3Ilf93RB0miOS9RThgfLJ7vycd6XqU0OrXee
XAr4jX1mTtc4kqCmv20X9XQQYAIJwpNgBoZUJGAfxgImzQeL0Pw7fgeQ/m7Un7W0EQSurYgCjiQw
b6B5HDLo3GqWJfI05tLUoBLZGedTnnyOmmnrJWQ7Tn3qNu0/16d10yAYsdFxD7plnSePlsDyqlZI
8wJ3Up6m5ltjIp073kbmAK2H8HnOJxes3IK1XEZx4UigsgE//0L3zZeEKfJOtFDQ559CW1BOD2p/
mnrRBWzTiAGNweXdB3SA9tVfLHPsUBxDzpCRxm+C+VBH8q4JDe/6BG4+YwC4sDAc9DnrGhdF2KCm
RkqXR22c3UzsboZ2aMSaW80wPLQw+VEd3YOh9nGCkq6VfVy3vhxkFzO5OrK5g07WQMxKl3sYqInt
TkXTUu53yRP5C1qrhTD936vBsklWB6pSKkPfoVfECXCHjQHySgHqVMDOIsI6bvrjyhB3qsVmYHTV
jDtIqcrgvPkAgoVkTy2566hblPG+Mf8CnoArHsKnaaKLkscOVENnyaxGWAnT4zS/y8ZeYX+BSwZV
Mzo0QVuiq/zFXNISZKol5ECtJHHoCApCnGmiEtjWObM2wgVnI50TEhUwkhvmvWx0D1bxeN3XRBa4
DaVpRQ7ZMOzaWu9tZbzTM8FSbD5mASOEPj1BGhKg2q9elspTHA4MN9zGfJNLkCCcoEIvdS9J9KAU
TnQj3SALPove0Ft7aGWVf6lFuKNm+pK/GdIZ3dCvLaN2ZbqFiLV0cV1+r67tcIEiZPIwFjLsKLVR
7GJ1eujHNzZb98b8IwdRiU3Tz+srthUC1xZ5nyhSrUxLbKYUQjZGk0Mh4DGtBQFQNH2cW+Rqo4Ys
wLB6azenkT0bdg2FoEjwYheZWbxzFYFK2gzaSGGmwoszGyc7Nz7bYV/JIuD6FhJzPWnLpK4MkUnJ
qAo4ggPVKiecPiB5pNQ3QfXIRvBSp5Wj6ipuQH8B5kC5SYNgxKL8pPAZDysJ0RizHCNZLx/bgt72
3fN1b9jaXktFC1J5eEEi3HFBPNDLYUSPHkzQ+rZe0gLVbMdRZ+eJhmblGumwI9UKd9AhtPauViKe
vI0lBJYEwqxo6AX3Dk/RZ/SdkscqDhEZ1fKh3CXob5C/6/Hu+jg3vP6LmeUzVguICkdIUgozbYtG
sXa8a0n9qy1EUskb2/mLGW42226u+3ghicma5IaAKI+it3JRT7hhZWCji0Nwado4GSney8BPgFLo
EkWRKJJcJw2O+sSoX6Fe6kXdrygAq9jwBJdC39GnFQ+Cqdwc48omdxpLRBr0ulWXkOWy+YmlD7at
gZQ8aQVgqc01w/0a90GoxoEP5OuaVQ3Lw0VC2YFW9q4zIx/Kf8d6DgV3eZEZbjwaZGzpIMPM2O5q
4x5CTJlIa2v5Ui7KQ95P11HlWNRfeCRTG9RVkaLBzumhYlNAfpgha4VG3txuRcXVzdEsgkdQl8Ju
/n0zXTk69BSwpRZTYzS4nbHXxg7aOfZf7CZABPFri74F3yzU5BpaKXUT2RqwGYCbcQKxgR4KTv4t
P1NkQESR1sK08ZwrISTPpbCTAJtOlF0QobKRQCq+JpNr9RYaY0ckTuNy/99HpqATHzpAuPpdMAwk
g4EHZRUu6hOQo7dYXrvU6gc/1mbB8LYC39oSF5HmmRpoXsTwIouAeomci946QIzcxUlz+O+DUgFH
Ak8H6ioXD0gQWQaZlSIJXI2GN8jgCk8Mb2KW4DTe8nLoQmP2gGHE64c79GvaWVkZI3VipYUdTzuI
HUXmyaD2lPjXB7Q1d2tL3LkfSfkM6ioMqJB88DbaBv3sLa/Xnq6b2bjcQm/oz4CWvbbaS4qkyiH+
CjP6fEcHa1eWlSCAb48EOgfLVtIv2h+yPKMoiSITlBe/JnBfWW+08wb9bxwAZMD/s8KFuDhVtDpa
sqtddV92hwmEk6PgVNhqeoKWG4ZAFoFwnVfSqMY+T+WF1guaek72szrHj9PxWXKy07jXfXaKD/SI
eu4dyPlvgV4+PSzEFqKWg63ot/4IblPFeW51w/IR7XQ76q9SFztyI1gykQ3uWGLjwHDiwoZJfBK+
DwpYskWAvq3Yh4K8BQEoDSywfMpnzNQUdNU4k8Cz8Fnl0bnX8lOqJX6WQbWoNm1TiRpBUN+6Syxo
/CWrBQYi/iamo/NnaEOMK+4rMJ/cJjg26ry0G8i8G5UHrohBlPPZihhrk9xy9ZWahZWMiFHn9BaI
OEcd8h99pXi5Zfo9zQXBXTRCbuUIAzI6MDCrU1mVTkvGj6CSmkPWN+9lL3+TrbD0oPZ1mwOPLJjc
7QX9M7ncDpTQXjtmFSZ3psq4kyukncB42bs5lT7GMvgml8pNpIsS81vRBRlDiIYji4fzmn9dzrk6
VdISkYcTHi/amELEy2HBr+txcivdBbCrQRVjaRsBPO5roCSgXBhBc4S9rxo3cmo4U2a4lmrtaik5
5em31swPOhgT9HDah3r347r5TS9aSlPIf4IxTtO+Wjf6vmfg18ETovzRpjkcJ/bVsMfB+oHmI8FC
bk7pyhh39Gi6HAdgnkZqCPztlfGazunBakJfl/7mbo+f+3dY3KTq4AxIDIZhTRGoX2TzRAuK2ynd
d2N5l7Syy6LWNmdha4ZohMvfV6degU8CFTvsRkm1B7Ouk+idrYNKDHzMN+M0OYBr34fo2FITeR90
7VNeGXc0HlpbarNdnXa2AhWBv1hiQwY366JBBHrdr98E3o+MDd2yfRb9tMi3QtcgLjiv7OnzuqXN
jbqyxI1+oAwkgxFGT8bvRLPzbJ+hhgLMRLD05/UC1908S1bWuIhUTuBm0pZxxSCIlKf3ANlaJRT5
rMgKF3yiIdUlPVs8SUc/hAeOCht3QsESbQbX1VCWv6/cRmv1LlKgmuXMXfuuWe056gy3D17RS+YR
I/bi6KNAr8j11dpCBKDx6l/HMLjWq6SPkrparAKZ62txfIAqgqP0hdfTdo87PIojiQt2tMe+1yBT
Wnlm+AFN0fvsP8ui4SG0/hAu1La1ZATolVuS4apLIhX6C/GuklrB5WPrSgpVczxPQEoPVR7ODM0g
wWeleHmFVPeHxNiDWmd3fU63veWPCfXrQqLjJoYMJCJc04fHhEaA2UevwTwLzGyGmdVIuKhdam1p
thNGQqbwwJrqRukflcIE+Eaoa7b8FP/8xjUK7J3o+Qfai5s0YrWNpEUWboXgPR9He9YfM9CRa6+U
vI+z3wV3+mAXBBwUndeI+jW3KqQA0f6xzs1nhPtyQxgGqiLDVZIHIzpGpjNUJ+jIZN0nuGOwHyuI
cKrA7g3e9cXcDGcr49wsN3SoO7a81MsYBNCJMxu7MO7cMH+BXDCRBN651R7/Zazc6RiGEdSy8dZ0
ovlW770KYHy930ELGfeqR016zFR3TATF9E1HWkDKy4bQLgg1JSsbZKuEzSqIDgXroTDWeIUp7ToM
8fpsbt40Fr5kUBER5Ew5R+onPZ8CFW92PeqBFVQ8qSO7DC+Mmbzj2Dpct7Y1sKWJyJKpDGJHvog4
lSFEYEmJC79GG5ul2c+2tnpHDQ1osar6y3Vrm5lgHVBIMMCAfhbC3F/3fVhaZiPrMAdEItk1aXVu
m7p09TYcD+CbNXadof1o47qxR7MrXW00Q7sK5qfcqES6Y1shCEEdqAKCr7nQHFHzVhtxy4KSZWYd
SQe+/preZMJX1oa7ov62PIoX7AD6arkzq03CHsoCPVKZ8aNZfFT9QwlFmKl3gB6LCq+RpKVscX2e
L1d1kbMGO+ECrQdwYhn76pyUTDWKywA2k9xRmqcYEoqlcSgHEZuwyM7y95UdqnZJCAo9HPrUabun
qfDpfMfI2//faJYds7JSJQMk20yMRgcZRmSiaVh5IjLq2s/X7Vx6xDJrcM+FIxOKB5xz1nEEGb92
GU32NPQPhXxXi7ThLjf3VxNc7Ir0arasxcRIP0N6UJgblgAj/JpFtYjLMxw9j7JKgXJAl7XOg0da
UKtJ0wJAH6uHkFmPstkJMuebFky8h5Dtw0bmYTGakkRBHKAs0DGnTd6I9p9DLkaA/ChUAfGyRAL4
66p3UTU14+8SAH1pNF8LSjsN7gq0pF5f9S0fXtvhLq7qWAAxOCABZ+RumGV2SEH9iJIUEYxna75Q
AEMJCtkr0Odycb1rcXGrDOTHmHWnlv9kgyo4GH9nv75eQfCUQ3IFHdmQgwK24OuMGRD9lcceV/Dq
jL6Ow3c1tKlbe8H3Zjd5uS3brzfqUfN1D11zs/2WA7HdH0MXDzyIqiPxYn8EXohqNzR3dtfneKMb
C5+GRVyUl5YsMReQGHq8iqnAzbXTK7sZn+UusCPQrwCKb7PyxrJ+ESN5aLXOT5MHuW/2qAA9d6rm
ygoDJSnUaY1a9GLZ2Is6QPmLbBfqW+DU+DpdrMuCBtTWuE0b2SmYuxOLlZ1W6/6EbTnNovLuljlI
aWJXIkkKj+amoCzBeT5Q+Blr5urbRAOw7eWzSVWnzLIms5NJIWAV6mp9X0g5Ou8I6ak9j3Q4htDI
9KxuzkwbZAllAYVCc6ElTfrmJUB+614ve6K719ds63tRSDIM5FuBHeHxfcHcB0i0Y3omPHXsIJVd
aR6PZlyeR6n9WcQicpPLgxLdEb/PSQWJQSwId1DGctRIHVTAcK/LRjvOWoiwgIPZjON/0ggIJxpV
LmJF4eHECd2aDuzX9RFfxH98AH4A/UkgWcUO4ldoGtUqa/EBSt2HNv5jZOqm4TOQGpFy0sWN+bcl
JLBREMc9j2d4WnJZCYrDzLFI8FZkfe9YoED1WjzQR2hCgx61tplOp/+6pJxZLtQlyEgGmgKzNZAm
oJaNqUvSzI6KwA7/MzkXZ4tbzYIxAJElTGbcgBKnwIJW+79Zrn8nkcfpVgx51QR2nNi8BWOnPQwn
JgKyXBwOX0fBI6jMTrbmoMWMhejjZxJAC6pdyuFdW/eCwtYyH1+C92IJNUHEbUVFkOSuUrIRR3pA
GqxNchxAtlwZZ4Br7UlxxoVlovKjNvevT+DFDudMLn9f3avkCESJyEuD9LZX3apUwAzXPaVF7cq6
BFit6BDYnMvVCDnvizuw4JsWzGX6BKW1g9E/1M3kaCK42KYdFZOI6wPaJwg3LBTyC2WacCsxrPIU
BdTR+9yTKnSkFyJs8OYMrkxxQ0Kbu9XrfYuI0aCh88MY93E6IqtXOMwQvfG3beFKj8InTnn+HdGp
5lDlBVxR16ALP5UfNMqOtapGLt5Se0aEqOvlQnLhkcsb4v8M/hZFW7mHTqWu6GXsYGCjD3JFjkbc
nJpQPhTdexvVd4DA2shinutctmmXHa4752YwXlLTYG4CNIkPkfWYlUGGvAII0Cs3qaEBOH8GeiCI
iJu+srLCLWAJzuSuTWBFjmJXguK8HCV+B9XDTBfpGW+eb2ioRgUWaEx68SgzQXXLwhy2pNZT+wzC
ZsCzZK4agt6Y2GYIfm/NJqKG4815BOkQSic4Ui9OVbUz6jwbBsSVCYzvxlDZipa4htQKEC6b8euP
HR7MOEXSEORSz5wytZxM+w49wKGAbCR64NESprMfukW86y6yLM6Fg65Mcjfq0VQLXdJgMsOCWZGL
k7PPnab+niiFLRsCLIXIGpdim80KrW8mJpJAcz14CqVHw7qJyBPe8KHorSCaTO5qOhiFQQoZtoy+
9mbJxcO6nXEteC16NGEpborL+vW5FFlcXi+rzZ6C1RyYC1hUAKRoQWudWKE3zFAvxs5G0vkli8c7
IKR/Xje7/Oy1JeSuXEqhxL1ZwmyITo68ztwI/IXXTVySySzHHC514OkjqB3ypTu1AJqOxhPuCdI5
6l9Z/d42Jw26EOoehOGs2OfEn+fMDpIHU4ZkBPof9BPtDhqU38JY8Ejb3I6rj+HmmYGuvZ8yDLg3
HvNu8qr0hHSEwMjmrK6McLOaaYAnDDVGnKZHjY1ePYkETDbjJloUlxQliOL4lkCKpcrafkYswxQq
/c+GBAvHjFmL8uqb87UytHzI2i+JFlRJDUND1dplDy597VUxBLHr0ggEF4CBRSsKdHhk/pbHMkXN
gMBCIMELTIJSQ9kRH/yB/3lZvprhIohE41BLNaw9yKp6ZI9lULXHrYiL53JpvlrhYoeEztK2bzEY
c1bdPHllkPOog89B/359X23bQYYRHS64JfC4YXOs9CQzcPchrbGDFuWeWRTKG0O7Gwy1F0zdZXjC
oJb+KzibAs/mQr1qpnM1khF9VnCDaHrSEsekbrQI0iUeXgHYtYKwcbmHvlrkFiuPNCMNMxnnmTHf
0obZrRU+XJ/BTbdbqmz/lw+wON/u6YgWmgmDkrTssygG8pYSGuyCFJIR1y1d3h1RuADyGQhXdPGi
HeTrLsoqPN2ViaDMnpaQzNj3rXZLGtWuvyFHdN3UZXso2tXAWrzge9DVctF00jWlmpq5gWvj5Cjv
vvw02upD6VQnoDVSu3aH99DpPhVRM8XvfOPXo+SrXW7BlCZOzQmaLg61n81jdp7vG2++6/0HBTq1
1O7sYtfhX1NIL9vPujc6/VuzkzzT1T1owu2TV8UxbNm1nPJcuq03vGk/r8+MunzBtS/kdqZZlgzK
JMsX3kW76Ll6o17kmK7l4QtOlTcgEzcfTVt9BO9MtNNsIePO5RXm6xRxh88sg9uzG/EBEGNi7E0x
npXkQPL7ScNJIXDujevuV2PcIRTLalhKM4ypmauQG033QqiDyMBcMT+onljgzZUgJG26+cr1uA01
DX1SxDFcbykUaB0qWBTKtKXdB3sqOgG35lIzFPCvozK2SEl+3VLAbAZ9KVFsqdIeJc1Gg4M99eAv
Cnu3YycR6PAS/oRttbbHuXcRQ4k2QduwU6QvLbEz+TavvuP151jljTSh4uybndOIePm34i6ycgDa
4uUAtlYucIzVKEVpFsBjxjsIKUmxZWehp0CJJwVuR34xRfXIrZhIljokcoAoXfHylFYM6pIJ3MBO
m/oD+07L1zEQ7MPLYjmmcmWDTxzVulqpLZNwcjH2NBezC0XmPo2/E0i9sUm5VypyqvTMlc0BYP3Q
S+c34GcFIfmyFMp9BedASRZH+AyMdBgqp9I/66B4yMfSV9DAEauv8xDiKXOWpHjH+g554ExQv9na
LOtZ4BwqLRU9twrMggFYcw1Ompm8zcpZT+7pKGAr2/Kitan/x9l37UiOM80+kQAZSqJuZcq09+5G
6JmeljeUl57+hAb/t6Nm8xQxgwUWCyzQWaSSyWRmZAQX+KpyqJndYqkq6o5NDaJs2zf6D6PdIdnO
2oMtI5AVBp+tRS7SVaaR2u0Ci9n8kLL9VHhRVbhokPjd8NjaUQDNwkb9+5rnV8fiQt6EIW2yrFYn
+7EClxaR5VyyjeQCHC00s21rGGjLJXYjsAco4+C2ZQLsbhUYRvhUQih6Kc2701eXKNhtt5MLA0ob
1jV0zREGDMgRTPckA3l+Z3t1/CtNj8nfV2XWfUSNxAbaAozynL8sHeaNchWuGRWfYzegGOOWoI7/
a5Ku3yfwjxnOSXQWDpq9noBuSQ9hO1+SjgSqziSvC1GivF0N5xVm0kVqa8CM2t6V43opGbuy9mwA
q05/pf9PSPmzIM49DBbOaaTAUhPX3pR3gZk8W4uv23voVYDcen3Cm94S+4YpQ60I76d1joqCzk8D
rSMXzujUatVCotYbc3P8VWRk2q+jwceytiFd0RfhcKfUpH2GUB7zh6avzohZj0GTSsXbhYFN0zHU
AxAnOkmrM2+ejEZu9YndxK1XDMSP04ca07V4JRAS2ImkaP8br86ndGRjaz2wG1vhZA5J1mLVdtP7
4PmCTRhb0kcGgHLjvBbG7GOZ552Z7ZluvdqQF1OB5Rmm8UIdPhVa7OD+x1z96Wixh/m0vTEp+zQJ
71iTgh4cAqvOX0/qwO0tfGH4yfok4MEhMBKBuKADKQDqSUBNJarlGtEgcUbZV+DOsBLXGSCE2BlF
/TWVx7HZ1cp5hVKxKntxyCxxx9iBQlIaF7BEncir7KCsHyr1JWJxUIE84/QREwbgzffmznKEMhmB
2iGq/fmuazAi7mFWDASctVuYiaf0z1rydNqi+CrbmOQONXIkxV4sHGrT3qfmUekDDF0qqeWFDcjJ
b50ZVazelRhdv84pv+YCvgMpv76zsadGfWv38FkohLfP+aIFLbivyqZz+7UweTtTt3HOIO4jsS9M
A8GcaEL+xlG/sYMwYw7ttktaz9QucK16o9W7UKBa0isEk7p5o1GL0cY7bfKs8WF0ziwVM00yeTpd
7Fl/fgW39SSb+3rU8Svs62vrFaD0feOnR8DkVJd4HXJEd/TVY+X9rN3Y/UR7UN1lvrLLA8dfXk/v
iPAG3mwI90E0tgwN4lrrTQq4lfXxDaUSaOeUs9+r7GiS1p96UwYjE75YycYqF0rzKHLiVoPVxrfd
chfH7q835ypxw48Yj1VASbEBoIh3Mb2D6YSjcphkz3qZI3ABNoGIeZWDkN7LGhfzZd4Y+1UtE2cw
1lz3u7v/96EdDuFdocye5iasgKilCPqDDvEc6/gD4rc/TNf4mL0oqJ9DxaV+cizPhqBzJ298Ne5+
al6yq465N/qZLz+Eq3+d+lncndq3nUGH9WfVfQZ0ppmz2cNg3HIIs1jzqqiZHpWBancaBldHzx7j
7qztEwxtpUXS/yJaSiBDF87OD0z+p+dDqzmXalfQzo1Kh8y3yxR2r9WQsQttaEPMXthmewdVqn43
xykwyvqYOX7l4BHdJZMC/am6dno3jlkYBZDpZGdRanYHENQZ5xU0VV2VKdrtpPbWPQodCerCEE8+
hHFNn4t2DM+yJpojFyDE3se5QnHdGJer0nbyfapMzr4t2ypoQ2CE0MgKLwtMofioYwOKUzTdY6OY
eHRaTpSc5ZQ41xUGrd4hkkMvi36pe6h/Uj311WqwrV1okvLMiKdsZ4a26pcA/bmQdSCoIbfGa9Jl
/U0Fry58iM3WaHQvpb90RfygpIPl5nFBb7p8mEElQZq+da1l0Q5dTU0Mo3Sz9VPFtp3HLCo7lCB7
NfJGp1YNlznxdAAmKzxC1sAGN2EKhYbecZonugzzA0iJ2A2dpvi6VUH4AjSjdmQqhO7ycVA/E6YD
Flo16uvQ6c5xKGP8xZA2xa6ebXz0Zda6Y4Nu11mUEfVWDcfI8NH+oo+DOnSXMZut2mdMLT/CBVK4
YWz14YreNw4a9KIB/Yryhpz1gBhZrh53TrlDrYz0bhOGZoFuVtZPLvpN+uzSVAdj0NRGtyTUIdFa
1Xl41UIr/QaVgNhwLUaLN7uJwhb8WxEm8lu7UQBLYrZzUElJbtQw687iwlAuHavLO69WwejbWOH8
abUW8aolLbv96dj4uz5/6pxwT1myoBSZqTgn+mVyh2TzLfVvsrPQ/4kR4b1+XR0T/3k8t4/zLnah
RSex/o23Y31G/AmSPOyuiNvKGdYgSfc/elTtDvE9JtaX29LVX5eABukt5pjsC/s6hFI3QqZsjlOY
kzgYi4MkObq8fH9rznGYSZRh9V1F3G5mlxZZaBD243uR0p9Z01/YJT6aWc3H00v/PhnDpZLcBTl1
TjZa1YClKz+7HjjmixjPXhquerh4KBpuY99bja+mgR6/RWwCn5gtacuKYuQ2m+UuxsmI8zyN8RNs
VvhqbO4ycjeT6abpbyWLXaPtNy9bGU4RXzDjzjOWJcywi3pa5Za1dhcaIPiqqPMO+Waya4wBN6Cl
IIVXUORWc5a4ioayXFWVkrKNaL0oxf33K7gtt7umouoq+owO31WoTHuiHJdiz9LRP71eYfKzMcRt
7AAUo4JWZev1rEfxvM8Gt07DC1NVXvuEuoOUDkmY6QIlaqzwO/D2809IJc8ccyJgK+vGcwM360x9
+I+G66eL8FD0h+kylZFBi1aJSduV/gE5NgoO+OibBxzpZr3PV4Y0tflR2shnzGerMV3aP5syXJJ4
fahrWjpE64EC5p5EUQxd2rbBjlrqQzRhUvbcxLCj0vsUIDyb7BLmJ5pMnFOUQIGUV8OIrgHMCd/6
GZwkqoeubBF5S9fs0/O4S4IaxY7T3iI0g6Ex8KuDSuAb6V3UzwUbQjwYquXQZLiplUu9+zxtY33I
8QfQ3NjgHnqoJEC4TIeNyIZ+t9Z0w5FlURictiI6YFsr60o3HhHOs9EzDVaGESNTGXNHTB6Mut9M
keQxKXYIAyUuABDQSOUhtolV1qmiwJQ5NsEy4jmBC5OyxWNtdQT/DdTgUbWMG+qT2pDdW6IvBvQz
/iGIaITnn0sxLVaaazOoUi6gdp+Fl2UkuR9EH2xjwubS6qgvWdX3MMHKGXDv2h8BrD/9tUSXHyLG
f1vIhcNFc7KejXiQZ8oFDrMPFuEXgOQfUyV/00IEkZy4dSfrp4q/HLHW9qa+djrXn7VxEjPDqwuD
Z8jMm0NouJm2H8ANqnuL7lnL5DIN2qIy0l/RBwPaCdp8GEVFZ5ULyKSfFYwqYKmOcWfCH4sZOrSS
Lya0AXghUN+AYAMS8XVdU8EWp6qxrtyKzpm+14f6UNe/Tn8zYa0QMnj/WeEOctrRJu9GWEkwCabN
Ma7J7I5Bg6Yl1INm0eAVTQOlotEfG/PBaUrFP/0LhFF/8wPWbdh8vrDWLK0qkLJ12fxiTSiWLslP
xagPKvQAm05WSBCGlI05zknNQhvGIcR6y3jfDU/J9NwlT0MvqbgJgE4oM2PaFTOKDpqFNueUYREX
WtUjEVz67GNR6QeYGQLTzlyjjS4G8nNgEEMFdYnbG8kZ0QuXFlniQvBxdB0rTt16+qipdplAWpR0
srxFVMDY/DjKxQJIy3dJFGLLx8VlyflC9z1UXszWS1VoBch4DcR+DGJizD/ZFIN3Xz+wjmncMFq3
AnTubl1qfqNUR1KWktK+MPqs/Mf/Z4Zz5IloIwRdYCYdnrv6ul9SfyY7mlOwf2BqGjV+GU+vbGGc
586dFrJ4gEW1WLyORrlLARGvukkWWGWGOJ+NYqsmWrvuoP2YmVcTCP1rsPWdPofC/QMUdh2DAFKb
v4MwXVInq4gqpCrxksyex/QqmlO/Dd8xEIcL0G3xrj1tUngWQSJNNbCuojvAJXx53fdWqFeIPeaO
Mgr5XKjeXM69tjttR7h/wC6bYMSCzAjPrpMhsVzAgYm7HRj3hRxj1E5BNBactiIMZBsr3Fcq6Mo3
s2ADmVlflO2c76JOebU7uri63t9WEUi4TlsUrWt7p3P7V2jhqORr2mCmKuaFKz+az+P412kjwvsV
hGygG1yVjr+lymqk5YlCYSXP4lf8915r6KGx6yANl8vSNIAxuy1BTY5yTSXp6Xy3DZgZqOBMoNqA
sgcz5tfYgTkje4roOkuvNIiEreqPRn8BYUDfXma/YQ6YbgpI4457kMTLpsTWP/4lx12NYyaNUMwf
Aa7NGYc2GoagFkx/T4PjN6N6UFRnZ6uQeDDNndIbj0syYiocOg/6w1BHN6f3fY1X36wD0Ln+AlAu
8/RMJQYqFshyYdI2+jHGgCK1Mjznt+OH9QHcsTLE4Q2EU/h1c/MhmpgxhCC2CgMSH5l2PpVBX76c
XofwG27NcBUhKCsq6B9jG9WnWg+iR+OH+jr7IA4ikTvvTxv7diK4JXF3zVTGWmdGsDXYRzwS3IRd
O1Ry6r5jVn4bWYW/ARYEhnn9EZuMpW2WZGlacAYiZ99lEPlxUZvXPLvT5j2qMJlbmmPm51WGMYK0
m66g5YGCLq6ns7bob4dumSW/6FvkWX+QCeowjDPg3zxzopGEIwGdeu41+if45dyCXoWqctM7Ixjs
JknQ/p4x/raGrGalmUDOze2xMbQgO10pJmoN6TaUpy6c0AB8jlXsdUisdIfJ7esuWuwr3VAvU6rY
frpkktMh8l2C4UBMjVrgC+XZ40eUhutkAlA97x13IMekfkvpi2VLbg7Rzq7DGhQ8UzgrFndExqox
emgQ5R6hY6BP+dFyMj9ugfkyXqOJeKe997fn8GceXoVnu4aIBzryr54VmjSehjCGEHVtjXh+DoWh
opZVkAfFgYo5quUNIJNTVsbnoCvHsU3SDPVNQPeXo22nzcNkZP3idopN3umAunSmGAtqgaTIzlQ2
lzHwU/hLbttZ7UPlJJpfhzUqy23ZzUG0WMWjbnVmQLpKe1A7onyysmV7J1X0JzMM2SHv5sJPY7Jc
xAkpQLcXhoC+oP9w06MB8tevYjjadvO5wLEM+pCmDTa/w+wD0/Ugt2/YJEkbRREDyY6BvuZKqMu/
+/U4myLbSbDlxfhznKzphtrDI0ZCpXeZ6Doh1HHQ6gfJ5LeSWgom4mZc6T2qcAR1/o92BkHw+eK4
qD9REuj22QB5ylqW/HzL69ZdXAsLGFQDHx2f11HS2aGFGQHP6h6X/n6q0SqCerabKY9qc9BkZAff
gS+wB9ynitIakgbwgn714b7q6wJk4Dgy3SPUiCfDUzM/TIIuc+30xcgxXnLQrCta708fHtF9ubXL
9UdTPS6VkWKdtO32iT0dxlmmJiGKBivJAjYTwyvfyJiabuz0vMQXhAJt3R7ZeJhZscofAJcuycZF
brk1xfl+VkV4S2FO3aNR542RdaBm7qpF/g/xbWuGi+VRCtm4JoaZUENtZrqZshenqLxw/oilLfxv
r87VMUCAgTQSZBjokHx1jJUurC3HDifNONjOnZM6rmPeNuF9D2S/JWMK00X+YGG+H+m+gX4MP7So
MQVvbGO9pUFH32muU9/rC75coLDbNnyCIKxCLvvofa68gh6M7LOtr1AXA/Xbng7nKvloFOYW9X2+
HErLT8ri7rS/ipxp+/s4f7VYa2RmhFgPADjS92HeNfat0f7oEslV+b0lh43HuAHkVVHoRrOEu8SM
hrZabGInGj0GG/U+n0GH5rIYcxTZLbNmP9ZQNuvKIK8at8/favSQQy9nP03jLJueSjq51uSp1q20
6ipyifXFCdYf0KNg+OKrS2QTgMf6UMLLdWiR6vZNaf7swEaaafgh1NhNMnUzYfJCCIb90TJZRzA4
i+gqk7G34fCY93LoLUbPyv65tB/i4b13bhNQuSEvbWWwKNFpBv4NA9e/8Xg838SY67Np5+D8Aizg
MGkhXjLZtdUQyV0mzEy3X5qLGr2OkYZp9SlWnM9qAV8OUDBHu8ZwHtJiZ6Fvkx0qxc+jwi//XkkL
bubAPFi0UYzlHyyMgYQGvfQcoEYVgAgoFaPLr0rioug22xpZ88JN7p21tVNCZg87qb12nWt2e7vY
GfHDaB6K8FqXFZdFaebWHOcujM1mlMwwZ5mYcrJcYlxN0DxzZE8xUTAAvwlKhhaYuNCD+LoslJNx
gitcXkY2QK/u2Cx3McsCor3nspk0wZlD9vFbXQKc598aHZCHBCKFwFSS3ltRA1FDYMCr60hzMwMD
w5KUVvC9vljjvteY6lGuTLCWpceFVVBajUHcQFxLdwvyZkC7EcKbpwOr4LB9Mcl9sxRynKU5wKTe
GIHa9f5YXaoyxxB8sC9GuOi9jGkaNmtuGo2Fy/IzEEBiW10KHKAMs6wLvxjOE3oloF4CDPurcxRl
SnIyr3uY3yfTcUyuutIAVsY3o4CUD0lKvBhjn+VHYl2Ey8E2Gn8kwJGq6xgKKDK7aNeEGPzpA+hU
AYsM3NCwQ4KWEbeKr0fn73MKdCz+/Fxua3Dd9KWe4O83wFo4gKNpzd5mP0aFBvbH6U/9vcwO1YOt
rdX9NuGgoVBuWtakL2Q/KtNvlecE9FRO52bxUZ2DJtnVxoWjBXp101lnxVx6TL9zzJe8iPe17EYX
hd/Nr0HL5uuvadU8HFUVv8bBNoPoMro0MW6fqW47HK0ycsPxpW+mvWnelIU/Tv/AAAfzECEDwQA4
jfhGmIKneouu0boZN5PzAEF3CA+fTbEknxCerz9m+JEdZQkVp01gpmxfkmb0o/pQsvJfDvHGCBcQ
TaLEmDFdt1J5a53I7ZMA8ymnvUcUm1ae7FVtx3Yo347X+mlESXMlr7R+5OFxyf0RzKR27k/ZeVU9
T0+nzYn2De0JPAF/d+X5z6N2KlQfohnnbg4UejDp/fIPV/DaAfmfCf7T1PoI9rkaJhp2mUevzAqU
UnK6xauwHGjDqig28bWmuTKWzlBGXB/LYSbPanrRyMAZQhOoSlprZwDwdy7exYOuNYuNVQzTPbQx
5uwCLJinv4WoKAnd8T82uCA1mxqLWtToEaBeljcCojGg481fevLWD7c5rkWzLyQ2xcta21PO+iDn
y4as7npSgdgaBBzHKPpMUGcx3k8vS3RTgP7vPxPcbRui+1GAfyz32jAYlQPeNKaflleLE+itpDQv
Ww33kZw5ymPSw5RDwdOnHcbkDaIZp5cjumS3y+E+UtbPY6upsMGSGSRkLrGfZlq4jnZuyAj71p3h
Km/whz87x10kms2aUKthaqx+aspZ3n7WgBVH+9MLEhVH8PDQ0EWxCZJk/g28pCPgSD3cbkZ2Bw57
DCBpbtgP5zbDEIHe4GFcX4GYaj+b4WVsR7cxk8zlioLe9hdwLlJDlQCauvgFBj0O8y9reNANUIae
sehHRXeJKlvxGqi5jYXeGPoo4HWkKEEZX+/EwVniadRMPLiaxMP0Qp482lWQh2cTWTCo+2yghNzh
KS65P35H0292IS6KMw5YCHAhX+3ahTI3YWWBycRtn/r3IjB+GH78UQF47CbHJnOjD2AdnrtLej5L
bAuOBhRxoOMCeBmUan+/xzdJSdZ0LLRxj6whklK/6PbDFJx2JMFXxLCJhoE81YbSu8q5a13Y9cQS
Be8SlqD1jNnNPQDBoDt0zcRHkpfKqpeC87E1+DuebtZk6WWj1VMItyGpm6eYUE2OS3+RGpKmm2jv
Ngv7/X7f2BlUSI2TwkFFQImA6UadecJM5T98oK0RnfONujfLEimxF0Oeywk9w3keGwkWVhC7IASL
ivJKNQxPWP//ZiGZpSyFkcH/wEN50Va9ZzAMkY1JUK2KgkMq2TdB5P9ijguV0KQ3IkWFz+X6RwbE
a6Jrbq4EjJ5R7KVMp1BmjXO/xuyRhZSwplt+k76Dld8lzWHKfFO/zfrP074ueP8Q9A8R9ZDX4gXE
d0VsM3cYYKeZdw4y1f2wyx+q/XzWHNuAHh1PeUw8ch1dQC7sSnkDuXJQ79MLHwHHbYNI0vz67p5f
fwq3zaoaWmVvK1BwbRmKYmcdGYAL3J1e8PezBiOgcVHRkBCMb5pLgbbzhPXqoCIlvc/A1VDYd7Zy
PG3nexCBnZUEDR12pI38uzJdokqtE9jRtM/MDlALW9izXqbuYN0W9ujFpuTl8H22BwOUW4vc9qH+
m2phCIvG9VviGS9tcI+R5X0fPPx03OUluftZtEHiAe+ZACnoEj+5qN38rLqPdktgBKgP7mXd3O/n
9OtP4lw5V8dKm4t1s8MA/FODc9Z2r47plzKSCkHKubUE5ODXiABu5XosVzdeACnEiyYMk53dhdEl
SODSXeIUJp6kTfVBYiu6izUa763eyR5Of/PvlDBfPgFEJb7+CnXWonG08CtGr0E5BqwnTtD9yFX3
ZvZrUMIkODbnysGWHBzhNgPcCiw5RrtABfnVbNg4jVGoCSQZ2GULWZBcv6X262T6rJFEQqFXbyyt
p2sTeAtgYZrShqVsBEctsnoGKhmIQFTkEI/PA7klnSQVFp7XjUUu1FMSQi/WgEXD3ldjsOg2KECu
w/ofOu/wIBSv0RrGCx/J1NelkSkupzmHIdX2EgvzmBi8BDsuiqxN/xmSOzV5mJwraNec9hnxt/vP
LOEcN4zUNLLKdX2aD4J+t1FuLCconUAdJQVsYXj9s0AecaNFDQSKK1hSSAA8/rjcaPPL6cWIj+HG
Bnf5a4pSY4o2htzJqmBdBQWart3SBk6YQLvicUhdZT4OMkVh2cq4NFhNbHWYNaxs0Bcf9IzwkLdw
Sf46sfniIIR8dZDQKQuzXh0kMc7j9L4Hw0E2S56xQm/HleFAggq1ap7StW6KKlwc2GBgglhSl0IW
AjLCMSqgp7+U0O02hrjLInPKLgRZIOBXaFsR5WfELh0jWBqXybhCBCHDAuYR0FFdw9wWzz6uhH2O
ycoICfsYmOX1kPidfT9UV8CyAFRnF3/v5RaI00DljaYcenJcvEhjTPjTLEEBLb2wtZvcfCn+PvtE
x3Njgtu7BJj1dJzRCMrKm06/aYZHVmFy8VrvJVe6oM361RIXkyaGEg6QJCg5vWTvxGtKN3eHJ0xi
7qIL48plo0fc+P0M+e91e2ak7uen+pZLPOU3TcLXx97a4EVYRM4ExAhfWplBtEanHgAoTQPXlEv2
9Ex9Z7mbPVX7/LyMveVs+pzanS45bwIX/WKXu2tYj8aqPcAuDW9y9T5lHqUeweWezofTh0EUtr6Y
4pwG/PPUri3sM80/O+XF+hWPGAid3ba/1NiTll5GoWzoWXDSv5jknChXCClpitWhZzNqL4u6b5yL
UoZPWf/KqW/HOdAwZ+0yUyzM0T7m4d1Q/NC5Y/FdnhxCXXLyhCuioPRG8XJtVPJRuB/beBzRziOo
xg9o8wIDH+UXhgz+L4j2EH74Y4eLw9k46EbWwU60XOumH9YPgyxvXf8Ev21weESQtbdv8sl72dG4
0kNI5gBADRr0T0NWSxYboCp0rFVUrPkSg0FRKbIXyI9GmgHmNv1+kdIwC02ghLyiaaBswKN7MThv
jlj0GqU+qvrOglrX6VMj+t5rjfp/Bri7Pu40fVrKAiXX4lbFPaVn13Z+F8tSe9Hn3prh3KpJ2YCs
BeuI2+NSPtnMTUPJ+RdFmq0JzqPiqI0wRI+V0OpJSV4hh0AVdLnmzM1lROrCrwISPUqBCwZum1sN
zciotSogEmaCMa7aawvZPIPMAreYDIlrVa1IuA5XAmqCtSnJyIUfZLOE9f9v3gBNV6NR5gBXosSP
CXkw5slLR8kXEdoAaHAVmUNnjS/lRuFSsmwCpqOarhXFp9WFUXyedl9RXgIwxX8mVvfeLCNvojYj
NUzU81VH3d7xCYDE9SVTDn3NfPA1SM6LKBbrFFB3AATQKeLvUcBlNHQu0HWL5x2zWl+v8PyefcW6
QHxmUqJroVNvzHHr60wntse1X0qbi1E7JPaTbfhzcwAR8+mNFH+rP+viLs9xoGxIFhjqpzcr3TP0
KojE5YRrAfpllYpb0W3cNUaZU0DMCl1vo34Y68ckPpIIGPD7NJVkXBJD/CAn68e+KBgCvzofhuIB
L5i89gbAd62/HSPGIKr+Z0X8OHakUyDaAfb2rPhZycHO3SSBI5s6EkZoBw0xaNVDHYv3OBWKOSn0
p+Hi4NtHnxfztWoPDVFJhiiMOBsznKdpXZpqcQQzunqrKC9MNsQoTM8wCoBPTNHcQ2L/9ahWqZWW
4QpuZEsRMCU+p2nmG4l+AB/MuTpeTWUJ/KteMrDntZI2mQB3gIqRieaevebAELf7ajwtjcSm3YJQ
dKWdF3uU/31VcYGOAoOZC27X1J0kJn93kvn0Y2tyjSSb0IRI0YMYECb1fXlM7h7KI1igtGfHY379
iUrSPr7SbrU3w1Mw7ucqH6fPs8hrQMBqOKaFNhoe81+td0bhGEuJwzbR6woD+2Z6GBWACI+nzYjC
BrCja/6AKj2oJr6aibvBWFqKE1Bpez38NczXM1hDTtsQIBLXCeL/jJhcdQWjwz3U0GGkrz3Afn3Q
6IT2K7H3jumBEngp71IQ8uSSwy06EFurXBkwmg0go1arbXmeYMi2Js+n1yX8RDYOAs42Rgr5WlWj
g5RiqXEgOrBk9R7B+OUeTGI685idWZ1nQs6n8E/bFN2XBooSGka2MLHBZy6TsYAjGEw3XtgRTLlj
ZiMFI2etMM9OOro3Rx3aOm2dXCpdiDrvXGj70z9AfCwcUOauTPxgEeC2tSkpI/kyAgN5rcZedLdq
ROAZeuUEy1XiJcfowdmDdRnD1H4chFfVUZbxCr/r5gdwGW8eMUWPNPyAArDn9foeZNVAQWcVDrsx
wR0+W1ELZUrRKp922s68jx/i2B98csb29TmE4ZbYs8+86FV9aVyMze1O77Do9oNL2SbGnJCl8BXC
osDgqxXDOEk/jUVxl9E1TNcpH82/nz7BMv84MF/1BOKuzejqwKx6L+wjo699L1mM+NbY2ODchWES
ndULbGjWEeRuLkbsgda9ybubBa2fNvQrBSSowT9sIW4pQBAsPIR50HWeK9TocxglSItzI2AIoKGT
u0r+pJeSJFkYBdbOPzp36N6pa4TdXBNqYfSD4/SorDWJD7op8I53zI1zHTm/lCJPGK43xtYfszG2
VGUeTgy+odY3M/G78TGjki8mdr//zjc/dqaANyYvcxwvjZV7limuTd9RJMEMCBQxY1NyNwjj2eak
cVcDs1gH0DAWNCfQtqGvS/MSOcttUarnakmR92HUkPz9kMt6vP+cMC6CoI08xe26i72KeUVwrjme
kdwOA3AGr//giJg2R5PTRNrEVxg6zCQYnTWh8gOIpN1dNcwb6AOGkoawkeykyDV+jyQB46MB9cz5
oQWKtcQo1rgMleoMXLesRzVAfzq9IAG8B6o26+TT/5nhPDCJIcGiNzCjHMLL6l2BdPIdaYLsYvRN
MM65hQyGvP5BPg0Dgyw4ZFFAWQvYX12+Uk2oE2kz3ur2e2p8ThhmYeF1K9NbErk9JpExJYfxUu3b
pHDf9mPUxPhSkXLRR0dVv8rHc7267S0JOkmYDW0tcd6nAr7Wx93qE1q9XxrnPO2A5jVKw3f0uve1
AaOXFdvrGMOc2vajNl9Of0LhhmKFwDai8oXT9XVD+4YuS+esG9qAiUMhfsSCDuc7+jxtR+iQGztc
/kwVJQeSRsWO0vPUPCfpTmkl2dDvWZZvzrGxwaWvhTYvwM8hR1dvrVvtGA8Q/2h/oZrTHaz7zvaV
xzByFw9ia76sOimKXOSPaV6vLpus2ogTbOM0PM8OWjbTIZ1mNzI+Z3S99flKNf7hpsFkHmDPKhgQ
IZD19cPZdNZHLcSGFuiggwfY0j7j2Y90mWiU8CigbUMBxQeuzeTsFHPS66kJB81ArpW+18mDMgZt
fW3K6uJCT1yLMFgPUmg+08n7qAVlhI6TkCtHq/mkzvDTyROQozEJVElmiTtzTR4mc9jA0qjfOnRH
imejtT2M2QSnfV6YOZLNkrjMEZUezDiEGpbE6OUyVK4BfZChTB/rltw1WX+RqKD/iR/0GmTY8Y2J
u01JlmCkrwT1h7kGMZeVgFwQQilDfDz942SbsCbWm+Shz01mEYbfpjG/dYKaXKoxnq53p62sx/rb
kYRSyYqGtHDvcd4TMWfUtQFoSDq95f0nxGZBy66ys7n2xo/TpoRNMbTF/rPFfda4wD2ItzOeeEH5
gmf6NaY+wA7pR52PZwiIIL0w9aofMu1g0QuEYOwS5QgD6Hq+mUrmVBtpth6Q6brSriF+7p5emPBL
bQxwXyozlHrOoEnpMSv3U+MCgmo5M3bDv1T1twvhcgZbr4bC6mHHTN6SYnFNFDRkmrbCaLJZy7rW
jddBWRsDAauNuS/cNHuZ6sjLwD6f9ndUBowR7hvmD4kFWCwBvuyrrTEaUGeYYasBRTZMtWC/9yYZ
0EHo4Rsr3MUWN+2IZhIif4wja6VBF7rA+/bqDQ13hD6cdgXhNbMxxt1woNIdDW2FUyfqZYjxohYT
TjtHe4ih19IcWPJ62pxkB/lSTYmnr27Ov5ODl77aT6hyGQ+R6p+2Ir63kRav+PBVKYxbFalnY4mN
9d4uzu3d8KIGEfTFwfHrzjel296Ye+u+999BEOydtixMSv4Y5kvLWl1lfVnBcKvQ/aJlPrO6y7Cz
j6fNCCPExgwXBM0EncUwhZkYDG9JDG7e59MGhO9qEMP+bwdtLvQxw4DoBTTawQH4SXrVZc1hdJ4I
udPZcwxkrKKdUZm4q+yz8YFvigfVIhmMmjVuM1R6kY37WRK7ePz4hv3Rg+UqLu96Cy8Q53VK4lWj
oFLLhwHMGQzSVSkZH09vhNBhN/vAhUoFlNhmHeEnDemIp+p9XWPu765R9qfNiD4ohuyBcwZOF+g0
zmGLuiuGqrNQ69P9ZAZj4LJIPFP4stqY+Hb0zCSiFR7fXnSVBRM0Mtxwlzwu+36XfWDMMJM9rKQG
OSe1qkiN1BXinF70n+UxPBvOMak6Ne7yqbpQ6lN2p/dQ9Km2C+Rc1okyqykSij0cnifVn+xbzX4x
x3+4O7dWuAwsTOEOBsOq5vzXBE6pKHO76a1zPk8vRhRI0M8319FMMJ7wEcwaqzYFMmiVkfWgT+qa
UHX9e8I6hMaNET5aUb1WY72BEYbB2yK6d5jvQDa2cdv0vK1SvwYR9ellie62rUXOJ6Ci52CUHxYt
tiNQTtRxxnV3Li/GD0i1S4xJ9pCPYdTpB30eYUypHrLen4ZHQ3KdibDAq34nALlowmK8g/OGrlNI
M/eoBJr/j7Tv2pEb2YL8IgIkky5facp2tTeSXgi1WqJPevv1G+zdmWZlcSsxusDcmQsU0MF0J08e
E1HVzyYYKXbDqG7McvpGcyWxkx6ia0NdjW4UdOrBMtJvfV4igB97NPoFbcsbPes3ZJgaQbp2zStC
6hHxXQNqCEg6n3sqVG21EPIB8JI7CRGuCBRIPsKTP2PDbkSk02vTvMTizl2FGngJOsBIQJY9VBJA
G1v90kR1rWuHewnCTTRcosAa52Y5BoLVPlDcPO1uMymxp78q2/lkpMVTGP2zfMQVbp8V1sGAq09x
9SGxQ/bz+iFYXZyZ8vb/AcxjXbiscmwF1MwAECioH0fz2Czu6HevueYpTMSzu3azgGbMhOohCLPJ
5xtnAdZa2ihHgzYXWfwo+l9lv7k+mLXVX/59bjBl2Gpm4BO8SJG2CEjthuZzA4W66yhrU7ZEmX9f
jIIhcexnaOJ38njf6VtfBrFD56QWXrhP15FWxwN2E7QO4jZG4u0cKe2z3LLmrrdRi8FcvSGtv1FN
gd1YXZQvkE/vazkc3e/UWgaIj7Zvy9yGkIK+Poy182KiS4Co2MrIanPDYBW6MoYY1xQpdxNIlpnN
hsf4byrcFiiXNLg6MmUqxqEGm0z5M4DL7PowLjUZcEWZoPczrFmdVNG5cbTg2w7yEQgG0jlM2yO2
YLR30bBNZNfy90X1hhOaNNsiiFBh6ep4ZV7/gvWJ/PcDDC6DAEZzcIvPMYBZ0qyybN94yetvQ7e/
DrO+7b5gOIMdyJGSKzXGqSihbeFuSJ+oyHVZPUTQD1MRVqAoSpy/YbHr/JHU4INDgIaBjK560qO9
zPZ57cWi2OXaLW8ugHiboOZjEIcIhyGKqPanvn8ZpZ3WfKuynSbKj12qOs07ZAHGmQYtp21FS4BB
smPamE/Ujuwxto3Qvr+x394mx/ZuPM+wd0SU31w9xQtk7qHe5zFLRxPIMXJ/E0i/ikhwja/Whi8H
x23/OOtjGgyAIHdt5taPkiPdSk65DU6mV7rlvnA8e/CCp95lL9pN4Ires6tPssUH8NufWZURThL2
jPVDeQpu81cQHjZ2/PQbpBL3ysOhdSu7OoloeQUbiCeNzNVBq0cLqGoWgkkZecIbq70pG1dLfqSG
oBxsDcyaefYQ1EFPOc8SPwVUS9vZGA9JvolU1WlNfd9O1Q4KU6AWG+ymKgTFP6tmzSIz3T6qqFUk
d8+PImn8KPJTuKZ55PhEhjKDTUgE2sk7H/pnlh35v+Er23F5m6g3ZuI2w/a6vVl94C+/YN7cC2Mg
WRVUfjp8QZDfqoM7Ba7eb4r0FAanCvsrfvTx4P0bTMTN5gSYClo5btQoVmyaqKV41KBTsNdQYXEf
FfdSdQwNkGYboAHKk1l9TQA7/1k+ZIyyMtweaGIHFxVnIVLLYhkzAEsZkT4goFkjlUL7YztI2Z7V
c88ByrS3JTrCwXEeEzxI1B6PVGuS8WUoe+na/m/qKedkoExUdDej3O18+tsYdNqVGmTQPXysyVta
Eaz5f2bqn0NfCxDOM1fZNDaZH2aOBmX48GBYd3CX4l4wv2tmcInCrWo6TmYnyRgK3hm2WRLbFJVu
r93BSwRur/qykslMAYKePPQZoobAgDJTKCrMWbsgKSh5oQ8+H0ze2UgsOS8LaLg6UlC9xia9rxTp
lhjDEYwT21ptdtc35urEfcHxtjXJolif/ChzOr3dDsrwMMHwXIdYcyvozGQE4Um0x/JECobi612Q
AaIufhFQRCSh1wff/wIDTZUwnnDDTd5jLhE9ZnSamRTk3GbNt9L6U6CK6TrI6lx9gfAe84BMqNZT
EA5YdetUmozqJcE2XmHCwmlRLMi1gxICm4A7knnQ+wHzMY4wssvMzv5Id9FxOBYbdsQbLboxvR43
3uQZt+FBtE6rWXtUV4M9F1yzaPHlLnoF8R6rrLHF89DpqI179iY5lf1Tsk/ceItSi+vTubrTvywD
H2/UExC0Bg32xQgeyzz41YKpM6EfrLgXdhOvbsEvKD7uqGij1UcRRjYEqRvF0000hK469IIU7Frh
IEjY0e+P3DU4L3kuqsxIq04uwSYLcegNvdGc4BD8rnbhW/BQvCPwSB6twlY/QHA45+yZk7N98nZ9
VleGevYJnEPYGnWgl1KRQRt79DV79GX5Hu2fselCrCONvOtoawFWS4EiB4pDwRaJesnzO0QmqU+g
Pw3znsU2VCcdU7/xUbTYmijQcYopgfBXuFPSe1I1m7gREUmu+E1n8NztIndqnBhJBduibSSkpsDB
3LkUzTREvpMlgSe85q+coXG3TI2u5iSJgEbIY4Nww9R4YJC3zfC1JbjYEYC78Zu/uNrOQLmLRx+h
RdiomOGwuCugGTIJn5drz5cziHlPLfywgFh5JqUYlyQ9+PqmtjwSBq4mn3T/WyJ5EZPs6oNAVjwO
vTB6C+N2blVAVMcxUbUdHXtoeAbfx/LZ6kTaYetzbugqzNG8x/iqeDTkZyUo4jMUVr9moMLqfurT
pi+sbVY9a5OLzYemHWGP/sopgoKXiUzInFyHcsT5jJBIh0auhUkfD/Jv7XuJhp1d6epO8qw77RFC
o14voyZfcJhWLCKe8dCiMk3Uxap81C+MpYZJKs7usBk99af/Q/UmUGpk+Sb4zW6NTXZHsbP38YPo
3lkd7iwTSEwwHen8tSOPml8qaNp3/MGOyauRn+Jmc31wq2PD0wYtSQhpmjyDVCrJZCAm6NhqlWzN
4ZeabkbotA1sO8Tb61ArrtonM9c/UNyJKVGYahk5oELFTSV0ouwo244iUYEVb+AMhTs0YG5qaFkD
xUq2g3pXW6KegtVFWcwYF8GAUm+uFhEAYkigBS9RtwkjQbvT2pWPyv45ATPXgl/0n4ZhBUWWDj2P
ZiR7aOK1LcXLkvfEh27iDUFvcrJJIxXcFKKOobVzfYbM3VMSScFyTOZuy/KhRVocUqPxO4KDEISJ
ChcCCcLw1iokGAJQ2ImqHQRX5y26MHMKjf2UdEiUIEqTQjkBnC0tGPQbKLy2EHhuQRmB94N7fTOu
rCK6r75A+XFCrHdM5gJ0Nt3nxr2s/DGGX9chVi7BMwjOb6v8YCLlAIjAQjsZFGKhtB3cWDak5K8D
fdZNcq/YJRKfrKu7Ru8VGUik6J/1tjzE/mjH6Cis0cOeNMRtyJ8q/WYoT3DDS+MmG0JPsVB3Y9ly
ApIJPdxHnbGB/rQbGC+qLzuZ+isC0wqKKO1OZ/dDr9/FIEq6/t0rBuHss3knJepCRa/x2R3iGWq+
6ZVXinpJ5l2HWV0HMOaippCimpePbQZa6EMGFN04ozFprxGl2Y8A2xDkzBoJ4b/rsOwNM0DYI4Ow
9L+/TqD0Ouv2ok3aki94YyEEmYGXKELFVvqUy0eWCkZ3uZHx981ZKFFHXTmGeX56sq6IKj/G36+R
qKVlAJm5ZEPlb9fncKW6EDAo3EWkBHk6YJ3DzAUfeq6j6T6NHiuIJiQbmWyHwDWCAK0Ud/rklp1t
0pvGKZ91iDM7jmrrxWYSmca14UIvCy1jGDII4Lg904SFEo8qhlvmv/PEuGlGaTu2qqhS+vJanLVv
DAOUF5B6BQnA+XCblCll2pQIwo22/ixvO1d+zQ7+jXnSK6exzVP2wZzsmB5EVE6fLAnnZxnIJhRM
DFCyUWSOz5EnWW6lQoYB7g1jgoo33qV/FJQbHsdc7WbF5Qa1/E05ddCUJPVDPqRgW5gypSKuEkX5
vYLQ1B1qt+oIDBa0NlzS+6rX11WHCnmjzZgtqWmQ202ZhM++2dbP/ZRj7YicWDvVj//7fTzXpOLO
R4/KfPj4/ennYLMPZ0MLwXqq+eCkEnTbra3VEoG7kMcSefwiAcKQP3TQfOmf5PhIk9qm5On6KZg3
+cXaoG4dhG6IzZr8TVW2WWpocYWqAS1AnKkwWy+lKcSpJMuySzW7GasUz40UBAXwGUWlmStSE9ga
eMtB5gMNWhctHYqfoma+giGL9+oP/yexixsJ8XbqaHs0M33rEG7f9b3N7EN2p92Gv/97Fc0Z/udF
vrioJWWglUyBn6d/AuPoR9vOf9Oz7fVJXj3hX6P89I0WKHpSdLE+d0Zb9WOSuEoFmj7l5TrG6pYB
+wIaSkDmjRfF+SFrazRMFqSbG/mKe7XVTyElW8Of4G7ktiX5Amfj0ifFGUA3mIUGYgsSIdyzpS6J
FCgthoQWRnAiq7Ya/rw+oMs7Dgh0VkRFmEjBv7gB+V0FFpEeW2O6RTuAXO780GO9rVtOKKw0nz+X
PwYLMMrlPUHmG1RsboOsSjdTT/24zUrPSjwl2BnaZiBuXt9lkZv7O4skAp9hha/ybKR8E6gvZRYW
FeDlbf0gD7b0Qp3R67cf6Ul3T01oh665fVN2drCH3AwaWgpntJljOb0HhWnR56xt1uVU8IEODV1W
5TzvcnlTIaNJd0G4ub60a0ZnCcFtniKkvq/MXa9t6rbDHnRduGyhXxbTjWQ5db67DreSf5onGHc8
4lXYTHzoaGBJojFUkTpBsambe3n6psY7q74b0Xra/LbIPtV+FFKPyqzEyeWftS6I1q0dFhg4ODOo
cMeDgLsw/NII4pZgvBn4BdFEbXeqwMKsIphzAbAKZk70mZwfFnkqikQ15hJZgrb67CRHQoLked35
IwL5D9zjOPJoEuDOY1VKcuknaJiB1rlvHLPxUaE7KTkFjZcbbkATu6xR6IZ/BOnDNUOwAObPZmJ2
QdN1AEazGpW2CnmPm1tlfKmLg/Lfa/hh0r4GyR/FeIQpKuZBFkG+qcefxaQepDASGE/RiPgjVrLU
GOdmrhBs1sZ0l7IjXiK+8S43OxQ6C9DWDvRyTNxpa1G2VyfyPCbUXpk/6uYQ99+vn7C1ywc9+/JM
AWSiCJ3bG0WhQ9ukQduu5WsoWami31GnSnafQ7oyHILJA0+jiO5vbRLnMB0SrKh6t3jC7kEKSUTn
QrwseWoaaHI5kvySK/ZID72IBXVlCpVZg+yTdQRcN9z4wFuv5JIBrIYi8KtqxnPRGNMmNcEzf30m
57/EnTIF1FbI/+FhN7PnnB/kQPbx8AWVlhOxyFbG6DbI79HMdCspxaEgt6FMNpYO9/g66ko2CH1w
X7AXaYuhxS2vw35EA92hLxqikaYbRK9kVHeSZBzq4rkKwmMX1i4cXnCIabiias2OJ4YSyxctDnda
qzma8uv6h11sLMT7kWqDoC9oAaHEzHk1OfFVVLszGBYUpuXt9xKySrUc7VkbHBCQ319Hu9hSHNr8
+8JPg68TGy0kLJ2u3EvKS1wd9D58mKBZkqOZglgi7UPR6LjFZtnUxVEFvLQeNplJ7gujBgtF6kVN
fDvkaipY5ovoxPn4+AI2C2qEphlB17pTGgRgn6v6T2l+DKKmtctYH4fDPzUtP4oLBpyGqj/qJA7t
KmbSEUzCN2qWgUV1GAwPMnE5Ou+zzGvU7o/UFInA7olGy1nZOoK6ujKPtpI2quUWqNVt0WM0mFQA
tLqMFIUt1EScFoTV59uGqkam0hHLGBanrNwMyQPuENuo3kJRacDqBl0gaedIvWRSNg1AouorMlzK
sGEoA2MQv0ssO+hFxmh1BiG2hzg95E4RJzmH0yDb0kTdvI4lkKD+msHyNJN6MtDOff3oiaDm3xdH
L66SQi4IoApTebLU/nusI0TaG/tKF5GWXRjzeXcuRsXZlDqWGFMbTKIW0AeNGijKb981qxaMaP0U
LHA4axJryK/3YVGjM9Yjk8sgvKuGhcuwN8r0GU3iGWg70Cou8mFEU8lZlcQMhzavMJUlQdRKpbmd
Vi2K83O3ZxAFvb5ul12jn7MJlm6IjqOMhI+ilVleyFQBmh4Pv9NCcVDJdWcNwb7Jom8+yxAGrds/
sQ65OMpuQktGIUvtxqXvIof9pqGh9/oHzaM7u0DPv4cvM+kkkxV9+znrzFagFGqBcj8NDU/PN5Lh
pmjVrXuBAVibcSh3IKmBIAr8EW5HSXmqk4FVWGk57210AXkQ7nGnonJxpQhCQ5e5BQxwCcZtq7ST
cqsb4Gtn5ZFAeNRwtOimz9zcfIkMO6VvIbIa1+f0MlTKYXJbKiunBr2MwNSUA4vusgYTWbhN/JTA
f21dLT8F8i6Jvbqy/eY0WjulP4TNoxnB8TtGgagUde0EL6aAp9qRpJGEJMXn1Hrwo0/qD0NNtlAb
+a/Pts9Ro0QSNeUzrSln/hS8AUiUAyY2UbFksO8IRD5cn9m1qwMhxH8hOLNHA2L4aAvCxMa1XWvH
Gpf/JN0ryasvC+IpIihukxq0mfn5cDAqEAeF2UMtlZvCPOoSw4tbMHPrC/Q1LG6PNnXoZykqfBwY
Ikce3EBClaFIvXQdZFaoRuwQuQhuQMlAraiWcOoSOKJwMpws8I8FYYIlWrtzQV3+Lww3lipKc7+c
6tqZ2Gmong2p/laz2zxtIKIz2KFGhS/t2T3iTdgSkTttE9GYHDdAbNnghPmO/sbgyO1Y2IdIAiu3
03YilbbVzaGCGo+CFAYvAc6FaeCHNu2AuZSD5iZGAZZk9l7a3KI3uiGiVPDspVyMbwHGeTFFGrBA
jzC+qCDeAM75MEOVd1E5frHpAsVWOvS7vOb0AW24IHcEWXwqIstYvZzBZvXvgLmzHbApRegXA4am
FvV/DNojGP6zxtMk3GCF5/eVbWl3tfn9+nkX4nIHvjBNUJjWwK1QsISUiNw9QES5VDdFmaBlLbML
AxxsmqvAM7gOvXpcFiPmjgvLOilmI5ALhPjl7jAZw7YTvWjWl3Zut4DjhODtvLUXbpzUT3IuBW3t
qJPsgsoBr6am/XZ9IJ/+9OX++QLhHPueVo1Jh6Z2FArVDLg4b5RuK+km0267CIqdb1Td1s2tlf9q
qGASV42B+gXNnROpTDSpo4AmaeO0ugxZq2cEIgq7kh2D7grJFKVI1vwZg6jQNUCREKp1OGOgFyyW
gwmIUvE8dqeG2ma08YveTklpt81O3Jc+x7ovpvcLkb9dO0tN65EBsTO3jeoZ+f2YTOjYy10WztRK
aJgtkLT7z200822rqdAwQoEIBO84qzBVWTYhZV85qfJaDKFN087uo3bf+t9J/6Mup931bbQ6sQs8
zgKUSNTHfYfcp06nLZmGrdrLXpFDZ5h2d0FpbOWZbSBV3OuwqztoAcsZgGzoBiLPsCqVXiX/vUvL
0G7IuMnJD6XLvF4tRA+R1ZOP1DKuSWiYK3xBVBtCIK2ZMLOROm5UdXhRpuIUgS/LsqbbWHmJlHE3
BPgMc4wKOHAoH6XSm5xQ26r9bW6ImihXjYQ2R5JRC0TR7nZuJDSUN7exblXOVA7bVG0fh5Dsr8/y
6n32L4TBayd1BV46UwgIqDv0+i284jjZWhqajwWezqrrvwDiDV6rmxliZbi7DN+JUNTWIl+Dposd
Eyap1pfxn2kDIfn5tKGPPI/keRm7ZtcZD1b/1igia7P+uliMhzNwzGgmeWwwHhOyc51C7B5lp0l6
iHykZ5iHdmo1wLuqFjVvCIG5449S9LYIFQB3cuNB8wutziBV2nXoV6kGezR2pLwtTYFvJ5pSzgZY
XZ5YsQRQpromGgb8YGvWneCJvAqCXmToxOB/KEo8XzfC0myw5nVjKEcYomKrjYYHkhrB1bS65Rcw
nGEpVWO0YgMwCCzbbfFeobsoyFGnFW98fxCArW77BRjnTCi0MfNqBFg5MntMb4tOc8bgZ52Lkhci
oNmcLhwKI1AqON8Aith93G8VDMq0wG8pyDGJ1ogzSXqBCyCJsRFkEw/rIHsK5XED1vSn62ZpHQal
xehKRSMUT+dVFnmY1RPMEuS/7J6MCJA+DeCX+d9QOEPBkqIKEFOvnKHRdwoNn8cy2saMCsRRVm8y
NF3/MxjOVLSRmQatRWFj8aCcwq3mM0+Pdg3eKSWkAUXPItHccQbCqvxea3PAoYUP2lGF2tlxJEp+
i8bEnVVEAUJqDJi6DHVabqXSMLajKfsZpdbkNagsrNEs0xOPpFP7fH3V1p8GuKpkBIzh7PFJNK2V
wqbvQWVfNZ5eHafWA+OpTfLbIj/Qxo1Nuy0rO0AH+HXg1ev4C/ez1WRxxFgwlWOXYMyTotopSiz9
QeSBrLqUCwjulhw7qUlTBRAWQzUkRlGYOwOGFu0pCYTvx3ZjjJs0+M+FirNLuYDlDoLJGMrOOmwZ
XTL3Q9G+TlW6vT55q7tyAcEdAt2I2lqusWg0P1UZQwXbsylUNlt1VRcg3NYH5aMljaDFdBDbhLLZ
vp4bR1Vi11gwY3hsksMk7a6PS7QpuIOQ9nLGWhWQzEchlpke/Jz9uA6xatoXo+IuLIP4SEZZsLkl
6qFYdWJ+vm2NUwR6kL8BggIiYhszDQW3RrER9r5GpAqk8uhpy+LAUcGG3A3Mzi0Rjf3qLQzm6n+w
uKWqILTRGBT7IdOPeDwNSuWSxiWhIyt/E+kGa8e/UNwS1SmapVgBKIW0NyQYnVh7HDKkjeU2eO+q
dE+QeO8LXyRitr7lv3C5ddPkZOjiBNOpwsa3YNdCy0Aw9II496olXoyO8zBIQnufzKOzwMydPhZg
9VFQANLom6KinrAkaX0zfg1q/pyFEZzarqVKhkGlgdchT9AVW1L/0Iz2f9yLnKOhpLO2jIxhqWVj
D/Pbr4yQm0ie2lwk8fz/uVD+GZPCP4KYJWV+ZAGLQtWo34fgT00YSPScCXqSafI00T+D/Jxrok7f
SxqFT7v7BcyZewg4pMaUATiqIc8S/6l9GmysQbYbOCRgQd9mxVPXjTbtLLfHk7PowDoDCV+VQIOg
Mx8HrbwfM1mU+Lu+pVDQcb7GrDE11ItgjZv4pemOuvXQ5OEhTl8N40dSGYKVXjfa4FlQVCTAoL56
jkaUsSiqFHdeBbHcCJI7+WBHpLaZsh/YT8iy2jR0/sLQfbaSQUwOHdCcRRgSX1UjKOc6iN+gV9CD
MnFNfpcidu/1ANwCh7MAUjvGce1jaCY4Odg+gwKz9Cutdln3MCpbRcVd+1G1L2X6gHYv9/oYVxdx
gc3ZBc0q1caY73RQ/aQGqqaS1xqpzdbatAEasEQ9kat2YQHH2QWjqJVYaQAXZL/L6FYrnNK6Y7pg
UKu37QKFswo1jQ00KQGlS6a9rrcfSvufpQznM/kvBPJZ59sxlWNasAgQUVm5IeyaRGZh3rTcXF+f
1dvBQhoUBUWaRlVuD4J1Wm3iDP126pCfJI2cjEx+NSrz8TrMunFb4HB7EF0TSesT2BjSvyFHAs3B
ONoQxW70wJMrV2p34IALweUpwJ2P7UV0dIHL7T91lOq6nYCLkja76sqDPxEbj0fXZ4PNksoL6c+a
hb+KuLGL0rRZW9+YJmjcrn/H6r5cfAa3LwnU5EjfzLYsbQ+FVhxrVAtlkK1WJREn1KpLs4DiNmdG
9aLH66ty2uxDx8apYjzuUEjbv4GodPc/DeuCB75OfIbSUxy3ahOEEcRNXDo6siZwPVeNyHwgwLIF
WhheUVfTBiM2e2zSctxq9W+UgBRoC4xkV29eKrkWnO7Vm2CBxq0Vbc2kMQesldz/UKsXozuq9LX3
Q/SPHFmxGRuRTowIkFuxpPYlLc/n4bHYDgyHSScFJfpVfpsRTzc8IgoHrdqvrxHyJbp6GEK2Qw1x
6C0QASDSMMXN8/WdsV6DsMDgnAq/Rh0JGzAoOZUfaNRTu07zDu2caucq6XALucE7ual/VaSfHFOb
Xmp/2kuWj/hhdBdVM59ZlcZenhLfYR0IVfoxB4c29SXBLXzJVICvRJcVpP3mzoWLytTUlxo5MyEV
mxLki+tgiw4ntNDkxU6N0YdYJoewa7ZakYBDEpYq7vdDQ/8mCLT8CM4+aogHIpeKj1Dyhx6KVgYy
mhkThedWzfAShjOHWpNJ4E7GyuPiqqxNXd9M/ashGU6UfqvjFznf6eW+nATWf/2S+ff8UvX8MvPR
SaeHJfZCLE8HCYmitNBugzIRCY+KcDgfzrTkuIhNnFyEbXfEz73SRHm9Joq6r5sjkPiYMvJ8Bs8p
gw6sHAVSGI5pvHTGZNeZ2zboPRw90OTIhqjde3XR5r5kiMCA8hOF2+fTF/Tm4CcaFi1NnNQc7by9
yZBNhJLCEJ56tqOodpUg8sZ0wdFYtRML4Pn3xSsriCiEIZH6d0az3EpDv+1Fwoqr9+ICgXM/0jDT
4TthKgcLQYVpUxi+m5i7XDMFF/DqrQg6PDSUUIraaG4OwZxFh7zH1mDho156EVL3MtxQzUMLsABq
dRcuoLhZ8we1kxmbocoHTelto5bBXxxvrhtYEQo3c1kQQqBlftZL0Q1FijlC3aCQn3X1ZkKZLGh6
TYL6dg4k7FF1RGosjwK+4CC6GaEoIYOtpr6jqRdDWKwkgqv+krT40xqjaUVGLaYOUaLzPVekXZIl
JiAbZicn/XG8N57rW/Xe38jurDmHNvZuH/yBF3d9PtcO9WezzP/F5V0ZtUpYrHxGnaa9ZXo6SjDj
ezU4too7xoI81mUf5fkg+cRCxIykg+eLy3FL7cAzAzuwNWeyjfvskEFnj072m2ynL+UmcEFDgBJ+
SZANWDsPy+HyJrlpSGRo2D7TsGnj4zgiDPVsVa6h/Lw+r6uZwiUSd/L0jDK1D4CkxkeY5HZsXSIf
dR01CmRXGZsyM5xS1LJ22SHBzTB3CC2rC9ROwgzXdn6a4NejJdceAqjM2OFb8+I/Hhtio3/C/el7
gSidTUSbiTs36pREchfDYoMHbuM/G/fxW+2aXuQh7bYNsKAPsWu5mlPt9cfSlX40IGbY1t8K7G4I
cu/gJ1GwZcb7HflebSBpe4xED6M10z737JsGVaEZwvefoqFpSuIsxh023PrRAGYC0bW1ZqCWrga3
7hXLmlQecXkw39ZBICJlW19Y8r4a21iicOtcpXqkTfMVlcGgQ4LNTE8gU9DCD9KieCKVIBfilfLL
JG97utFH2bu+u9furyU891aQigHFtRngtVI6JJN57NM/ICR9q0eRJq5oOjm7WHVyzhi4vx1zvNeV
l7F7avw/1wcjgOCfBXGbtswMMBg1mRw1UkH+OW2mlLnXYVb9mcWk8V17k0VDve3nSQM3F17kuItb
a1+pd53u9cpHrBxzxZWNbH8dVzQ8zuQF4dApcgjYQP9WIW/WKQ+6+nYdY/3g//uW4F013UJXd1Zg
laIelXsdSJl66Ztl9cdKV99j66m2ot11xPWD/IXIHYCRJlWq+UCsypMvwwvMIDQhuBtXMZSZoXTm
x7moSGIQSVb6+ZCpbXib0x7hEarl7a/rI1mdO0WjFqSYVUvn505GBRDkF2aU0nBHyR4h+gN1elUi
EKq5C5Ct+9/wuJnLgmlMQFGDt1D5WGl3frJJxpvY+p75DwO4Wa6DrW6+xeDm3xeutClHcSIbABu7
CVXI+yqp0QsuKNVdtUYLkPn3BUgSdD1S3gDx+9IDzZEjRxTvb+sOhR6CbSdaLO4haQQsVhMZUKCE
JBQlK14zvY/DE1GPUiPILa3OHTT/dFBpo+uRD82bTT0WqY+73AQP8NgfFMuNSlHX+bpPtkDhtgPT
1EJK56exdQrvqt20Q/Zqn50K6BfFNhK3uR25ZM8c6ZRt5MxOT5anCtbvknpl9loW38DtkqbVQK+R
4Ah0v+6ggRO8oqbv49uzqkPXrXQ7R9+azuSMb5bXOuQw6U6z0QTfsNohtPwGbhMhNjpkdYB5aMFa
4Ga9oz8Ox3rb7eL38lf4QEDf6CENpnjXD8i6x7YYO7ejUqaORl0CF1JJlmSj8+/Y7NQP/6MlNnJL
8ka1y3dkSe8KVCmbXiYqelg9PAv8eccvDo+vaUlCI+DrTycKooY3/6aPPay9vIEU12N79B/VWxB0
BO/XBy7C5S722KgL3WBYc1BaRwghaKdJ8oQSrwKUTy99MTozQfH3QDC6qHqP/SMkAxKIp0+l4Pk2
fywfbl9sns+rfwGj6rVPYjpPIjhV09D8TeBmQ5zAlsmfKZTh+cuI24pKZleN0dfSfUb4Fqgam6qw
G4HaFh+Sr7lpAvKRFDRnzwbihlG9ub5il7SY58f00yld4AVFRqV2jp+ODgSQQFLmmN/wH3QLmrd6
bTfed/m9ceRH6YZtG3RbO+mDdDNur3+FwCp+smgsPqIh4JktJOybEkItQ69scs2B4vnf3FuLqeUs
Ug56+C6c901ZMVAelI5O3ppE5BKKFnDevYuxpBWbyxSAIse/asWrW7cMf+mJByFIOxYRaV++zkA2
iTZ1UFqCVR/009yYqiDucpOBYcHKocortQEivHouq05Ko/gV5HPTd4umdB+Rtt/F2pi4VYtSL7tQ
m8QJmsm3yykJ31hVyPfMV2PflftGT3d+nbSanfdDc2ADGSIb2iDENdFF+tHGXdDDlcmGj5TF2u/Q
r6JNrQ3jgP1pqO9mV+l71o/JcQysdgALcDU9trRSwFwgJ9/9uoz2kGiu8VqO6uxGYi09JXKX31/f
UxfrgJmBm6dD3lMzUTLHzUzQylqXzUIf5ihFW8mY0E9Q0j0y49WeEORcRsvy7THXusN14Mt3HJBR
6zMTgaMp86ITJcoKMEeYoMFXH1rceplHVPDoyPvpkG/wHJaf6911xAuflgNUz7ccqORAWvzJu18/
EDCCmyKZiAuLywFw799GCxpLwj5CvY8HEsNcQq1+JKPqx70+kAs7MOOgUwAd3wb+D1+HKJVd2UYz
/7xllF7bJrcMRfRtVwlKbi/9AuAg/QZlZDDzgOePS+gUmh/D6cfFAZLf3gPx+C6/IbFTHP1doNp0
qxc220KGQ/CiWpvGJSy3TmncKFpYAFapD6Cck8jHmJ9S9BFdn8XLIhgMT1FBEK/Mg7N4pls083RN
GWrQYegqJjthGHYnHPP+T9RK9U7WWiuwjaQY3i2mtbds6Au4JR18IVRE1geE6KvHNMlRfd9IU/ZS
RVpyX6ZS+15QaRKc0pWtC/phkI7MHMR4jnGeElrDyrhPejAfW70bSTBPogTh/BfOrnGw8kPTCMyD
UJki1OTsQB8qWt9V2FPq6FSKpzKva1W7Zp1dCQvhVxYYlCG6AU57SsFqy52TTtYQ8/1kts/tjv2o
hrsmR2xZMGdr63sGw7n3Xd+XQzyCo3/c0qcgtVUnfzSP6Z1/HznNHxAlJCho2iCR4pYCz/LSXZhn
E08XSItAVc3i5TQ0kjR+koC7X3nSn7SD5kle/K49vOu3XWB3TrIHQ3C7GzPbifbEGf8PaV+23DgO
LPtFjCBBEiReuUmy5EWW7bb9wuiV+77z60/Sce+MBPEI0XOio1+dAlgoFGrJ3MabQcQYs2IyFz+B
O0WJziJiTot8QP5BzftY1HRwndPh1sh9xViOen0pF9n6z0UqxofOUW9pTkQsOXS7H1T0Slm5qS4W
xH3OMEohSxbCQsNdd19QvFT8w7zRQK9xh3mXIyg5v4G6135TX9oPgacQ7SV3OCQpVVONYKn1e7zL
d5Hp9N80qMNYymJIdvuceH9/V10slguPQuQM+nRRKTDRBCtLbjCKciGiNXEuJZZj2mbLmnKS7Ggf
b1H9vr1t68f830OwfNCzEK8qw7SaJ6yhygOPqUhzj98oGJZFo8KrOMgegSUWUguI8i5x9F4pwx4j
IXYGOQx9tALzO0aiGUayb69n5drV0SvwDw5ngBT0nhMeNpkdSE8Y9ER7jdSJLG25Uq/c8BkGZ2kJ
9Ukz9sCYg+fYh5Zr5uYGWkSGbTvfk/oY5TuZfcd40u2libaQMzeKZkUpMhdnoWFoFq+qSrbLYq+K
PpVoC3mjC4upZR2W55snvXysAwj/iliFRBic2U3F7GekBUYdPM/mthhsiI+KYofV0wOiXBOhK6RW
eW6zziRRoDXYsIpBNlZ3WLQF/fXCxGrIryitadFbnZ4aHy8ovNW69EUSBYHXVbbF/y78asjPYobi
K7N0dryKpoLKaQGz7ypPNY595kGTyBsr28+QO4Fanzwe0sK7bShrMaHOyEK1BitFDyH3BVs9pPUU
IcatndGB4OGPObPwZGN2agWPul3ey8+jZAn5TZYzzJ+Lc1juo8aSGmMXIA9GNxBQ345eYFn1frS7
9+pU7Q1BqXTtOJyjcQkagybzVCsGioXZttTu0VlnNk7dCw7d8ptvrIknwqlZZobtgqLX73npaPO9
2ZdWggLm6PnZ++0PtxqSnK2JZ5dWpGqcKwK0xgo2IPzAJ4sfjQeEQLGFOh20aN4Dp3TC55N6hyb7
2BnQ7Cqa97lO+cFoz38FF5UUY1e2fgjzmR8/I1T75y1IuU7M/U12jedb9abEzPx+Pwr86ppPWASR
NfDEGGi85qx2LpWkMGWEgmnt1HUNRjzwJz/f3uG1By3W9i8IZ6PDrJhJPWFtrdc7+rZ7gIjK9+ww
OL7Vb4YtODsEgGuXxTkgZ6ZdrTDSKAAkGyX1/M34EhyL93G2FWpBkuQ/XH8MWlQKQvev+ePLaxbN
eBqrlngvyhE8H9p4O4henKufScWLAIxmSNTwKrHFUMdDNMKlLQpC4aKACKL3XrCONdfN/gXhOfZG
MzTieQZIW774kLOJhHzBgmXwHBsD3nBTnOEGkqrSgngG7e580ddYLPbKeWgQTwVf/BfJ/+XXyCYD
99IAbbhWOYC/p+s/esNTk900vAmsbHU1GlhDQU8AecCvZ9bZPdOpsRFMPs5OZ48/W7iIzDI8uHyL
nKLdbJfH0RYys61+ozNM7iiZoH/raQBbGz3tT7IfXNOZN8Uhfah2rR14+k40Yrkclevt/HeR3FFK
9bamkA0E3csmeM5eo0OyG90SCd3bm7nq8v9dFz/JqZdRiDZPwPSegSYcq/F0LKcXeDsRCpe3ifNw
UtRq2b2fsxMc/QMp8MgVtbwItuzrwjmzCzMgfpsOQIkP4KCwQ/S79G7kie7i1TgHjWH/3/74OKdT
tDaIR+BoRwVXf7uvXSQk39PNcLz9cQSG/iV+e7agmRiZhn6wRThwO/tOUO988nobYu3RjKAJDM3Q
PF6YBjg764oW7AkzhO6U9KOU7pD0dYreneizb3gm2yTkjyF7hSEop67EM0BVQaa0nN+rkQ897HwK
fR2E3axHm0cLbc9thexzIch7/C/LMzAiTRgESGTO8pS0SxuSJVB2op1boGPVN78V8ju0v6HCqbjQ
BIN+rgTxStDhBXPy4/burniNJSL9B51c+sQ+SWTJhEgYVGwx6WE+KKK8zuo+UmR14AuRKuYde2r0
TQvhBywP4XUi/RnHZym8D0Wh/YohAuBfGG4dbai2GBIDjBocgvjQh1vd9/7DVp1BLPH2ha1LZhUk
GeTFCIjd0a5aBi+3EUSLWD7WGYJUBzWS/lgE6i5Wwf6gox7iLILi41rMRaGtSMFuqYLA/eu5coYy
N2YilQQocaBZ5UKOgypgrlp5/oCULvBG3ZkbsAa9jt2rL2qpW3GBF+iLvZyhJ5Lax5IMg8v6eNMw
4yT31X4ycgusgS5EM5x4zGCIzeb21q7c/RewXDQbpXGAvCoWPavPjX9I9ftR+VDrT3UWhErX3xAp
YUOTyTInBuEKzltlzVChldmIMTQvh1bSVQ8ZlaxUDgX+6XofF9p/EGih3R3p4KsMTttVbT5R8Lvl
oFfu7svxNFSTPag7ud30xlMuUudcWxjkZyGwh2MsQ+b08sONJahNy9JAcz10VZTXJHyWmo/bH0kA
wbfW6R3NmV8AooSabq29qx11msm5DbIinPClX6aCjwsxLfT6Lhfig+cFyS8zATUEFGLN0s7+MAuz
ZqrV1pbxKd3TU+KIGmeu/ewlKGf2k1QawzACtAIHITqcnEEUo6+8VgFhaihKqgq0S/jSUwWKqzCC
moFduflL74FD3os3+Y4d0l1DrcLOt2r+ZmxK+zhY7BBv2EEkgXvt6y9/AeeEM02iuRzhFxi9VUo7
nbi92uM18nb7C67AgHVoqeJhzG051ZcfEMcr61kXYYHdq8726ugZ8kunCA7y9WyWZoKZbiE3IjKY
S77e5WeeSm4Iq7I0Q67Byp6TN6VHD3qs2EjYW9FdtPGd1FIh43Xfu4GXnYSCZF9++DK+vsTnDlyV
zqRhCEHs7m72IMXoaR/KA9p10fFu3v8yNt9/3d7WlYvhApCPtDsZdHWxCUD/E8zGg2wnb/1esZir
33ejp/yJrcESQF67ZRRKoZ6FJzKcps4LhcbyJNU65naQGpNO8VP10J8gtUsPC1+kNW/Yp2InTuXb
qi58V6xZEfSuTciGQe0HsmyXVqRLE1USP4AVpX6KHh//OZW7h2GWmp0i+yLqkbWFnqMtv+bMmBJD
j2dJlRI7j8CJqZXfxzx9IcGHOZPt1P65va0rftRENwr6QxG3LuKUl2BxXIZ+VeFDsiKwR/n7CIFG
Wp5ug6x4NAi7wtNQzEUrOl/9HJWxLQwGeYwR0me6hRjdOCIENAVWuQaDhhzcqQbq9+rVZ4rMDMNq
A5KnKOFCAKY0RWmBlZsURLgEVyhmya/fF1PIMqVadC0N30vm97AewMG0A891oXgQbUa5VdQpDGUZ
fAHubMNTo24M9TgCP8MF/eEsZSwM8kUJ0mxmS9b8yc582X+CyCvswwhRW7BCvUTPlNl3DhvCAc2E
JlIvKAZA6FtCGQqd4YOEGmg0N8NuGCTtLfMbRPEYqii3cakms9OrCETkjLbhphtSVXF6BCWHph66
A8r79UOlTEG3L41Ie6Izhceep9kj7RTuKcnkTzIV5n6MzGbXwYDBVaJkiGm0WVMweolaLTheA0b/
ZHIxerNmTj8iadKPReODagzyLN/KxOz2GktGTwfGsTShRlaCpz50spH1d1pK6XtfhdWGJFOogLF+
aCdHCSQwEUcQop7ltAnsqZb774hX48YjgVLsOjoj4qkHI3sa8rqd95AOGvwnBoXcxxj0yb09gIwT
PCR5WOwMPZzeyq4OPSPqWWAVSksctAXQTRipM4gWzKKcnADcD1CGJqH0mJJcfk+q2T8WbRNBFMTA
qOfCMusY5TTUd70Gjn0U6MIcU85JcYfPqIIJnyXTb1IRzN7OQ5K9RB0pUVDQZdnLmyb600CikHjg
5MuRFjeMLkEBIujeiTa0H8UcYLiuD834hxLUqlsHnTZakCtRD5hmRJ2xpb4k8LtrDsLAexOPahUE
mnx+KmIRDGhRBMJWOsR4Yxn6rEX8D6sg6IZBrAgsqMxceiHNSCPM2KMnRTKPfeOlnaOrzm0ftOLD
kVn9F4ILOBgkO6kPmgmk/z8TnTpxB+3bfED/y19PHqOr/xyJc6ly0RXlIGExzbRV6rsG0bZI+2fl
igB/noYrCWpD0NXi9ivqJ9Ij+F60f3IvA7N/tqGncM5czVc2t/ftOtuFoqwsK6jFQYoOXO2XnyYC
TChVBbLg2WxrIwoZUruZY3kTtaXt99nvWBJl3r9SQbzL0xFNQXAIWslY4SVmn1VVGCxyStIJJZv8
8F7Yxmxl99rLS/DQ7yObnvSHxK2c7in7EbpQksB5t0QDjGvXCUqAOrhrMOKKbvnLX6H7gaEtM1e2
mngU4pDdKKzXrBnlOQR31UPHcyzMFhDM9zAgSe4n+wcqq4ZFnljuqMdqFx1qi+1EiVLR0hb7Ogsx
yjw1inYAbqAid5lO1pDvbpuNCIFLMbeT0mnT100J/9pEDyM53gZYC0ERiiEeUwwIT4BG93INLYag
i7ydEHMXRPo0esP4yMMAZbXKBIurxeYm9TIQL+EWyihmRNrQj4jTJiT7VQdqDPuNmn0ZDX0l8DRr
Sz8PQ7jznwb+OASLnOHQvUp4CtBQ0Dm4ZjXnAMsPOPt6Zt0mBamgkVUN5C0h+aZi6A+fyrucCJBE
foZzmmMhZ8kkoarpl9F2CHZ5iupA67TyfRhub39PERS3a6NiBH3iowRdjL7T0siZ0HZevGly5eSg
U7gNtubUFlEtJF2gBqzwLXJVUPRdw+A/hxIcXZFVYuZG27JatfRxN8SiG2Htg53DcR+sURJtyiXA
TRn6uHpnkv/4vdWnb7dXtVL+NU0TdSR0DiDxgumeS8PomV6HQwmZts7tXGPLTr/RHfQTrhMDbOjG
UzfydtiDpf19YI6oxLN2hSPIR9qWaOS6a5Z2Y6enOrBDqbXQ222iA1CZC/f2EgUo/LtzygOZgj0b
VZEwt8zwiWrPVMQes/a1zlbCJ0eyuZ6rZMJKdMyRbAY1qdH6odzPysKulPnx6faSRHDcGYsmrUqb
FHCq+jM1fuaI9EvwaIfxt9s4a0kC6BP+84X4Sk9cZaYiLa+w6Dt7kZFrtOYDkma4BA6Gi1aF3jIf
TC/6IYBdiLX4y9zE9YnrHH2v0Gy/NMoaLqT2OwVFOdwEmW4z/bkjJwUMbUHkhIXXTuKetbXzvTRW
Q9gcRJRg1L/EZKESDkGhYU+LvLTLWd0XXXfqhjJzlfqhR/uQxAT9sGv+ixHMAOqIiAw0315CIqIf
VGMgiFlA0+tK6pMOfi7LjHJ5V5rVOzUNUZfUKiLq+EuTFIY8KbdI2rVaUyWIM4spNdDppUTzNhki
5ZMkvhTalVb56SYbu0xQFVi530ChDfYKzJXiecRfvPjEeUIHVKzzUN8V3b3hV5vbNrNyyhnkDmGq
mL1ELxS3Mgl1T1PrUMaTkyRz9VkOoanZjGj3N37fRlopfy7jEQwdFxhPUDQ+wxtl/QRhywldpu1m
cKH78p31Tm7F0BcWPXJWDuAl1uIJzu5tCQQBJKyBBY7S7CG7N3+FHnU6j3jk0YbK8b38QxZ8q5UM
9iUmZ5ZKUU1kwGGzCzeE6H1h4fXmJHZkq/fhQ2vdoQlfsKPXH+8SkYv8JFkBPWo3o1UPvcM/5bck
sFtr2k0WpDNd/6TY6V23M5zbqNdn4RKUCwaHhhSQHFuWyU6ztAdN4UBttUV5CAwrt6FWAs8LLJ7Y
pMh6nbYjsKTcalwZC7MNWzvl+9h5Mo7NKRCsbXVDDRw4lOlRFOXVm6HflqO+I+d23U32DA8Tay/V
KPpuVy4TfxlM5gr04E0IOdLlV5wZp5EPSDvOXQ4RoNSqfScMn5sJEgiFneg/w16kd3B1633BLUMR
lBJom3J2OQVQ+iIGJAHjACWv/qFc+AOio5789VN5AdKJQZfkBep23FN59vFWljMANSmE7e+l1KuR
6MqZW0F46bZlrG7hGRR3k+flyIxRBdQkHeSEWCSD0lB6FxDsYXLQ/7rFnFsZ5yXVSA1lVi9bKFde
Evr7YBi2t1d0HVFyGFzkmkUsi7Ru2b3pM6fPk4Lx9NEyp7s2vqtnLxlssEym5RbtahIEK2n0OrBn
2j6h2ohOhBfBr1k28CKU4H4NZ6Mx6YpC1vBr6t7u6r2mgyOMdVaPIaGS7sE6bRHZq5p9mLudkABn
MZQrcCSWTcioo8WE7/CUaJUEJohl0VxNPhLEgqQaHqQutEwl2UxQmYQOqTPWnzkDtW3pZ6JPsYpv
grAMXSYE9VzucyPfMw2RBL/aKRSzg5gcklCL715lijJTpm4ltGH3mf8dkpLvmiyIbq7vEWw9ODGQ
BkK8QchXa8qZeyjUrqepidX3w7chp45PaswuZhhLrt58RnZGYbglqPnNaXQDPXkfhtz1aXuos0LE
g7PmOs5/CnfMdB9ik2mLjchRiw1CV2a/VdydVfBfdvwciNvx1sxk5AcAVBklqOLeVHND5NJqiheK
RLuEd3ffWHH5pEIWSmDpV0Hz13Yv8c/C0Yn8xqU3ZnKb9BU0db8SNGoJ0spfqnzMFDcedTeJH8Pp
ISPubdD1ff0Xc3FvZ5941nCyOuiZ2FVUzJVLoklNHRpnw6ZOo/GjZ+XwfBtx+Yv8kcJC/1kld2uH
c1Rm/RKc6NqvWNonpSX5hRWOtirfx6lopOrqHr3YUxDvX67PV6opJuUSmOTFHXSRt2Xjw3/8vr2m
q0iEQ+Hum36uu1Rb1jSNnQ3lxK3SGfd5dAJrl42aiSA2WOHaXM4lpq5lWUU4rnFbmIJOsehkBAd6
aFrhbMvyUddS6Eu8mPRHPNhpMVmR9l74j10uOB/r9vIPNK+Z3oySnpgToFuoIw/Ey7rOyUCyEYnU
56+D9GVP0b9i4qOh7szXIIx6lOaaACkr3kLfqyebBPco5ViKeodWemO2516wuOteOw6TOw3GDJ4m
pQAmTdCbY3iprNmSfzBjT9L3tNrMvkslJxKyuy1O5epMnK2V+6BRb0pdqgAXU6l2zXZ1+6BTOHe7
HQ5Zh2G11vFTD+9mzI/64Mq8bb2r3xRJAhRPVVTb+RKq0sRTwjIth93Ur90QH6NhsIfwLZVE9+nq
aTxDWn7Jmbdpxz6VxwFIhZ86ZRg6ah95pZT/B6e2vCXByQbuXSQhLmEKpR+liChYEFSKbbBWBpYZ
wI/mmvaZKJ1ginJt+5B8U0Fhiv8ab6hmVWeKJENRViK5Pfpg6mghyypVR1/r7Ntfam3/zqE4+1RR
5gxU1D+Rb8tqJ1Fb3Uqhf+WUVN/cRrp+t+IonENxe2joedj3GaCKHDTbn4Q90fKhqw5h+ROFY3X+
lJU3xd+S/luRPCsjZgMFv2DNp579AD7rl4/ok8PsP0Kf4leW3cnmQQEHiEmeskjUZrJsG3/8zqF4
9135WsOCoLCb2fiThG8J3uoF7Z0SVS6zDL1e+3sFHewuW6wTrbUQmecQpZhKSdP7+JC5vmNN9wod
OKfq/f9yEM5guKhJNcM0UiBRZSOK3LeF5s2AiEZ9W2dE0G+4socYZcD4PzpQIbjIJ1ClKP1/n8tg
Q+OmvsYcyOmAMT4wnuJWAst4DX1LdPvWgnhieY1wH08HD4mOHDTwKa//kJcdDbMsLFASiqRntcsM
O0NThMAaF3PnUTRk+tCCZCAHxiuSzhWIkDMVD+OseoP4twwWV1AW+58mm6Bom1mKaG7nuh4K4hAU
KzCBp2MeBWnNSydWFVBkqSu5sCOztFTMuKddb3WzAeEo5FMHfcvI7EYEKtC6tFOhF2wYgau30aad
Y6sOhocox5gUHdyZGi9yoVimmW5SlngxS5wyZ3ZCRGOiK54QP5nBCYJfbGn6ufzJ0zik1VgqaCVs
Gqf0EY3EVhr/ytrjbee0ZmtohUexAywT6PlfXMfZNWL0uRQlvVZA622jE6QIw10wvJAEb6J2a+Ac
/9/gOK9bKPUsG/MCF7wWLLQU9hD3j6H/mg+9lf2XZ4COMg4U0VBRURU+KZOVVTQ2Mi1scN2kplUj
gx4nitOQt8i0Gn03F/eF//chAJr80WCHKQrNgHzL5Y4GpNPHMB0Ku6+dVkWWN/2dTy+DLJJvWnHq
FzicQwoyNtBKwTHSzW3P7qBDrUOBUpnttBQ2Ua0EVYtnBdMdOJzw3uCtMRjrWouAZShPo/YkjTbB
A5pE9kIzrjPPUJyi9Gr0i8Xqxux/3zaatfgVxgloioFisGVzRppRI6bZNH4ZaSv/TKpPQ4fgz7YE
maCOPqBuk46Cc7HmCs8hOUMNW3/MG4qvSBtQEs/slKmiiczVD3i2Ki4sCKk6DXoPCKkKD5Vee1JQ
eX0d3etJ+q0PJxGj0WJ4vN89WxLf8k1o2pRmi100quFXHT4a0BVKw+ARObC7Uu1OUmB6DInKVntv
TFFgvPbQOv+GPMcqKxiEHRlWGza7pHKrGERT5bPU/fKDNzM8FOVJMd1afQERv8B6Vo33331m3EGJ
JELyyQRyXcWOBJ2muQ0POo0fa1q8NmXqTcPzpIYbKeidJD5N6pvSp6J3pmjzlx955mcTlU7FUGLz
k+pX6h+7anAgLp7Fj6BkTftdPuMt9q0R9Vuu3SKYTGNoT9XQg8RftdMUyGOuATVUnLw9Gc2TP3hx
Lggb1u6QMxSNSwwksd8Vkg4UXcOd3uF29WZlS/RPsjQPvtz+nCvRA5XR5akuI1yY+uBOTWRMuaaA
aMxm5quUJxtavk1MOtVybkkFPcQ6mrb1UDA5JgDln+qaThVpaAEKEfOif9X9fYwHJdQ1iXwAQbFF
Rfxzi0Plzio4Exa6eRMJSxBBXZoLyhgsIDUiFpCGlC2xSL2bhLoAK9ZxAcIdDD2jmd+qAJnHpxav
9JRBzwYxmEi1QbQYzvYjyVQKo1xwzB9o+UUuHIXdxrptFyvelMogbFveqGC84E09rzDanhgImFDQ
1dI3VrhQXJ30GAlG0cdZ3TdVU3G9I5mCl/Hlx2EEcxeFDKjSf5z739VwMoKTLiKZXTlVWNC/KMsN
deYx5gQVpVQCimQgUQplA9Olvlt1H4Fa2YNIFm3tjkVzooIhTApfCX2FS7jaREmJLHBGBuKTHwOm
I9EdRfWjMW+VwR26jSSyi7VPhuKSAZ4tlPyRMbmE1AvT1NIlGMR8sxOBhZ4ZbhE81Oah0iKBA147
wZjax1FCd+kyhnCJZTZhQXwTWEUWWkWyY8prWLybELzS25+QCq/hgW8b5JqVwDzQy4qACf2P3IZO
FYUg7QBEtH9DDQWKCVpwUDC5S9K/7o/CZMAZFP++R80h0atkgZKGRRB3K5FvKvQM5sIU1THWV4Un
FENXJ2qCXCjWYKy6HAO9sKe2Tn/lflD8MEtFeh9IU54ag/i6OxVpsB/0MD2k82wc6ESydqNAR3pX
SSXed0SbC+UJrf5K50ZzWPWOrEL57/bur50eBDsKW+b1UG7idr/Ux7HpJqNAhJrCkD3aPOmgbUxB
2aAWoTXUH7fx1mwZrSvo5yCI+dF1cWlfAe3KvmyAF7aVlRRoU/8YEY5T+cmMQoEtr64NZV/QUCBr
fVXcACNz0anL2uaqVr6NJJxcYpT3dVBiWHYuH5K0iLZYvKgXYqWoAqlgTPExTGgxJFsu1+iX4AQb
ErQtl8UH0e4JSx2dHktyJGR0wvGu0VzU727v68paLzAXezzzgpox171mNqUN4R9rTmcnm74vCTs9
Ta0Wjbctat+3EddKdReQnImP0xCMhrZA1q4Msk9tk82bpWCpGNtSwXR6uWPBPZIybeXl5bFkb7d/
wPqSQfuoQHwaMTNnurjnwT+YdqB3kO/LwmnaZxMs+iq0eJHUDiaBm1pLjhiKisIs6rLoYOC9cJiq
VYS0bgmeH+q/mbk8PRuBppzmaCSKrfZp+zFQNdkSLdP/VHrHvrMx7N2mB/WGNaKSt8Ochv4OP47f
BtI289mMEz3ZSIU2DA6t+jB0654m3/RQGp2Mqo0TS7XyJ5hVZLEUJVD+y3MVX/CfHeTDtQRzX6Wv
wFBjGY2pZFuwh6nfdZUtYcSww9CzT99KsCigIEJ/jbVIaX7tLr3A5y6bQjZBnhTgCwbzLk5sLfpW
xnYg21P0GqrbUX8vhVLlKzHWBSTnf4YI0T9ZjIaQY9j/lucHrftz2y4Xu+Ni0gsI7rou+z6dRxm7
GoYgFUZ/hqx4OvrfWbbNZqdejNW9jbjiVEFOCSYvFVyy4ELl9lEaFDbM6lzaM7uboATcmxarf0T+
xhB+szUoZG0UtDSDtgYZ5Us/w+oMc2EB2plH6bPIHX1Gl0biqiSzxlnUUrNyh2IMDaM0iFIVdpUh
0lrw+IFHr7TbDBW//IBI343jn321vb19a3aIESe8/+Cul6EazpMpvUz9PlVKW+t0NKHnhtallpZq
oTM0bTFbUyOT0BqZnB+oZLaDk8WYXXOqYMz+thEeNdbzX7L4vDM3DlFzTe5VGd3i4Xhs5p9F9N6i
5jglqLrMIjq21f0FF5TxRUd7RQyMvvWgjjssO52bwvINkNtRJX8vmPEupWhFuL3LaydPAccRQU+L
rl2NSPdB6JvoksOxqDBMF4AGCAQPvmkIYFYMFOtRFnWk5WbgHx2yJputMicl6qnYMt+SyQn1U5b8
UEVEM2vnHNRcKgiu8K4lfJ9zn2OaTwP/tW2CICV/KycoDjR3oPTNpHGTFeEO3v/2Fq4VixeyXZC/
MBlzSzyTgynVdQnWeNxB8h852SBat5QussAh0Y9QQWEfRfEWqG9xLmDS+yoo8j7tDNjgUhdj2SVy
qwJYk3q76kDGITkxe9L97wSqkNXgRf4dqzb6vIVwSaM91cZ7FHzMxUMjMtrVsOP8p3DObmynrO8o
fooEaTId53JQ0COVObr8PTYaW623JDsEs5NPViCht95eBINvf4c1U0ZKRcNYEEKPq7E4Q/XVQFMr
/GmTubH+GIZgais+boOseSW8xHBkVCQ4MBXHuVpitCQDcT8UzVFoGbyUfPezjbkYcu3F010d9zZF
7+tt1Kuloblj0VNdnmJoaOf9+1wyCvodjJDEBQghwOkOdgZSCez4q9v5wpyAAgoDCm4hvI5whi7d
HIY4gjBTZxD5Y0jF1e5Dh+xUJ99PXgp5tRmiKaEz2pg4tSE5nm+c73e26YryvFfnl/sRXOIgMkq9
1mQMdk0bMKODTeAH2/tOcx/tih27N63qV/L7QKzksXTM59u7vPzpW+tfvsKZm1dmM6yTGuvX6WSN
smqpoo7Kry28BbE4/zMItarN3lSwOkzfQe9R+/yMPfrxU78zH8HWaNFje4g+s2Px0j7MP6DvHmi2
4vrfb6/zyhlzW8xdrMYM7S5ZxY+oMSAUP8Wyp6jbLDsU8JW3ka7dAgfF3ZxBKufgewKUYaUfmFen
o1X+yF4P/Zv0x9xqz23iGoJH/upX1BBvYXIVQRdf7UnyEfnyCSPLoRJYRsfsMvx5e1VkdQPPIPiv
GEVyLmHo3C5SR3msrCjbtI5kGY8vsWH9lK3wD335VlsSs2s321TOUGJayeowXUMfun0sGtK+ihiw
yWg7QcKALKIOfHYoGWKjVEsU6zTljgx3ueZO5p8CpaW/XvbChos+6oWDA/8416enWTdFy9xxG0eF
x7qg3+Y9q2fLyHUaOAYLzftIzsKHgIVd4dRFVj0MQ5qeolmN7tKMZMXGrxUptqoKUrGE+umJgCvr
QOJxnJBZGastBcdp9NkMA7rz4iKWIpdG0URAfxDpp5RJMehTG0J3cdNU2OFUkUT50WsHhPUZKmZq
ZDQwoN/38oj6UxL4NRjCMPiry+405L6tNY20G9oFsGqRriCDttGnDq2RfWUKIqVrVw94NNlCbhb3
GOhUL+EzsP9ESQkGzYiQymuNJHg3J7WE7GOde7c/6CoUhnnQ6gVJCLj9S6iRxUqcx6DSREPBZBlK
Hu3CkqLQ3I+ixpo1KHw5mCdalwkGqi+h4lKViiFtwC8/lc2+MGl5JHFrIvumgoji9rJW+I2W3B7S
6dhGtM9+Hd8zJztGbTc0ZYVrys5f2GOxHR1dcfB4iKwmtpJD64K/4xBsTEd3UxeO6Fu+EY2Pryz4
4jdwjk9JIHETDPgNfXzQ9bfQ+EBGXLBQEQa3qVMiB11hAmPOH/3uEdwVcXS6vZfXzvRiK/lpl3qc
GwhwAEKbJ09R0i1koZy/h0CrocbQK8J0mW9vMdAFWGk+IKTY8CJqgKwjEaxibWiHnmNwDrtHtjdv
JWBUbhq68VP2ah7kHQlc5Y5tEK2X1iz6OGs7dw7JneMmMkJQNwAynTHDn0G/QZBbvI7+0ZZ3jsCZ
WAA5WhQugVAfjFNokxrCWfozXotW5g0OCENt89G4y21ZlGJc/vBlEHMJzNkdXqERkmh1bpvH9Kl3
MNxpfuh7AuUPc2e4KeDZm/LW3/vCIbpVZBR4KCqnuIF4Ugaq920bQTrLpkVkaflL/A4SOExtOxTU
OOOP24a5chFQ3KsMVwBYpxjfTwb3wtKubtH4qDxOfW8pY+DIoEmijulvJp9uhE0xawcaW2viIY6X
BZKal16yi8OClUWPRClCP3m8y+LvXWPfXtV1sACEM4zFbs+cY63WEooAwMD8WvSnb77JgROHogN3
lWxfSKyRtMFDCRP2V0XGRm+XyjB0NfxX+a480cUsiFeZ0Iie/ra6zUFxCwoH4o+1hOxypu8l9Jll
4YmiRzxklkKhE2tXs+DZvbKDOFoYdNWXJnEkMy53EGPujCJ/nNll+Vip4CrVMLw2bbRS+vtPBT45
DMkhv01VInPnLCC0MvKkB2M3GOSnCARrc/QQghaw0arn21ax4q3Oob5evWdW4ZdaIc8toCZaWWOT
P05d+XEbYsW4YREEOXpQWbGrN2ylZYjpSkAMfeBkvvqUYFogTEQ6fmu+HvXfRWgJFWEdq7r8PB1k
c4YgnUDgOXjd/Byleyl+C8hO1xwzgiBRtZ9He4gfyhSKUi+31/jV3Mq5RuRF8a1QtNMXFuJLcNrq
BmbxNCg9HSHODSHBg7lzk02yweDtZE0eO0p4x4JCqrNepY2oYWbtKy6tMlAhxxv+qu1SliSjjxId
BMhZAM5DHInoP4SMaHpFZwda3E00216uT+/0wqd4WthR+aYXdzM5CkPFlTcjk8GzhpwvWvev8zjo
1JtoplC8TfV9MjjMyr3eGo/R/XxENbSSvO9kK0o2/w9pX9YjN640+4sEaKMovWqpvfd2by+Cu21r
33f9+hvs+2FGxRKK8JwzOPCDAWdRTCaTmZER6tqhBtMRUBHofwLbyx3quSRFSyosLMOMdHd4a7wW
kNXIxhRzZ2f2Xe+qW+u23Gm3/q6ePHOfOWCvJHYAinHRj7mcu9TxBRY/Rj3/ysmc1WXa4MeAFUix
7LiH3kAAzo72Pt7gOSm/0cfICfBAipzbXwIPZv/2hQcvbPN3kJlHSpLDdv+W/JkOYFnzKlu/796/
zF/zdoSkRLsbTga14we6LZhKk7CWuBYplstnbr4IRl2lx2XN9qLwrCftDZVMzKuTLZzOGT3p5kF9
KAWY9cuqHthQEZLwjoZrs9oxZxKX/RDUmBFR2u0UOpPX3KDuddc0XnI/CoytLI+90tElYRyslCfk
nYKkqOe6RCBMdnIm2TPKs5jrvr6PK6EA1BcAFLFJFJQEuG00SVFFpanAhTC126EXpIvwL9+FFM5T
ABOG7CcOKroSPE+X7+dhkxcUhN23zTZ81QcbZPiYUXq6T95CL4h3KEiIcFJrR+PMKDvHC99QpTDL
zQxGAcTaBjuA2ZH/7pr38pXeqDv1DpCpehPeZEcF0U+QaXwXOC5WjNiOsgB4IJH/nRun1jxitBdz
r5jC2lY38d48gBl7/FTvkRY+5C+RS/bRe/IaPcXbVnB9rgQog6iYfmPaEzDN1fqzSqm10A+RG+Y3
fngbVTfU+jOou792G8gdAUaFyIsiDz+8YSZRDjnaBE/n6kXR34z0730fdQYGLmet0YuSQ9507ZTo
ee6UHRBaiavmd1onyM/YLnC7hPcBsGcobGBIg2/HqBg5McDrhceeslWy58HcFvRVN/YyefRJamOY
wr7+0S4ONMZOYAZQHYbcww6du4UsQ+IWqRmoddrEVia3VHKbRtv/zQj32qtKsFH7I4wQHzJvGJTV
8m0j2p6LqMEGaHRkLnh8gH2PT21lZRiNcUzQZwD4NdTcAcCK68u4cONvC7ABoglMp/K1yrYry6hX
wTg7VpabV65pPSpAbsqf182sbAniHgb/iKowTkn294sw4Rd1iey5BAtj1dqYRbGH6TX462QIbBk6
oF/A84I8BgjlcyNSU4SkpuBuykPtASPyLsmVrRoI3vlrS1la4ZKBKR38LkYj3MmhQIMR2a0SdXca
FfHer5rR8L1QSdZRfORiWz+iFGnMoJXrU3JqR+2GgpsbHBZ/78aY1kEkY4z0Mio+599smiXVqAlQ
rg3o1hDGaaXZ4Ou9vvsXZQJsDHhFcPbBHgS0F39JFFWOOqYBsRFCNoMVecU8QQSU0V3FUFAbQG8i
qvddBB3OJBcDYrOs6NgCpgDGDKeQvaj8Gfitm0C2Wgchd70lkeA2Yv/iWZhDrQxlW1y+IKamwJic
f0k6F0ZJGHukaTZIJZCQDWAKSMqtMZuP/X9goGD2GGueojLiRf5qCH2t87uMERuC8alLvdIAp+22
iJ2C/kjAeq48hOGbFQj6gWurBApV1/GQw5XB827gLhmirEaJSasPQQh6QMYneWxGyy5E0LmV0ISe
Bpt80lWI9Vq81+RJOlcFTOHq32eaf+rSpMN78U9niebW1kyxoS4Z9Pu4Mvg3qp4XDYZn4C3E6GW7
Ucruxgyn9lQ2lWS3wfQfIhVUpjF7BNQOWLj5G2pQzUbxMULj1KrhgevXNqF7Cbb068duba+gv8PU
xVDGvUhsLXAbw3vQOSmUhLoJDSgwj/lDpKRAXOXFZsrzt/9iEdoMGtTVdfSmzs9ARes+rSvQRpo9
+Z1O41bVK3sOahBzmMmmMUTkI+sr/Nce9zJpRgCPaAh7ZRb9kcPWafLxMIIMrZGqB6MWkU2txGQK
aaF/lscd8QnZdZUm+KBmPmA6/hkQnk0Rede/4aoR5HygcgPP8wWzTF5MlgnWTdzIibqvtIe2Jx4I
7wW+serxCyvclwuyrk5ihmAYQ3Uj1/5b11Y32vwVRLWg/7u2HrSYGFs/khl0nM59QpunOJ7jCZG4
f0wHC4Kykh2Kgu/KDYOaHLrL+B/6hPzVr8f6VPsSY+OSFTeUX+Xo1UdvKfebhyr6mdGH63u0ao7C
ycEDj7FJjVvTNIYgz2aq7c1cHmhySrVf9VB5xu8StKy99nTd2koWSDHcjCQAiQ2+IpfX1PLQyQ3w
kk5iWV9SanpaHgneAWvugPRMQ6EbaRrlm/Q4RLKuNoi1eLzu5S53u2H6QCUX2qpEcE+u+QPyJwxr
Y1YDoxrs7xepYKSAuz6naNbH4ETVNCjs7Bo1FTwBLotWuB2XVrjLwwDkLLcqLKhN9eyXNBPj4I9a
fV+o/fRDkWYKzXuj3KJXn6IkSZtjXKJDaOd1bN2p1tA/GZmnDv3+73cSn9jCixX8AtB4OF97l4Lw
Jg3BhKlY/r0Wlfdj9eO6hdWNhAq7hgACgjoef60GJLemmlkAbDk69HKmxNtRU6oQo0sAorVhL6oP
rZlEuQFobxPFDbjQ+aIw9KX5DUEQjtLsbZBf50R7KBmXCIrLm+urW/MdNGNQHMFtBqZI7n6hVY8Z
ESidYO6RJHZJ9D9Wmx1Q5K4E4XHtyKE9ju9H0bDGPMz5mqJWy4uZ6fABYvFeVJgtx4iEYDGXRS7O
RzkjVjQRPzRwEqRq56fDFjJyxuwEJLSN2C0qzdHDrXCIcy10AZiCvAOzzxhp4YKJIgU1nQnAKWXd
7iND289Rd/LTcTchLvt1d0j02r2+ayKTnIP0hTH5eQCTdV1hHtiwR/OrhQpP4HsAzuXRfwjOeCxj
1oG9mFEZP9+7fpp6PWCM/20ebTsqv+VyeShKtNWoetNOkStl1Lu+wrUjAJwj0zVCsxATpecmw2oe
SQyVMoeih6LP8mbK8qNeoFRuEkE15RLdyryGogGKqVWU+/impEoxD1F0OANQpISg+GDryBVosImT
r5HaknZb+U9U3ehUEFLXzh4ql0jGGUPKxQRaCMTjnOgM1dRQW8mzexCfb3zgaq9/Sub0/DNqYYaf
PmswOQjOA5iR68AL2hcJdeeq2IRg9ehjwVW0tm1ERQaOFw3muvg3dkAkJVZTliCPYABvfPOXVQ3U
kdoxtCcr2V5f2ep5XwZKzksCqzeBucFuGZ12G9WPhUkLTHcN25QEG3VO38eZvNXZXWyINOdWF0rA
rg5GZEvGbzj3zxhTKgMAFwy0D3WBVLWLGPIyumpnhuB9uLpIvPVR4sHJw0g1Z8ospGkeZoCYjLY1
lUNraUF6g2SzHG1Q2lnQb+njxrSNQU1uMbsQPqqh2h1NKL0I6jSXa8ZzDocRv4RpBPEpDdEGMpTI
AhzUb73BsCe/cAPwMuWigfVLj4UhsLSiD8feWbwhrR9Ip1mob/rNKTc+xgyMMPkOT1XgaASH4/IM
nptia17kTkSxSm3UYUqZaruxPKtAGiVKIURGuGupJ6SpFAYAynwvaD4tqQeTjSARWrMBBAcCCeol
BkLZ+UIgElTLYwCQQAK5JiPtdxlNN5okoulcMQPAKS4BiIUha+BLz5OCG7b8pm9r6E9L1rfUx5EL
ykAQSAR2eOC/JiHEDRomwEAsYoeltGmk0fOJSP1l1QwG0Vj8xU3Dk8FIFuixm8rAV5v83pHNAhNM
Bhg9287/+2OsACqCkQ0UVzAZyr9wgqrGGU7BkhhB0S0zPUygJPGNWUSuWX8YoN4yISU1i5Czl5kC
a3LgJYciLgDvPDWLETVh7EewCjG757KuX9QSF5uMzrwM6SgCFbYssLzrYXklTjAtNMPCKg1UIfl0
QQvitJujAopR8qbXPtNp2M5ITyYybK5bYv/S+dUGR/zXEu8lflQEzTjCUmv+gA4Nbh1PwoTzPH4Q
Fbe5V4naByKD3IWTtoUP7CwMhk3FhiN0ehsPG0N9jajpNdIbFSl5rH5LFYgSzIgBlcBfqB1GwsjY
JIWjGEBXhA+jOrmyb/cinew1PwEM7P/sXJCH1kUpl76BhcWKhpruq27Njh87EnnLrFdTEtFjX547
QDgAskDrgtJLtCyJys600Ol0krr9gdIMlHfV2M21chBkyqu3J0QSWDOG4UZ48GVMlDA1KySSqKgc
NBP8iElQeX4Tfvj98Gu21BdMhDhqkd8rqKxdd8/LNw/4GlB1wsFndxkPuaBzOIQBmE+cyjiqE6jN
gkBg4fI7KmxEB+kWugDsBXce9ccqRaGhQ/wqMf9mT/IQe0mbWTYYfUVMk2uLQe0Y1I/f0YR/aaOj
lkqgNAfcMyhtQu6Fr7fvRJQ7zZB2AYQKcZIx67HFLu7iroYcQu0jVo2kyUExTY40I+1GmsAHLEt3
WaOTg68OJ0WSDqZZ7yW1+FFV802pBgHoihFrmvAePSQd6V9/KNR250vIyAJZ6wVx55ItCUkJeK5w
0UKkDGkgF+KGugd0KAnBWSQZm1LJdnII3J8hu2VvOdEIdYrYd+TxK5iJGyuBY/UierGVnYdotYrq
Eui68XDnIlFT+uhAToy0UjkEPbWD+lFVVEGCvW4EmpXg9kKjmY8+kHytsnIKEO5wePxG3hrQIdNF
RLvfGGtu48GRrLKxWtwZF7WBJtXnWLUQfKCOuJFuPzGG/hPURK7pVI29nb7q10cG9c2Pp+SuttOX
J+k5PJQf1BVC6y5QnawBg+cm3mQUwHo+re/iKle0BAsuxsQD+Tid2PBHO+5A5eDWdedOfv2olLVp
k0YUqlY/Nh5qzDpyOJ6+AWl3pUUEtvXY+jmNrQN+wWMaisCdK+cYS/zXDLtxFqeM5DVI3DqYiQp0
mlLjtg2j9+txb+WWZM1JvN8xrkNUnoTErMo5ySTsp1E/6v5tn79pgHaNj2bzpuu7zhfkiisPeOXM
HrvcFktqp9b0pyhmhBtuUd8moIRGGV4B2cZBlz4sqFkPPyQhg/Lah0Q/AVTCDEYC6YVzq0lfWlVZ
p2C62kEy0HyQvcJR3/EeMlzdzfb9Nvn6df27rnnI0iK3Tqh0FlkJcBWaM/LdpBUHML3cRdLb31tB
4w7jpUB4oq7FRRajsgAwTTPG1DR5dTvtq7pxMTojKruo+D78qYcgB449kJZgLmCrXe6aNSSjORbY
tbvwNG76fQPAofJRnPQvTDSLIP0ia5zbg7LMR5Uc1toNJtl2xjbaKsf6ON+CTHwECPL6N1zzDbCD
MowfUEYXDYYhNsMK+TwOGXSgtOY33q7XDVxi0xj97MICW+/i61FMkXZyBgsgPkn37ZvqYEAArVXb
UNzk1B9m5yfqx3/frwOiBTcOps7xQket7NyqGmOEtDcaxCj5WSEHTfWGVOQXK6kowE1ov2NGl43L
cOfKJ7Xq1+MAatV9fGfePBu/1L11Ox9kaNE7oAV1MQ3kSCICqrWzBUgVU8wDpgqh63xlPmR3CwAA
ELPAXpPXhh1oqHAIK9Qr+TxDbv1jhjnOYtsg8EbDumT0eHdgru9dZISFYz4DVZhs6U1xql+MXXW0
9rMgdHzXaPnTtjTMnTZSYoCgzLA+dfsxwvB8l58GRK2N9oSS2e/yVEE4CdS7LSCG6Jy/Sgev65z0
5+RONtkLAcBrV8Ty53DH0QAtdCAb+Dlt45EdfWqc/ghyb099YpQ6m9GzXH1XnaK75NVJRLyzq8YB
AkNjE16GF+T5JgSGWVioEuJ0GscOGmINhlyHhyR0c/93DZaNQvD2X/FooM2YECO4IdCB47592oOd
1WLETFokQzZqtNXhoS3uIxMUCnEEwLfgQlzxZUjnMogHeNoxjMDWv3AyaepJhWoQyCzzHsKg5hdI
MBAo1L+eAMPNh74RMGjsWYAK9rmdXFNKP4xAHNiatXSYB7VFS5qMgs7RJSgVZoDpYAzBCHoA/J6b
iUMaGNkw4Wj+MD/oqXUpJKkgcx3ZkBcbHbBCHFTFlm7MTSCCQ6yF2TPb3Hmt4nqqIBqCY+M0f7KX
+pTea8essk04qQXiGwc8fOUP+fV6dF+5Ps6scg5jJhUcJoXVJjuO/UshYrhZOQCQkUclCsJUGOXg
MYpqR5MCcBxwF9ZeKaOnkgBO8qw0pzDx1GA7iUayVprH2MKFQe62KpPEasuSGTwa2/aknOhxPlqe
9LtxJ4hM2PKx2V3/hKtLZMASVE4gTc+DJIApJEMrwzdpMR46a9yiYWYb1h+NfuKdafsK3cpUpCe7
um/g5gB/BvjXLniYhz6vhgTPUqTwjJ17uM3AbXN9XaseiWWBCQlARiYuc34a9E4LC4L/nABlcSjd
p9E+km9a1Go6p+5/qJNtzvcqHoTRz7Tb9kiuRJnv2iqXv4DbzISM/VjloDNU/Vk6aLRT7/SKfF1f
52XMVIH9Q4AGVx+a0xr7EYsYlknQpx4bsLx1yRO4Y4340I7HVr+T5IOu/75ui2UU53fjuS3uuAGy
IBUZi89T95Pq2xxzJ+NJiW6sWLB5okVxtx6rAHd6AUMtBsTM29j/YfmY1Hos8tOoCi6dlcoXetLo
taPabKFGoLMfs/iClowprQQ4USeMzH0RvoKq0IkziJhR0J7kZDuNX3KQPvmWyEXXrp+lf3DxutYS
BWcAHhonsifhz6Zv9zQS3eIrqdQ34gUjcMCIIlk8X99kyVM0Wuz2wVu5LU1HGRNXie6qothc94+1
BTFszf9Z+v7Siy9J6jmKwgzcq6k270BEBsaj2JsH4/G6mbUFgfwGWAI02tFW5L5bmihV3KGp5gRo
WVIr+BxBNi6jwIRxLkGGoKzYAi7JgoYBxi2Q0nMfDwTGWaoFsKXG5bHrgvt5MkDbltko0mySpN3J
2r2CyeO0Um1rvFWVJ8OoT0FD7Er7rJNEsPS1J/zy9/CfuK1Qy286/J6Z+K9Fr3h6rRxImR/iJLxv
0C5JMXZAUZQBSAGUaPlfRxvkShgKQa1CZfRy3Jtj6NUpGVrMAuSNZWfKflQccPOkYNDPJJQu3q9v
9Io/mchnGN4ceFwMAZ577mwE9ZSVEayBxq7FSUx/zr2A0U1kgwvSxC+S1PLD0qmj3J79bT4FLgTC
7OsrWXWjxUo4lw2qcpSVBivRwQrWvkuY3k3dMPb+NyvcXRCWFrSAO6zFmMCwCWzgHlVW1Xy+bmX9
i6ESAY5BBqvkjoSpzDGFG4KWTgFhAuTSMRw5WYJQsv7B/jHCU1+GYzfIc822XrrJ9buM7uLJGTsB
+PDynoE7o0yP8WBwrAA5fO5gVU79eKT4YFKjIS9v96VWnTq9TCHKrjqD4m/VQdRBWvt8rM+BySc8
BsBpeG4zjWlSWxmuG9OM0U61TnKWb61W+XF9l9hen9/VeK8hZLGQD0M8SL9KqliZSrCTIbu9mWZM
aPqf1y1cZgOsmIe8EYRk4HPhW6bh0HRqreH1RM0oc4ceSuxJOEBZu8k/hinuEBeDTBD/Lt2C3dXA
MKItBu5mntCFGA3pZjzQHRAv7UfJOlaW9hDXxg3YWUVdqcv1qVDZRF0P4AqgC3mkwIzUqrV05OJt
5PbWu655fncY9I9Odv72Q8IQSvpsTA3Blb9jIl/RuqZANlx2b6Px7tf7oHup1cMsovm59IkzQ/zl
0RQJJemA+1mp3zCdbo/j9vpK2NE/dzoILkE3mBXzGJUk8/1FAtDo/Vy0rYGMZjzO7b2Rb6XwtQ52
1XAs1WPQCIqVazu0NMe8ZWGuCPK4q8E1CKmYyZnk/TzVWz/6kEbo0Ipwvau2MEyPAQOglAG2ObfV
z0yTCfh4Z5ZfWjPe6WR+KLTak+rOBjRGkHdcBgnGvscw+Kal4k/2axYrI1IbBwW7lYYhg4rTZjB/
+KV3fbPWzhIbjwSvCf7Qef32Iu5NaHmAibMrfpPpsYpP4QSkoqBMueZzGL4CcwWSUEbEeb4SRamy
XKPMivJg+BFaDA/Xl3EZw/EoQQDHK/I7CnGfqpOrMi8r8JaC7tYof6j+V6DfafE+mxI7EdV117xg
aYx7K6COHHZdimvJnHUIXO4JfSCktKm8b0S1gDUXoKhNYXQV6efFIHo7mENOQny4qgL/QL21EuBQ
QlFismpFYzoJGJNlN8b59oR1QdARTkvHkh4mq7RV61Gi8l9nP9iihRHuq5nVICHSwsiMw1nsm+hr
Vg6ykgjMrG4O4APITVE3vmCtzEsQ1ycRzJgJOWbgwNihgtHYejB+0M64UQM/ExyhVYugdAbOC1AQ
jFVxX49Aq0/2cR352S92nTfUqaS9NJRuW2yvu/naaUUR8f9MAaJxbqrX87aJC9CqVtOuSfYVmAQt
ghRSYGbVHxZmuONq+KTqugFm/NQz+vcufCyjl+srWf1o6MlA6QFNiwuUtBWHeg3A/jfFdx9vWnKQ
LR+4UKiGC0LD6mIQfGRMMyE68LO/IdhyBi3DYoYGmqKT5sSYExj1SXB/r27Nwgz7+0WwTrMBqnbM
TNJlKFQ7Y+RNimG3xX8IpUh7/lkO+7ALO2BEg8xvAjs1CSHvZ77kc/Bftn9hgjupKFQHOZo74LQN
Hkl0F1l38yiot6xv/7+r4M5Mo1tdRZgjN0qyCYNjl2yrAHSAemH3wuc7c1c+IVl8Mv4ZAfLGoal0
GOvyEPRgAxsHnKEA82F0ptvSzOtn3a2MLgafbr9LZut/+5581gDBN7+vAthHeO3U517f+o2ouyDw
cqKeuwUInqPELGEjrS2Xhndya9lUhP8V+Dg/3VMZxaDIKowogWu1Xm9uiHqgogLSqm9gthg4NFRc
TH74RZOnMFRGWBnKLz+3q8nr04fUDxwKitzrUWilPoxLaWGLc/VQGaKR9rClbpVNd4hui1vIqG3G
HZ1tUHkgebjvdvSv387MKAax8LFwQfGUoqFOG9QgS4RX+VkDBWH2m4oiOPvdFy6/MMESskWUiIO0
1Uwf6zJyqGB8jsrPxHJ688kcoHSgC/x7pR51viDmnAtrftimSlphQSUIgCJbfc+PtU1vpG3kWlvt
1/U9W3ePf78eF2hpD/GUQcebtpZAyRx1EGsZHeTfA/ksyMt1W5cEXnj6LbeK/ZjFypJ2bEgTwpg8
7TJPdqIX3Qk8etsf6h10l35ItuX1XnuQttq2fozcUpSaiTaSc9AmCHq5KvBpw5rsAGDox1cChLCi
vavlTa/+hxfHcrlcWAbUMKkDHdbUXP9M6QQxOFXfTLWyv/5dRR7zDXJbfFfMKZUAL+K7toFX+88k
dylQT3O8Gzu3MHZFhDs03PmyaIqILeDKueBBprMyhqRkdO1+nbz0Vry3xmfiM5sY7bdi8D3FTlUL
MhDBHmpcbC78uQmDBEY7kMJnoKuqBgdcCWrzPmSFnQ2C8uzqVfDv2edhJxiTqhKZhZe8wxwRSDXq
tnxMJSpYlehTciFGlVoy9xnMyMUXiZ2yPdDORw1wFw7OZNmN6P0gWhYXZIK0hOSOBnv+dEPb26J4
Vqun627JfvI17+BCS1+lJUpJMDEPT+P0qQlVSy8Rk2fh5AKBbPqBEfcwYI7tyzxJj4oV26USPoCh
0JsMcozyuzLFqGBmiE6cyDQXSGpTreQ4gmlDL160rDvFEDajdDqkenSoLdmZy9wuFMMjoyy4H9b9
H1k+NM0xsf4dDBaHPQdPSKe1uIxiSXdS+UuOw22YzRumH5fV8Q2oSwQ1oVVfQQKBsSg8mkFPch62
NUwKjmnMThwZPKMavFzRwS/1X4qDoFz5xwx3sPXOrK14wjdto36TmaZTD9FdH6lupv0OLRElz0ob
Ct6z6PJyqzLw8ov0DA1R/0MKbSYMYOyrm3oXgJlnjxvoABla5T3ei9ABq/u3sMst06hbrQe7BdK+
VrHbLHGsbtuC0F2ebbV4hbr29VO4esEvzGnnm6eTeIZ4I5rZfvEiATtsvjYFtEw2UOi6bmgtgi3r
yNyRAFd8Xsg5/HJUk20YuEPx0M07VFo8S7ID6EKNmBS8bnJtbUuT7CctjoKeBWWVRqgVNOmfzDxK
3Z+x/QGKUCeUNPe6qbVdYw9eJjWFUXJeb6ru+naEhhaCWbKhPjgvPlTz5E/FRlVdMyACa+sN9IU5
zkmygmpl18BchSyF6vs0hFCk+WACZTRbJ7Pwyux3ZxgCs2svkuUieV8J05aWTPJmBKJp3PYFMnYA
VgwREd5aQFnaYTfHYt+0AmPPLWpLTjF8JLIjh/eJiLiY/RP85cNq5qoJJmFGiHduAu2TLjAqxKzC
LG770n/EHS64BEQmuPstL6TSLNoaV3bpnwCG8KpG9Hhb/VBsEhWUt4xDhnNwFHqqKGcShxoYEpTw
vZFHOxZxTa4e3H+MXMxfoTgVmc2IgESn6WNunyPIcUYowo6fjfQUR8qDCcrC66dp9dMBiYp2J7Uw
ysLtTg6wgek32J1k+qite/3vWSzQ01r8+9zWjHI+9RJL2iLD2JlWdBcm6KUHheT503+pR4Br1ET3
HlhEjVcXNsI+GsCDgj0C+4MdUCmzo649VKGop7XuDP8Y4rW0OzqmKsRcmb8hzS9f//+8sCCkroaA
f1fD3/WQW+1ohNcnEPgYok9tE7w73Y9IpJq9AqzEDoEKGNsEyAkYEM7PJ3rBqtkDjuxMD6DI8B/c
8as4gGDc32T7/DXYjod8O7nJ3rfTgwgBvBrLF7a54JpLTTuZGtY4sWmaIA2dMIswWDZGUBOEhk6S
7ga8YK67/MpdBTZDTEeD2Byw/AuETU7iEPNtQFynXtS7eg/qLrsuXEmkEbr2GgSCHQRAgN8yWgnu
cCVgAjMywwISkHSePmVbKZ03PtRt03retfpvtMtvCYpa8cQ00UX9/7V1AkgErDFjYsCf5xtrzPKQ
DzHQNHoH0TQtVXNPGRLL7pKidXCIclcOQRl5/eOuHA3I0mFLVbQpEPA5b8qhs9cCZwyvpeE+D8CB
kqOS0f396Kh6ZoZzHCgFTnNBkW8AYlmrma13gT2IpusupSfAUbNcDHcLz4k1BwG7hclddpvetRvL
jrz7fAN2vhmiS6yK1nz2N6BfISKixZW4jME+TFkA44Cpzu8C3+JiVvMun3wFjb/Uh6KLNX8OE9hy
ru/VCiAXkgXQYEULlknj8C2EfiaNkXXowhmTfp/1AH7BWnuETGR+kKYJpYNRukfNjR4V5HGOOsc/
QewBiJjRJ3YUQHop/nsiRPaTMBQAliWQTPBN9nJS5WzUsO6efJHqKQkSFzJB8N4JerCW4PJbc9al
Me5y6tDilksDxsZgBDhKIpOjGjWxpXD6vP6pV252LAtdYrza8J35mJNXKMRYDfy1nvrESUM8bdIo
klxlkvbVFJFNnVqKDeK93+1YPF+3vRJkz7yYudrClfLeqIyItQnIdK+ojto/tM2jmpwylP4U73+z
xUW8tK+UeWxgKxiHU94Zdh03jt43Xh+H93FvQc+vF2ziSpgDrwGKzgAEgaCbcsvrLTCSdgZ4ibB9
9yX4xsMq3QC189QAz2BQ0TDAis8AcQ06LkDZwaRAuZiAknCqmyPjJOpCr6ibL60dHUOSBe2wVTMQ
ZMFJQBS9AG+xVikOAuiI+rh8y3sJQpP1vSW8/FfCDCqdDL3AxA5g6tw3aGRkRA/BYAN5VOKZVRI/
ykb4NidB7EWgrM58KJXHxmuBS9ruZ+PGDzLNltsZ8hl+Ze2ThoiS4LX9/B40xsclYK7lDmVGSiWa
K7AC9BrkNYEJSOZb0jpKAh5WwclYSbGQJqJLy56RMrr056vPUTcKmySGxMnQKTdxF/jQ62wH0MAk
/gDeGakVwZUvRbvYkxXjZcBZE2iefAt9Lw4jMG15GAeQB4lqu/KojdoNtfv3t2Kb2RhN+FVsKdrs
qQN3Ps3OgfyadqIi9dqeU/AzMSQz5nL5lB8sy4Wia/gJ9QyYVKfGdtzFr9fjwJr7Lm1wmxhAhbbX
CWz45lxvARBT9moTftKsEVWPLlaDsgOyOCjVAEUCaiTmTosPCj1asBEFBZjyZe2VTs1Dg7N5fTFr
HgkZH4MxhwKnywfvvlerpmceaYF2f7CgyZy3BmRR81pxMGACCkBDtKpVk+zBjLoiIgBfWgxHGmAI
PcuccYQC4QHjkPj/xwRCk1LUUlurcGBw+l9bXC6lR0YfGzpsTehFZiHEDmOQDztQJ29nV9MeJhQf
asm7/k0vlUgYBffCKhdHDRAOFs0I8eAhS9gDZ6TxjaoUzYfvm9ON2UbaneIb5Lc/jGa5CdoObBCp
Ifv7QFZ6qM6kuTvPqoKBRWmU95bS1z3IthvIIZdap4CgQrKUr7AJDG+IAggLtkOMF0WqauXOT6Lg
R5jrE1S0pTaEfHBPPq4vb80rVfBGgfUTAroGD3GTx6EbwROMy6jsDIyHYShOCkQqERdOAtfX8QnB
RYz3Llhaz12/jmhRAvsLHZxUts3hWctb0Bw+SrrmzJqg8nwRKmELU34Y1QYjJVJ77phFftZbEzg/
ncF8Mvw/kuJm8303vlz/bN8vIq5YxCR9mBy6Bv5tnjUIpLY90TogJrQNaur+XnHxfLFH70txoWK3
6R4CTzuAbE2CzpZpx4d4jzFVL9shndqPx8nLt53deU/qqXrKHdHDcSWRWv44nmhIU4pBkhicYyaY
19SeOmuPHxnq24He5L0Avb0WQRdfgi9zgsadWBL7ElAgU1V7kGr5tzJU5mMnRen79c++trkYzEMG
pYLeFGQ1544ESiZgiJjckRyMD7H2qRfjTZmbwI7MoicHO9ZnG8yqxNB2BvITSFPg2c5NVTqmOHMK
U3VTuWN36DUcx51V7CT9qBBnnD3DwOTV8B7TYya6fdfWiSoHYjiBd4Hr69y41UGwAeyp0ArMwWZC
t9TcM5bwCBWp6x907WV15ipcTC2zmRoZcxXjoQ495ah6JoQKweoIevBNfut7svvnukmRv3Brm7CI
okrYyQkeW31fKltfRG69ws2DM/nv6eRTbZ2Ai78ZYIM+vUXevO/d5EN1wruT4tzPu3sfonS2foo2
mhdsrq9O+EE5FyWzBYdRYbr7Q5/nt/7uEz2hLbooh/tsO4LvTrCD658TDwvMcCLa8bFVLTUUBjrc
+Sn5M+b34FIUjq6tmgCXOWOlosjwuZDaWUUcDTVyb5lMYEyWbVQBvKQUce6u0BRh1zDNAMdHHQgk
Ueder6ZdonbfnhEV9jTpn0H+lXXpSW0QK6f0V61QR9Fjh2TJbsZ0SJBE94LdYybOTj0u+2VOz+1e
ksqtUmvMOYH89TAj8ipDvm5DwAiNZDcGER3Rn+TaTG1Zjo4jiaR3CgbpTOkMD0/kv1YcZD8HBTHE
Oqhm4CF3/kVk8MwnGsv7Y+13q3gD2GWreWd0zvVlX4QbzgwXBKBnUg1KCTNJcevHbunfdDF2gAiG
vNY3GPOPIMuC1BB0Is+X0w1pEjVVkjlBQuNND7BSbMWneJqere41zNObOu2cCtztnSFt8nTeE/Xt
+kov9arYUhc/gV2dyyxcicMg0/ETaOCGz2Zpx6Gd/pm8yrtTJft1cIMnZbKbvbXvBzsWXJUXeRAz
zm4vMCZB4JmfZemDJsNjAwlsqwOo/AJns8diW0e/skHwKl/NABaWWNq3WCbIEzDmxlLluiWuBf2v
EJQdI5TQq2IXdcO+9AfB5l4kkmxtTHsMtUCA5/i1ScHUYwwJaTIGRkc7S8bJrTtdJGmxFop0dimD
TAbVqYsDMUU6xuRzfMHKjZMfI9oN8uwKfGQFqYFJDBkzRyZYMMDwf/7xqrmleiWhQAN12QG0RdNL
Z27q+WSilQaAtEJd6j8KbK5t2NImO6KLDQsiHyMAFmyqeOoWmAxGqCl/9tqt5m8q1Z2Nu7ByJkQi
6a1SnXTo7EJ222xvFHsLDKDXf83q/YnCJqsBsmIgf1CtvGGTX0wSrzgGlk303/74AGid5NuDirQa
VWVPwaBHfUeSo1a4/v8j7buWG9eZbp+IVcwkbsEkyQrOYd+wxp4Z5pz59GfRp/49EsQSas93LZeb
DTQajQ5rmbCsXdc55fCRgt4n5tyqaw5KxRMCER92/Sr/S8YCaZ+0A3ue+Gtu3kvdQCHGtFSJ156m
rkoCZ5i61Fv0q7KAQfwgrHVIapzULjaqh/DBlex038u032ju+0Al1zhFlBwF2nhdT9G0Y32EjmJl
gPsZ7yQn2eZHE70MdNO+Twgy+tfZ8+lDafuH0Hm9vVNr5wGvKgyOLAAxV8+3LmmaUVMHhG94WsJy
5uje/IsiIu5+xMELiAOiUuYSaiKz6KIKxpBPwL7RQHRXSBtBajjOcSXzDBoqnDcg9WJAjoU0GpK0
CFLA+WNMIAdYyjxI4qlHXWhXi1VmK3UrPvSd3O2yqRV1a8rC/O32Wq5VUXQNk1hI0+AjkGW8PIPi
3Ph1MeELytCTxV1fOyE55IKVVV6Q2maVerW400sgL6tfvumE6kdYb/3uPuJ12q2VOi++hPFASRxE
QTzCCpNXIAvOdv1Z2YDbtX51XoKujm241+5Dx3S6jX7ktUGsnQDkkJZmMWOh62W2W6tmANuYkC2g
3iBpGyAcRcErmTmJhzXLRVCD8t2S2pOuXMyQVpOENlMgWElePUqu2YTO5CsOZ1PXnDlm+CSgmWM8
6ArkJND0vhm+2T0nkvZONoTab6GvuwSA4HLsuyTqfACsVu1jiuSqYfWAVJQQWmZh+zf3CoZLcYaW
6dmrHDYCOaFG1hgru0EDWQeiSnCXa7UruOD+Vjih7Nr6nudvmZhOitvO8BeyatAuE+WfPAPeGq+4
uXZpnctgAvZE7MoqnBe3HNgzUsQg/ExRaitcgIeDWeL2Tq4ppIFyZwGWBx0O27qJ+cVo1jucTqHa
Bv2H6HsZz/uv6XMuYvn97BKuSmVC6QEiKrwPBX8/604022gAxyStico7xzZXNTrzN8xJU6pEacx6
EdfLlpqRQzhqzhTNnNhiVaszMYwldFWlV22FXUJVFI18Rl3TXHjTm2cibEseE8ZqjH/uRBmbkINI
ntUB0pDdbtP3GaRjYfaCED8s31rTKQpkAH+J1RYtBZyoZS26Pk/lM68LQEgYQpDjLkyfm+Kot6dx
PojxKXq6bYdry3kuhjGSzByqphShoJ88BY1KAanZqDbGHGfVQ3DPUWrtVkQxFl1CMpq5VLJ46zOT
VPsxl4N+RCD/DoxLM6TyR7zzH6eA+n9hjaiuw/GDohOFn+VLziTVWqtjigSSRO3OjL1UBoHaX7wz
z0Swk+/ypNTVUC07NLzNw08ZQJ21ldXe7Q1ae4mcS2GOlRzJidINUKQF2o7cNXTqOZ587eAiOQjM
OiA7LHnzy6UCqSMqLRrInHNlr405zWZbVzharG38d7FYxEWMHDNzjsiIfp1G1hGITiineDMmNTM8
4gCIT8fSa/PEjgeOBawWWM5lMgGQnieSjgsTLjbA9FW+b4Oatv2dmLnDZDXBEY0r9cAx8GWtmIwL
cP+AE6uBtQ1olsxuCW0Q12GO2oAsY/QQ7XAk+xVPI53rT8Xf3LaM7zrptbBvukxATOEpcblxUZoE
XVT7qCBZqtU/DSrNMjqB+fg1umu3ipsBiDR/JCkdQWx/T7bE63JKbJ3GjtpYvHTAWq4Quv/7OfoS
u5wdOb3wk7wWoHu+Nz3dyp8DJzn4G4ADhnfKLnoSH2/rzxXILHYwTFVZxNA/0qm5jYALGDwA+g2i
xlffSrel95MjcTHTGyuuy5cqzkPmK30CiQN69KlAE2vcxe79jOpIjpk/HtPs2sv1YkmZYxN2w2Bm
FeS1drtX9nNvEZrQguYn1RJ/FMeAvum1fcQWh8BlhDt1OQqveJ+LD2DOUI5ZfiDOfn9Ac2hkFzam
u1/B7g1lIN9ARwLQe3kImit2jWIXUmoLLRRcEtsdoQVplxs92hM7bWlg9W3d7OmUOL2hY7L7pxmj
HKy9l8hsEZC2qpKLih9NAC8Yz4cMydau2ajjnhhPrbjVzcegy4GokdpG42Y8QIXr8758KphPgamA
qj7rO8WITOWc4VPTxomGRyn7QJalF5FMGH/d3oqrnUAP04KsgfcFUDyukqcNEWa9CUGy2hXAWKtm
taVglOXhd1zdBYsUoi2VQNycV/4LxMqlnkfofwEc2bxriuZlJDKGm3P95b+rg4KmjM5uYCsgMXN5
knql9dHmhweTGAY/MiSeZzmwbou4Cm2gy9IBjzI+GpTAYnwpAgxRSor0JEp55cekPLUzui9RvQDq
bx69ajrnullbOdQmkNUBtK0MXo1LaUpeTsms1Sg9R/WrJgV7M6xfSVByUqFX71nUgtE3CEHLLDMa
Pi/FZGlrEjigFvHab31ySPSsN7uUV/e5NjZIQfSEewyJA7SsXErRjMYk4RS34JsIFUct9cBWp4i3
ZKu6nElhokEACIK+MU1aAHWbdtaZnrywNAlLRYTjx65NYdEHtNIAEELsyZpCkWaRIvWQhDQgUroL
XKef/WhRtycnIeTBWfOkLb+fXYQz4NLQ9ZmCRKBu7xS/b2hVNhEte6l10XkygS5Mj2hGCO8Fu76g
f9RkbLBLwGpJAqhZT09lJqENH5x9M4JfhXO0rsK5pSNhgQhHlyzqOQZztFSj70BHiL6H3PSp3hp4
CAGvTRacBE4ZmScAbBJrUNLNfz3Ri1h1aVP9PtqM8VeRGiRSDeNvxyPijLB+CqRtkH2G5YSOR4Oj
5HUA+a3lH3HM5VfkrdyLPcSBT9ZJtKORx8hTb3zlXhteosjNOguB6/+mInPy+hKVgjSFzKD9nnvK
a4Rv2lEPHNF4MHmPi+966kVA860i+hBFcMoBOpcRN44AWTI1NKaT6EUTUSf0GmGbAK03VvaSDNeJ
LhDTNuAzb6t5nRNkBLNnf6h8HTxjrdX7+V6s/4nNH0X5UgmNhWZ9ZCdxPhRhO7UJ7UBsSxDlFBoQ
dTPFa8KCEtK5fhnbYq64OppBbn/ctStfzOzPojDW3VYNAEsEWPeM94HsP+b6e8wD1r4KHBb9gUiO
PrOlk4hNGNZ1rfv1BBlC2NYYc86Rfw+HnvZ62jlTlx/xhuKV0a7LhYxQxjH1mTGDp65srckoXuJx
8MBfZJf5QKMIc3xoKe1R4oqrjxLV4Fj7rSTzQZVeUlGgitHbuTbZqjLvaz/3bi/4uhmerQbjuEQ9
6EZETa2ljMhHC29yt+l7L52+VLT85IMTlAcj2/Xd9rbc1Y0G4Cg4eNH4hBLRpaPO42oMY2lZjzHf
aAbg981gg3ZxnnpXWdvvdUerAbw7ALFYoBOCpCJKjTjUfT1ZPqivZw0oD+g4BRgg0C7lZzUs7N5I
HqY55Mheu8kXnrb/E834MHUAfhpZfFin97uoqraKxrsM1lfxjwjGh+TgvuzKBJtH2tEdaxUuBGzG
qvRXLuNMFcZlDHouyvEEVSq84+1kg3rV72iDgsa+3uSb3LTu5SdQCA4UMfJm4jw2eUoyplLmbTCk
6FK2omS0G0AQp3rjDFPGQcxYvVjPdGROqOE3ndEsF6sZbbXZNYtHgqsn2ccd5qM3XfLwNwfgz9ax
5w58pqgRYUlTyW6Gg67v9fHnbREcA2SzAnHsD6SUEAwJxfOonLhB5Or/x5to6cZEryT7WFQawN+Y
86JCfmrrp4r8TcwBmjFUXQCcCCDqSx+hZ31hpA18RCsm+yHRqSLFT1r5rKvlptbTu35sPm+v2PIf
r+7kM4mMDVSZLlZEhkR9QkHcmoT7SthoxU+/5Rjbqk2fCWJ2fyAi+IwmCArNU9doGFij0fjfu2Vx
0eHRqgBiGk2s7EWXDLMQq0oFBzTgesvScStOaUFD8V2cKqudRc5+rcXAaLZaWoxEgFyyzEZqV/h+
kdWLUptGfTMlWydu23NujmUPrvbIBLsHDAJYtVcsH0iJBKaOpQv01K5bNNekFe7uBlBWGyRNqMAb
hF41ij8CCZNcC4F3EWUDBFaFZ8rHunba4pcI3ggesgdPEJtUE8wqGKtFM6FCaG+DmjdJPmXJIjOn
x+b7rcouIsA0UOkHljCSAIz9ZcYUBFPYIuTLaWihGL3TwUIHrs1oE1HQ9G61w+Ae493HvW8Tq3t/
au46O73TvMrNKZbcQhKZcySuB0VwVZ99EztjXIpDXSs6gDfn07vgBDtl094VD+mbcijBVxW/RdvZ
eUhEqt1Xd4GNwsXIG8S5Tmsun7BM4KAtFoQrLKhQUpe5kpGusSYkt3aKN9qhDWTG3modTOXcK1T2
eIza14lGRqZ86eWm1O9r3YTMz2C2pP34Jt5P9+J7ZX/kFqj+LEzq2uFOvcOqb3jsyddAJIxw5lk3
ECUmJO+h8G7pUSkwo24lnmAN7nCveXjG7tOj6ZqcKH/1CXK+zkxoFOB565cJxKLYZVeORotdklBi
NV/76lk9mVSw9YNhi7bs8Qawv5svrkz/bI+ZmKmdqkGcgNBsYdzCnemrcRrdz0eddmDVAYzpvXgi
luKp4H9K3p46FxE6D3V29TFwrj4TTvV5Ww+6j0+QD4oEE2udx5mOrmB9H73czd5Lz9gpIIO6fb2t
rzvAApYpW8x/sdEwJpSmJuix7gaNYVqNg2ko2r8r4IYz3Mgq7+IJbUhxZWWujzoNJ4xcixdATfOv
dHbXmxSTiyak+7JK1d6RyfQXEsD/iTOM0SiM+TLmXAppBHMeGysFbic6e62Ym5ZfPCNrPioamAwZ
ywceGsZ8pDwd4kiEiKamkl1t4KTbT1jO3Vf+WtJfwTZ4BnP3FiwKryZvAdcu2HPZjN2ojaTMkg/Z
JOmtYLCC3A6ROhB4pbRVO0HPGzji0T+FqQFmHXUwdyUVxlotpaPzFyDAlnnwH+AQtrSHlGq1FVm9
VXwgQTLQyeN6pbXo6Fw8YyhDFUWZPi5rDBK2r/E9OcQ1xURT0FMU/a3kh4KHRnb6yTkda29FYPJC
Y4CDoCbLxJtx28d+NShYXunVAPxE8ks39n3ynMivMbB5k13Pg+FcvfPORTIBpxEpQ9jHEFlHNHno
N5ixO+V2flduk80ASk2FSkfAr/RWTJfSWuwAhCd8QQHituorRq3hbYy5QuRo8V5lIg+/brJwBOet
NeovBUj6slOpesgpmugT6KqTyYtMVzYYme1vABZM4RksaYIsT2auS1VtoSOv90aCZh/Vj3s8hFJe
x+eK0zHBua2ATG2ZQGW7fQDuHfWq2NQWKseuWU4/ZlXkRFOr2pyJYDYxj3qE2hpESE0FmODZbodT
z+PoXTn7AOJf6kKIrpeBnsswQa+6WIlKCJmBnlUEidNBncTN/I/bprCWeoUgJMYANoV8NvuqC6RM
aYSurcGXsRsRHgKEATi3ik8DgebS1kwPZfh0W+baHpmAxgfuA+ZCMLpxqVsA9IM46bvaaszMzf1y
mxq1e1vEWp4Lav2RwYRZsxbqeZpARlKiVUR08PwGxHxJW8WtW3ueaDDbYQsEYw4+8ppxoNcVLNLo
BcWDhXGlJcnLiJhoeFCmo+//isanovt9W7dV0wB2nYQ90zAXwIgA4+EEzCFQbbflcwVQhUD5MtIY
N+zrbTnrqvyRw7jlMI9Q02shB2gHiXJUu6PUWrdFXHd9YY9MdO8iLQ7qbbDxXpqCAACg0RcX68uK
hzn2l9nV4rWelQ4t22qwmYJ5Rvdsme8LKdzWRPkgmIy1AZ3N4yb5xgJhbnp8CjAPZJRZcNMzyyqp
ueJLyVhbfToGKW2I0bwORRjcG+lYfk1qPspWPJRGRgEyldh9k5vHMAkx/NoJSWXBoeUb/PPCyxPA
J9EKccl+NJvBoDXRg4JG83wfEMzIRkI5eqClrvZlGLQvoBTRQfc9lBiQEgMtus9HVfsZmAl5aye5
3YrjZLxGBIM2dqhG3UPkJxIMuKajPMZW2MrxqQCpPAiny8mkctVHbpFMxe8hFPBoAq2l6AToWb+X
8gov50rq5J3cdSDlvL2V3+3czPph7BDN9ui2Vw2T7ZEZhHaezHqqrVwXLLN4wRI7xZi5M5k3jSlR
ZVJ2iKU+A+23WLVP5iTTUI7fcGHYmYa2CrRO5vU/yUK93gzoHpZQTes5Nd0Vk0Y7OoAQkB5eqN4Z
c0vRBSFWGvZYbqO7AS0WBWgTR+Pt9lKsXK8XUpYDfFaVjGYz7zQRUkhTDkcVgPkhDU00bVJRj+at
mDfJYyISLzDQ7lGOw/1t8Sv+gQDtBvf7wu0Dk7sUr0pSLOYC3F4bi7SYeksdnhTTmRqOnJX8xYUc
5sAIvqlMY4Zb3ayBrDy7YJvFxLpdDU99z4NfXNk4HE4waSAPJF5HqBhkKALRhC9Cx8Y+lYC4IOR7
Pwj+4mqH+WLQDGMLOBRMSKiNQaaX8VxbYWecSrG30fsdYoyFC0uyEnuS72lkIKuaxtWU8FxJQ28A
kMhqyaQ7pFs4LCcdzfroxnmqAwTCcwA+VDmVBqqbTe7IXR48/292wvj3HB0BfZvUWNMsouAOpSCs
STNAC3IyPav2KKFfTYdjRE2Zue67gLSK3MBOlDa0QfNSa4dSNakhcfKRa/aIHgqA1oCoZnlPXNp9
6I9lGi/Hri6Q/lSe4hJ8r8Tth5cxmNz/vnbnstgz5od4W0+QJZAdqT0tbA8iKNsMYfsXclAvwwMF
6U90Cl3qBJIfTZ8D2EkUyuYDusxbqgmN9JvogIiedS1/uS1vJTQjEt6coD3HdIXIonLlYxLNmMGD
68oww6YMj9nAS/ytHOULEYx37Fu1IhPBPTEAbzRWJJeA87Dtm79w9UBNwcgkojCMwjIrF0SmVEzL
UVbrzxoT8aP/FAu/bq+WtLi4qzvvTAhjBlkQag2aTmurMr7rSGIC6oH3XNxK0ouSepoJiL/eGtpj
Rzx0zd+WvpIZx0LiDQege/QSs+dqBqpRjsY0PBH0BpQRm6FBt2RwTJDcDe2m54Gprd1qgIlF7x1y
Ibjhl9/PbrWsB5TIVC8mXw5bP1Y9aRz/QY/IXRH0e1UF5sCsbjVleL2t5ZpFLnBUYK1EKx5c5aXY
0g+ERG+gZTw2XisXR0zp/nevvwyp/SuCcYRpH2eKvpiKJkYPvZg9xkBCbzHBcVuTNcPHbknwTogv
NRaHErm4ZDa6HO9GMH3MxezK5bwl2cQRY6zZBV50iG40kDRjDPxyxSoDGWZZLWqrC6WqoCnBhtEa
OD62mCW15vahprtmX41PZlf2xzJNEzuVKx9/JOAjaSRG7QRSrLCRwRDcVgZtR6BHilotTFYdxsm9
JqTKQUBC1xmK1D/JbRyO1BfFce/3xrxT0Sn8Ns5yjKlz4ldvrU8yxwwlwF1gViDaD009PxB1KJ+b
mMy7HjhYdt+Ws0mRBzIwxjqDPw0JoDKOgXSqZBoNkKz5UrQ06B0w7QFLI5eIHYyhfw9ejAr3pGwM
bqqOuaWVau8p1Qh4dhlDMigRhfd1r0SuKFX+Vsj9bVII8tYQNEcqZ8XNS2Ny56EkaLsj0wmgHjOm
MQR1r1V4PdIw7YrMUfJEfFBGHaAa2agqm2lu5tep1qWMDkZc3isz6v00HcMWOPpxnjqmFvbPYzpK
XldlyYcQRBJYlyMdPVQIm3xO6L32hkd/GAIKODqMubIPapkITZ4aiPhE4J/uI78qj91Qt1sA3aiv
aNXzY1rn3WiXwmgeJbOLczrGE4+Ldf2eRzoJ2Qr4CHbes+qnuGrL5S2HnFLf/a4Bq6Rqzuj/vn2O
eHIYp1sXeVYqmEayJDl1iV4BENl/jVNzN5A5tP43WcxZCrJqalIDaRiN+J863lE0QBNRU6cmHQrj
8bawNVd3vo2MYikKeOWgYRuhyH5MjMck77zbItac+DKBgvQVuNUBT3XpGwa8GUHziLXLTcmaO4DP
FRgMCQFABXKWzwKDL35sbkudVytei80ANIK0HN4jYDtnAmtCBqFXlhgwl/agGy6EgMrIbcbpBnVA
znFYs49zWUx+LuviMTN6LGNpVAAA6dLMFXTxuU2r+hHN3Qrn9lgTh8Hvf82euT0mIJNUmBRdQsHE
Bll9rSdOKT/7IU+vtb07F8TsXQHy5rRTISjB6JDRjejSr6lIXmcFpZ0ouc/qkk5NxUloXasH7Mml
fCTjXAPZgDkBYmTIhlmgRjSa2ZtZtv1GjkxMOM8lEtj+VG9vG+j1JQlxQBAAEykKVsDwuzRQ4IZG
ZkWQTxFj3AddleSOL8kIq1r1v59tIN2paDdB9hOpOrZVOcJtQkKxrixJKb2wzp2877djZGwAxcYJ
Rq9PNkRp+pJXWpgU2SoSGjKMvmkgygScb2aMXmg0nGt/beHQ9IFWdbwo0WDKxLt+KIiVruQVAINT
iQIy5KcRCp0tz8av2zu0ctsgTWKg+d4A+Nvy2rrcIgywSWVZD5gr73NLFbu7PkV+tfe3pWh4yOUd
E7naSUnpSr75kyN70eIy4MbEN26xZRIaW8f2nEh90cWhMVeW7E9O689O0aZbKetdvaoPgx5ulwRb
BkqGLNNABh7GnFW+9mOQD1QvXHAaEkgse3bd5a1SKWJllYMOsD2k5ixl6I/BCBAsNQYeu2h0PMjZ
tZ09k6ktuYSzwLsTehhlL1VWGNqkM/4R9YTmKfJkt9d27aCDcQVzfMizKBivuBQDlwmqIV+uQM5M
PHEYvyoM8WtzvUEC370taiU7j0ERFKXBbr08JlhkqKgmqTprSgVWBtnKc4LktWoHOeqqEfoNxZCa
XWVn/WsSiFbf82gSueIZVc0xU4KggvimGw0nywqfqhF6IEq12ocRolyxV05jIEy0ioNPQ4v3vll/
ctbgOgWENZAWdlhUCfDUZg5sBIh0gwxaZQEv9V7X4oEONbAw/eqHNMm72Fe8Du2IXUgA/D0YHBSF
tc1eOHbwPsb7EcmZy83OkagFBY6BtLWqH4ZmfCyD+VEI0Icyk4/biq6Z75mob3dyZr4TAFcSDDpB
VFuCr2vKs1Pc66Gl16rPOZ3qincwMSqBuh/WFcWzS63kqTWVAAiZFrrAHaUqPwZV+7qtzff8LOuB
CEblDLy8dfRSMduWtVo0T4kMTkhzW6m2WN3N088u2aSpQvPmPWz1Oz14mcqtPz5V0s+YgFglPQil
m80bI/fUydJmpww8rXQHHtTB9a5iBBsFVuS+UFRBHeNSf0C6BGrRg99YqmxZmmmHJM4kf8Xk8fYi
rMpBTw0CfbRz46a+lDOSXunrb9Lm1KfatMAZdjRVdmqu/+f4GxpBJTh9zN1KLMFAiDS2PyykwNOc
03Z+NNT3yT+N2Y/bCl0bjowVQzLFROXClFkxZMHCMX3gxLdDqoMEuNUt3+fCC64tG04CcDwkVAdl
tsG16QRUjRc6pr4c0zuCJP2hqGXdlofwNZgGHjDO9cEDuD+m13BXA/bqKncooa42zngLWjVYhMa2
8zTAlOiF4f33tSNgVF9SDqj8sE+KsGyVJM1BHDMam8z/Kafvt///4owvDxzUAOoZdFlGRdgmJjDd
IzOe9ehA1GylpD4mr5GPRyWbxupW7TjRzZolnEtbfj/zVpLkR0qaQFo0aM6MnK6eGvZthZZTeKWQ
iVgNSSCgkrCntCIKqprFCHKVTjkKqelIxQcZHw35Vcb4AtW6T7zgedBct4VeMe8oqVnpWjuAm1XY
NJ0bat6ETqIx8yI9skDLQ0se8c6K+ckKQVPWAu+G6VPGGZkY+CA9eP+sEm0SZHaFWbQTLoPpihRA
uqGUgow/OpHZNK8/DsWEseMKMJaZrRejZZiCFcyxJU/x2xTrz33xinSVnfgP6Iz9msTyDuSwKCTb
lcwlpZWvd/biY5bfz4ynGUAO4i8xOCEPwgw33zpBENkJrkDamm95V9z1SeWQWXDS4TCOE8eNrSwG
xvWQ78blh9lltvkA9WA1jIsR/XyB+Yx3WwAYC/TfJU3Ki+Cu42DwrgDkCXA6xASuHnMDFICwjwQ1
QG/ApKI5TMCMfjmL95URfGl6dwKRpcGpIq30TuFdCOwFDHQCtQwDCJeLK5E6NwcD6aV8L/8zA4Ig
cr4+YrsFY0lihW7tyDQHsNXLQDX6wEt+r/Rwoh4IEixUTwFvD3u7lK6aQqjJw9KzApTHmgbH/H6G
WFtzgkNvKa8Khge98Jg9bxIquLcdxkqXBLZTJrBxXBrI3TCrHeCtISgFslDyodwr1NyZ28R6K96L
beLy4FzWhYHeZqELwBOPBRAZFb9ToxbrLDyhN3tDrAV+NkMzdm4VGy6UxcqR0cAc9K80xt+GqRHM
OoFqlaPvgp1Aw1NqR6CvPX2odznv+bbydsVKnoljjMggaSVJPZSbHmq77ClYHqgBwAIPdFCc0GWl
OHQpawkHzryBLsU4qt+dVbvO+RzvEq97r9519DQK7njixX7XjNio2J2rxliopIIjxFhUa98x1/jD
uMOI467AC52WNHhqvfrlgVfKW2lmv5TJPKRyVTEHCcR0lvmQbVB0Qu/6ZIV7Ql0loxUanVV39ABy
KLq598o5FEviiblGUU0W8YAE9K9yVRgaUNdophqypS/yM/nh+gfZAkiGi4t13hVb7nauuLwLeYyl
alEnJuWyneoB7/zTAAaLGGtdWYE3I5t5GmxMRh1MizeyuXJzX8hlTLYFL1ImVJDbWaULjrTPR80T
Rb65ruuH6hmG1DBIxHq4VJLLUCIoNTc72et+ZQcFreoCxWSyVTv9j2j7I9x1d8D/4Ozjsm7X+/hH
LmNDJFeUWI0XiKD35AdSG0Co2qNk60jW6OQpfXngoRavCsSUFFCDUMZE4e/yXGqtouXyYjiDMO91
Q7xr88q5rZSy6tbOZDDG0s/oN84jXBcLYBDZN85J2k7W6fHdt313tMGtdZS3h+jll06nj8EOaeB6
4V1kq0fy/MKbv1gs5GqFUSAyURJcYFCZSGyItMiMZRknpXgup8cUdHe807HytEHaD9EeZlxRpmVj
2lkzk8pPtNpCEc5GenqZaFf9Q9DzrsJVQWDNQs52KaKymVShiKUiyVX0dIYYYok2YLL9UKn2oKNs
ONDGRjWIGvZ83/HQTFevDoSYeF6jZRGjAMw5DNWqq5pJrDE41Zub8h6YS5ajnwQvEjlKrup4Jmn5
/eziiNCPI2UjJFVOr1pAb6M5jxhsVQSApJHIBHCLzp6BqEt7TNliv6r+JQR4lq9sqmhr8iKXVTEG
itComyKYYGOJOkfCup9geYGw1/NHudrMkTXlm9unbfUaQhoLpxnFzKWV/3LBEjNTG9/QcfV9jfaA
aZfEMxyQDW3NfZjS2Wl3IT0OtNj4B2Mrc/Bn104X3h3onBaREgIi2aVwMoXlWBmwSMPs7ifd3HQt
caOBB5WwruQfOQqTBs5mKau6EXKmnZzZvWKVQHS1JA8+8nHwiDNrYIpxoKUTom5vkcmRbRDdcJZ6
CTVZX4Iys74kMFDIY58YXR6FUlLAcPRD8wOIT3h07SNwP0xfhltvwh/KTJV/aid4FjepVX5FLuHR
oa3aFF4cmNsgGsDtGfedBGomhxO+IJu3w/hg+BieBLMXOBJvq8qTw7jwKavMqQghx88UNwQcICzs
pYsz4DZPnPLQ2hW/JIP/TyXGtUSJpsRmB1GTUB90yXcHjdgF2qNkqX+t9a+0Lt1S4jyoVuPTc6nM
qRHaXJn7GlLnHpzgmMeTf00SrSq8Fwv0E22L0EEto21ly5RBbuXcXt6VWxhokZja0hbwMfQuXB6b
GjF/Huc+DMmIgUXU0obXFrGygQAixlQTGtqQcWMbujOUn/BuEpaac0gnnc7GR5w+cdt61tYR6S+M
hy0Xgwgyq0tNSjkA8m8XNVaWAuO7PKlb39UO4s/W6Z3SCg8yd67vunSA8tOZRGbnDHlauBYh8Rts
3JLvh3vS0A5ruKkVzjFY26dzWcyzol8gJ4pFVlQBB82wBiQTb1vCigO90IYJAOW+mdssgISSbDUA
8wuNnXMxlFf81oUQxktn5ah3NQkbS/T0h9DunNgWUmewnybP+Hlbn7VIAd3XIDPBdPGyS4yHmrMm
FesCvJDSF3ZFoHNGcRGNtPb0w/zBESZfO2REdZjZgyg0VrAV0THSqzLQUgyXeuQkOvMdoKktYI2D
yZTGHoKI2/JWzeFMHGN6lVIqg5blGLnsFbuJe0sy7dsS1lItFxoxFpf4aj4rMgAEjcoeHlQPKESx
WxsLG44NmK3WUR6WJ0lJi330W3vmSOcpyFjjGAwghcohvbMws+Ekx8/eFS00mtniU/ETneG/bgtc
eXZdaMsYpjB2IkAAsKADuY9SBxNYskLjxKc5j+FsTZKOlCygqGX0OpJF87OwUhlHeHuxwPB3dle3
qJ4jBfqziOyWB5e6Mk+6wBr+kcR4RFmQq1mQIUk/xCD23Ome5pzuT2JJy81IAy+lO5mKHaCIwWp8
ezlXaruXshkDnevakFsC2cVDTyUMmfunxOud351BebPliykwsdCFmoyhgoxKToewBP/rP/k+PLUb
4SA8NJzglrdrjD22XQaYwwL6ENxigwTgWVQ27aa1h3nkrN3KCM+ydgaq0aBlRyWHUag1WjmSkmpR
aHYbqw2Qq1Jp4ozbevMRusU7OcjP4eN0FyNJkHwmE8e5rOWwLj6AUTas8qYmwMm2THSjBvV7BTxu
gU7FFwCxFvKW4UtVv+bmiMqxoqEPTwbDCm8R1nf1zyIwBxJonGA2FJdFOMTb6UH3pDvTG+/0rfgz
2/YUrU9uD8I+35V2NY1cw8ut0BtPhL4aWx5u45ozOtsQFtKnyupOnCZ8y0xagJ48qAWnee07q3Nl
wwrG5zGdC2wundnypI6qORLrxuqRlkAIA5bW7hgihglCZEXVTWR3m/le5OIyrKWZMaf7RzCz1bkA
GNFmhOAZIF1bEW9d0ZpxXKvFx0cl5cFzrUWD5/KYbRXEIk/qDPJaCWSDqFzUPpUlQNoT57YHWv7R
jRVlSRRNYWq6xMSeiZNlSFbj36nRbimQoziuqa4Sft2Wt4JiglP7ZyXZjgS0esVxD6Jm659gh1Lb
L9wgOLWzhaDXFgH4YPL8BE/DJSQ5u0iKQpD6QIeGXbzJS7tWUfdxM82SBFpmv4H8elvBtfjwXD8m
nDI1MdG0drGUjraiPdafQXt/W8RqyHYug7kbNUzDd5oEGfFetLpf/nN6J/wTU/2o/EVZ9GK3mLux
aYGj1UpYvBYjruNrJh3BLsLRhmPrBnMHprraBv9/xdxwG1ryLrczD31ELSwi2TZuTYeN/KY+3hb7
nc25tvwF4g9dQxgFZTZKq4AwqxtQjTzpO+NOeSPIHjf0vkcuRqWiW1pv8JxWitSu+P9I+67dyHWm
2ycSQCVKulXq3O1sz9wIHs9YOWc9/b9k4HyjpnWa2Hv71kAvFVkshqpaa0ts8ce/eG7C2P79AGYW
+zKKwyzELIoiGmGPre8EIPWJOMO7GpSRAoR0Ocot5S+SnYX7102uCRPeAq0B/ZW4upig7rw9kqtX
yi+6BFiDNm+25iEwhoS0OgyhG+TFrOh3EIAZIrwT7MRJNv3OtzmAa9ejJSAzcm2kR14ABUpL/WK2
783XH5JZP47bfMsrY153E/QPzVM1G8eugBJPeRU4KKzcIZ5DndaJTWINprJrkLE36SyyeefdfRQP
vtMgeRUfZSiqcYZ4ZRLBE6GLMxurhGZg5jUtjisvKSXwolEkr02kXe1OBQPJ7WFdOUpAqAjMaCBj
w0sE+1imaDE6WQwFKaKysgW6qeI3lOROXWoW7SXIOJO4ZhIqspCQRzf9nCm+DstlotCpClD9RhMy
PdKmfB4xpf/8tRMlTH9BmG27bboszxMUDvYhCHEUad9QBdcVuv3HI2cQPBnP1cxzmTGzW5eRJ0ZZ
F2CXxmOfW3YaZDRjozCzLL+UlaE/eEpZPoVJqXKAV/Y2FLThHITCBlQ3sM7ZdIHX6kKKhkuy8yGU
ZdxVOAFGpzL+WTdWHN/ftnPldH8Fx0RqxYf5mgK4Cm3ALQgohcKJ0CYRQ+IEM3kbbMVBDDDAoR4M
XHooymEWHrpXijadM3xTuevSGKxJvAqYlY3nCoExR0sStQjQLWZVhWiKWWzV0YOSnqCDzvH1tXFb
msL4etAjssQRgCi5ryGZl/mFM5UHMU/NBuwyt8eNZxXj8wWtxiEHXZ3VTkJ5SYN4cFrIZN8Xk3EP
Kl2JY9s8Dcw2igU2V2CDJXreZK7X8Zi2SgHFahBRGPdZuoPMJ/cNfW348PiKKKEgMH3jRO7KeEhH
CR2PdX4Xqmbfbnv0royPXcY5E6wwzqFmZoHEjN3gBSK0E4A0biC89Tm5zeHXhLyF5qgPyqN/V2wU
tMxsbk/Y/KPsCC5BmRH0JA99cDFA9WibIjyRO5AqK609Bg8Br+ttbVH9xcIb3PVs6W0XZUEOrGZ4
DPu9zkslr92JUSM+b5QoToXiDfNQ7mfaBF4SGav2kusWcdJTvxlwllNxocDeiK5OKM3gjF9y8gNr
brjEla4NG/1gwJspcEOo+RDtNfISmwgckLXnmpnVAWKhGtJ3oAi4RumboJzwPoaI4dveYCd1avvU
rMmL1Lw1aKQcjllxPxmftx1k3bb/obJ3tHSKO4hDwzY9/10k6qtUQb+8zt7+Gwozc+iNhTBrD9tw
3dzEBQ7hSb6XdYETL9a8HRSWc006KtLRmHM9hN5M6OgrMEYjn3my7dOHCZ2XXQUpTAzkr9s2rS7o
JRoT4qVAEZs4BBo6SejPsY3VQ6wlQoPyXG+ywD0qOwOW3l0j+qqlZnV+1IZm3KFXqHYICPusIenq
XRCl1O4rCLs1cfH79ieuZUpRoQ/uJ7SXEPAJM+Me5nI2phQMA1MsOV3z2uLy3QaSHYENoi8/wEll
ll1rDQVav0h3auRRMfsSL17tj0m/SyDOKYjKHlmji0o8uzAqzn6yOobLD2SWFrqpNaTE8IH0NLjR
Xb/xtwluaAq0RrbKY7rL9gGi1gbFwLdHZi1WLXGZC1ofaGjzjpATyOPXRjml/+JB9GrgZ/zFzShX
IiVWFMRCCSFDRs1g09lasI+iO6+DPhcna7q2iJfWMH6fFZ0QSWhQskoonVXzu/mLarzcHrG1rX+J
wXg7bfWpLwuMmJC4Ufwk4/0mtiUe5fna8wM6HMA9hZ42A50lzMT4RZ8O6ReVg/TS+5pVlbtKbMwc
L4rqBrIzCsoJSt6jx5ptS1BmtmpDLnVPnYk4uuckflIT3JZPlHcrWd2/sG/NNFboTkfB+7VTKKhl
CcdJRIS3sfAm+1JvQs3BbDnFyXN0vPn1pvLAS1uuOQeoHTUkxNCrhyqva9RQa7tU0uEcfRE7YYkM
XA095Yyeb/vHWuxdwjArWU91j8Ql/CNoNlNuY02b3TSBDgTiLCADUXjNxuuesrCL8RShonVPvhxy
hOpNjM45dKfhpnRM5Qja0USzEjm45OD9NsqOc6zijSnjMFLgyb5MMKYeuQ/bH3G7qQZOt/HawXQ5
noyzCJKWTwTKM1Y4JA+dLplgjtzUWvVUBZ2DSiLO9K29nRpLPGZ9o0Cg0T3wSVnyo63sE1d7kw3b
e6zdyRp3yC+6NY+eYy0Ga5AsRDE3aKa+tQIjMaaGtQdEmgh/xqj/lSWKfdsp1x71jSUGY1U+iSQ2
BHgl2dQPutU73UFEAiMzla137KwWTMvkgEqoh9u4q/4h47oOrSIFdWXMmut9r0t7GeedsNRfQy/d
ijk96YHKM2/2cfZ4j/vr/3CYRSequV5WCXCCNHyuy2eIL+0oWAFraQTtIphHhI3UtY91CDmTvjaL
JrT0MXn+58aiF2Hu3cThFXVI1wFGDhOl6aGWAwHeuz4+J9oTIZzxXJ3HJcYcfRb7KYR+h7rLgKFJ
1nBAU/WDYIUO3fWROd23u26fuslm+CH+9jjrYm0m0XQHN0V3qoRu72vgTk/AP5jikKdOtet1cWjm
dWGmnsd5TfpSPbqeStQbU5Tn4A4gza3H10AjpGBGOvQQfnqkoCMXP4SLh7Bp+ecAMle9LdroBtiQ
nQ5i4tFU3lBrvdc/yEfworshx69WOkzmj9FBOgDuvLkr9/pjmlDz6RRAKYlsVDfHfXUHlXFQ9Lri
Ga3Ckek7il0f5T9gcUnMbBNt6DNvP/k+8NefMEePxYyjX2+sQhWqJG20NyRHQgkj73L8fdsHBFpE
0eU4C3yxc5vWiliSfLay+N1Wn4bSgZrykXaft9fH90h+DcP4boyihoCUgEnAJ939IuCMyk+5NJgj
4dEZr6yTGQt3ZFwhoQjItm/GUzxMgQcsf4AAcft7Uuihkd6RBLEo+PxF2lvoIMhNMf7T0NDWxu5k
qLU9VSjlj3RQn9wNfvx02/6Vnfr6o5ggrNRYLh2YLi1cQ502rh0BpfTjbgxtmb5N5VYnZ7nlgM7u
8W05gdET5ckSBoNdTqQyxhxce7iM6eQ+TukjXy37+4kHZi0gGLPkIBaGsYTqh5TJThWBNnhDYlso
/N0o7IOsNW8P4+qCWMAxkahujUYIasDJITF79GUGSW1OSsmBWfXWBQzjrT0txKH1MHA0Frd+7eYR
8lPy3CGJLqHdvzAJdCOIMmDnNNjyML/vgqgr4Bgzf7RaUlNpHNAQ3AZZdT8oPhKQSGMvJiyVJYWc
XTOksKgSPwOUauGtF7eX0LMEFeyIII6lpiRtb4OuuZ+BklL0GiOtAjrp6+ilTQMtdRWTVYBbvKnk
c9JXnJ1pLXotIZi9XyjBRlOGMEuAToOAZrEIb7+QCiqeb5uy5hBLHGYvCMsYo1oAJ9Ni3B0ueL2Y
0NcQ5E7D4/HjQc2juoj5pZSLca0AKpZA8K+bRSWhXt6qmmMSfty2akUNAwp4ixmal9sCq8piOqYE
cpzCth3NRjL1E2jCHMOSLmiMtVI7Aem/6EybvX4JHp4j69m3eee3tQiy/AYmgqCmpW9JM3sm5ILT
zOmn3O1R9KGKB8G3BeH3bZvXIsgSjokgJdhTxlwHHDrJngQJ2rQRWlbLAo9Ct4FWXXOuoUHpJ4aY
pS4S8YQkC23bWErpTvKxUE66/z7xvGV19BYoTKQyjDBJ0dULebR00+vdVhBUM/QOQ506hX7nt+5t
o1Zq+eAxCzzmgTYrywKEgrAqH039U/PN9E22wYb3qqam35mFbwkvqDPZSufSbdCE5z/e/oDV6QOf
P+q4Z74ddkvrZFUYghH2ChGEivzQChWL8ihqVwPXAoRxSX+kgfA1qB7qIYn0Gra8DUacAxO7NaPE
Hy8SSMBJIluNPsXgexk8jGMmXMr8LvN/VP5GGz5C5XfVXWi0p8XJFzYxefoX47fAZaKLBx6QOJhX
fD35tgjlclXDiYjHnj57wS3rmLgiVF3aTR5Qyuys5H+U8Sjh9RKpYb/ITPSfOzn9xww28MuFXcyU
DXlRgmt/9ot6b0Q/wu7k1z9U3l69sqbnsmqQnKAGHidmZhvo8NQyQZsWOxrUkiNNdhMkG2P90okh
51Sw8k4GiAUUM1F+nEi9luEqNKBq9VHszGkbniAIflLuqspMd6ByORg/RE7l00o4QR4Vr814dUSa
7qsSZbEhFNB+kP0e+tNNcdK9wYT8K2gBTUXMkbVw2pzzvrOymq/gGCMbuU+0PgZcIR1T4UGMtqLw
cNvhV+rHZ52zvyYxvjjQotdLAoxKfeihOVWBSerUJnaXZZYXOmL32ShupR+Ifl91BzW7q8NL7dst
AlvAGd21KyW+5YsSH40hGltOINZEFaYeOtGF7Z/lS4uZzd8V6yE8dsdmGzy0biqY3jY+Zmdq7oPn
mic+tXK4uPoAZplknoD8VowPGDzXG9wisAPjR2eci4An4sy1ldloq5KESagCSvbtMtoS0Laayu/A
/RMfPyI3es1FO9z5d72ZHSF/+FRs3nmlRTxjmb1R1/NBKw3MfJvavWIr4IKrUif0f8rRy20n4yEx
u2Ki5WOTUdgKPqfOO5TJfkwe6vHRC3kbx7wimMi6nEC2BFgB15USVUCqpGOl/GxizoF6JQOLzkwF
FXug1NBnMo/rI2GtFJKnzBrq43BRvQsaiYbELWV3yg7jYMM42Q+sSVE5p6UvPjnGMHTuY1GAoRit
2OxlIfDrukgG5LxAD29XiG/DANLHTQShXql3ErDkRjFU4+k2LQ5+dxKCQ4nHA/VA5XOvvtH+HqV+
pjSCptzfxJ4d5Z0z1WZPDvHk9rmtTbj5yOao7CLdO7QetA51UGZCfLPJBKseXrqgQHPbu9RukpRa
WjqaRXwYq4vWEHcILAMXJl8yQ14EXPEcUOOisgmMTAoIxJgdBQ8yqJ+dVJwDEAFRhpwbpzi2oD1b
qpV920lXYvsVFBNs816ZmkSaocJjSO06AFchhKUEW/dtWnAi+yoYWkKRxMIfWjOv3cifehCtygBL
OsMc0sklAjUb8U3oj3l7jorGvW3cys48A/0PjwlsbT2CVE4EXiy8EHQKydKTX1N3ap3bODy7mKgm
gtCnqOlsl+qZaZ26uvSRqxsZ+tGFpu/0iVdDtQIIylhooqMiAuuDfYUUpED3IJjTgibcIX6xC6ef
Y3MSsvISis4/79vHI4SEtkU8wCIhwW7/aaaB8M83WktSPWssnkfk8APq9hnHO1b2/SscxhULUQ6U
GtyYVmZchviUiE9hxwnJK4HyCoJxQHmSjRAZzdZqPMWS5N6iCueItmoEaFzxwIhwhVKLaxeXJpn6
WYDBUoL2tckmuyuChyzinBlW7VigzP6xOJF1oi7QkAAFrImmjPJi8J3fdmmeHUzEj4TAAPU8EMr0
T1E68oi3LjyT/icQtl1dUXPZxwJBmQUE7Rp11+sKIi+nBIAzVmzGSU9RGarksIS06iXoJBtNkvZt
O9Yel9HH+b9Z/6L6WMzHLI3YqCDyAW/BdArpUR1jMJyDjXCU7SLMjmmDZEDQ4zJOwFCoOaUIsYkA
Op9dZqo92Xj9YxPz8gTzFDGb59VHMbtIhqKzxhAwumn7rOeP5Xj2/UNSHzr/JMZO197fHoSVYHsF
N8/DYgwij3RZJM0+GfabLjRMIXxNpI0Xc9qRePPJrOG2M/S6MOY1HEd3bVUe0uzptiU8BGbbyEvf
0AcChF5587KN1Igcv197eL0aKyZK0DCZ0GmEsUpU8qRHUWSihgRU1sZ4N3SCY8S6O4S52dQPhh//
V3AmeAT+hL6M3sOCIE+pB/0CLPL2kk53Nd0PkQHKm0MmSBzUVWfEqxe2fuQcvmUd6koHM74QdFaK
iOVlTqhEqKeytAGkoO/0gTR/bs/hmjfKUIiHEgn4NtC2cO2N+qDUxWAArzW6z7SC2j3ewloxs4nM
HVBpZaEtsZgB7RsQS5RxiD7nI0oTK2iiHot37eQ9PksP1UfOK4fkmcaEZt1TkkiEwqTVfZBz+KI9
xufxT2mYxUFDbtux1d2Les/t/phrVNlosjCSZZguNCnx6wSouJ06/Sf6E9STsgN1SmAWPAo2joUq
kyPQxSIn2QAsJDrtDLzyU2bF0YPOY4Zc2+SWNs0TuwhZgRqhGykCTiqjOiBRDkEfWv3IeyDiwTCB
uBWDSk6bGUYllt7vI7yu8V7tV9qBQCLw1+FVJvyO+qiN7QwigF1Q31Rv0VN2FKEbm78pjxE1Q04Y
Xt3zloBMHAZlEOnieZLq7MV/10z6swG5m+CEG2ijq6bwpzhIT6gwNe6Tl9trmzees/sspg1xM6nC
Csiy/NHrL5JcmyV5vo3BNY8JIN0YiwKZfYOeZNRc/hTN5hDu1cxue5iUv0374S621QL67zrvus0J
KCoTULBrU2jvAht5cZSliRcFiXiTgs3Ad34QlBVonDPSSo0TBV++pM7kxl8MYNdD6o1paBSNiIbm
IsTd/pIm+zhyEtkGx4IdRo9jecq8bdtuytEWynMUbzjDPS/p6/AyfwDaANBvgMQ0e6OZhsk3kkxB
X2BfmXGHUtdCtUZiYm5BRBahyzqgzuQ5aeFwkFe0kK6hmZWT674eomAAHKj0gLrKpkpB07SN+10Y
nwTjkubHqnzL5U2lvRiq2UmhKeSOTP6I4jvFHUU1yRDfGzM5jk8cuXHC/qSX3nbqYkuD+qrsSsJb
mle2UURmDT7Jpvo5BMRqmosPwmql2MoSZC39Xaeg6xLPF/WxniAPov/UwQErNIo1jK4obSNwxaY7
tdznQuaU/S4TNl60o9lkNqii1Td03FTdYzycPPmiQjfFj3w7zX774cGHdh/FqSJF8eF0l0SXTLKp
5KKqswDXQnaJ0l00uqTBeTV7SdE/4G0jbasbL3lxDz0+S84OyXifQO9JjG3oJWnlo964aSxDuOyo
0n3k39P8KIAlTHs1kPCfjnF1yOUE7Vg7LX9I401Wv3v9E/ImmfGodducmtq4ieVLhvVDOrBwhR+1
gvrISz+5nSY5Icj20zdS/8i10EJKxMShKKanQLcU8TmLHoX8XR5r2wADAA4sDfUxXGDRK5V9LdhG
+CHlqqX4P8h4TqOLUIC9GIkUqUOnh+7C/awof/ZKMFG7U/PZQA7DOBLvgmesrn7W41991ZtBeexA
sNxkB1CxZ8ZgxZ3rK05N6p3QlsfGh8a5dEnk3iS5vtHjN1QLuWnopAYv77SSXQOhHEpj0SJIkBZi
2VtS1fcqNWjnYhxL3Gm7ym3ATROaybFGr7NJ7uST9lw58LBHtECOnIPbGjwadUUF/Euok0fB13Vo
KBMV0rES4KNjYktWb8VWdqlALmm+PtKjb2f7DySOXmuH11yy0gSKJ/oFMrMwaT5SrcKm9lUe5DnS
vjSnV780UxxdrQfN0U6FUx/HbbDT7MKONsJgEtu3eTvBHG2Z0HT1GfN2tNhugq7OG7/HZ0gz3wug
PZtuEIx7kF08ZyZ2OFs7xuab8ft2ZPp+Cro2n9nmuiLWR6IhXzb4dpD+LCSnLgqzlXn2zd9/yz5m
pyNx2peaivxVaqZnxZIPgRvDztLuNo3jHepta/GelFYSWde2MTtcGkAzoNExpulLaQa7zC0VsGbg
/dF+b05nqCJaPefYzLOSOTUncgUC+tmNNWMvqxtvOMvC9vaEre2iC09BcyrjKeDwpnEFjIj6v4i6
nUi2K6LarPt3ZJxsIxnem14yQVcfm1ALsUYot/Zhdx/HvBvmF53h/39SkbS7/hTDSKTCmFPyOAze
Q68dKna7yI7Pnv0r3gz29IBdzUSaxaxd3YT8pNtYvb1XI/Px9ph8c2LIJykSSia/CJUpW9nfC8GY
EMnDMWqsXAntqiWCa62duP0R3+YXQF/cxuiOQAhn35aNZEoKCoUWPLyB85BmZiE4suTetub7DDMo
zJqUOnlKBhQNW1Vo6uiewvnMzKNNtvUe851sZYOZI3nF41Dm2cas0AytH5pfRr0l5PdN9FSobi9a
ty2bf+LKXxjDmAWJF0uhJi0MEyJCdklcpq+SAMVLB0ry+Ulro+RTgGga5x1zzTtAQg8+H0pBOste
9GJIu4rdlPRIB24IGAUJWluqgyS/3TbuezPVl3V/cZiL3qRIUDxBIb1l4Fxni4NLN/5e+iEYln/U
H7OH4qCe4p1q1Rpv95x3x2/jCpor1FpC2A6yVNfr0NcmozfCGEzQO6y6nUbMV7R/OPKm3kUOTmk8
4uLv98DZ1AUgM5GtX7Zh1QKQnppjiJfhjWGp99rPHizbwV4/c58jvj0MMIBMYBXUMeu1AIClCnog
qDqCMsescFJzM6vmUTJ8T9xfo329rC024zZL8m4kQBts8aJvuo88MWvQmFrz/Wza0EuNg1FgNe/w
pnHL27dWFyLuApAYITP3wPz/Bfoo5nkmTWmPwiqUtHbbfn7FUinPaVaXBfSVoU2MSnPQNFzD0EbX
CgPDisNW+9luiEUd4Vjui1/eneZAIW46p3e+2/ScGLDuO2jLQOpiPuqxmwYa2Vqf6sBFYulDuUdh
vevZyS/pCU2bVnlpf3GW5bzsvi2OBd78/8VwqoKUNEGQg41XQiVL05ioP7XCTY3ekx6sRLj9cUb2
e/3B7D4LxHm5LhC11ktoKsBC/acP5S68U7uZK3QgD4SuGFQbLiMYrYRdBC6rT+iE/Cz2wpGnZzAf
W79ZjV5ckI4aGGm2BrBKilrP5TkYJUdF/NR58jTrRi4AmBCAyrI+9RvE8magqPLOzVKJrIjoD9B3
RcQpDNS7IJVfJWY0KniCDkxvQJK7D7Z+EUHpUDUhBws5lvLSQ8Y51mVT7KtHXYVcdCGEvAvG92P+
PCeLz2UCSBeDF5xI8+5Gd/Rn/z6ZOXWDx2L7UICsVP9I3am3o728HyyR2oM12o//uALm+hMM5uAm
C8pQJSpGDHzBJfkptPd6CPGuV0jocTxwdfJnMsf5lQOXOWZpR51ahlGN+DUh15VNxXkYyIazrFbD
B9qOoCMtzgpcjJMPmYbr6RyRQYalgg3w3J5d9SCnoJFvTP9J3UPoATWSbuXeBubhMve1yKtiOWyA
a4TSTimmI7LUlp+PTsDjM1sfxb8WMnG4i0Z1anwg6cZrGL4ooXPbknmFsEsUVS4oeUHxAA6tzOlZ
q4vA7/0SLumrmxqPHt4d1Jf6bCNmyTnllXusWbNEY8JgSospqBOgjcZr67t5w6t54gEwDkG1UB3E
GYDqj4r4G/qst4drdtpvwzVTxOP2g0IdVvZdlEZZpl3VW532q1btvNnUoYtuFsPn7VCrlvxF0pmF
mg8gWNZiIIUy6aCKGODFOY5Oqf/b92LXl2QUlyaNnXXGax9m4ITKmhfSoZtB1fOzl9Qcj/9esYvA
AQ4gyP7Mgqoo677eT0ZfKeUuw/fEnyCzMewGRUU1SGfPKFLCg0hDOLfYtSUG2k30E4JXHRU0TPhQ
QlnRg7LuLd8DVYl2LOQU3TVOXtu3Z3SOuVczOvvjon2SsUvRUjHsydzcN6Ii0QtQUV07UaIcBerv
QbnuqKidy9E4eRv22/mKgZ2nf7E9d7GkDhhRcBtVsgkaPLMQob1Jd7dReMYx0UMO8Z7TGUCpEkuH
GcMztN9lGaqB70l88KD9dRvv26QxVs3/X1hFchqXgTbjKU6Ax6MAFS6vhEcQsIqiKqjUkUEwjvv2
NUqWBCQdZ16lTD6SYaP6dt+eZPHtti0rLzfwjAUMM0XjhL7BdIZRTtOb1pryLzDcCedw37zSXXNf
PFDfFP/w+EtWKhABCzWPWXlmTucyjh/6Wg2xMoxhmL9UCmru9tWnRm1NunQgok/soXsfeTUw38La
PG8LTOYc5Te1rI0FMHFhjKPPQW3Nfnw1onMT8NoTv204gII4BbrykIGB7h9jXh40GnhH0a6s6qcq
O7XBqVIuTfEiT/dQvb09hWuOssRizGolYRrbHFhKEpjIqhSereSFKfScZcazaV6GC7cPRSXMaTC3
YLeo7R90s8x/h8g7oCzFpIjNIM7gbNscy9gc9dT7bVn58ygWl9z/o3XP4RSZBq/cZ80vEO0JNEdl
Sf3Gh1tlCekFDaII6tz3lZxpv5+wxXjNQSo2t+dqLSAuoZi5GpRkyKHZhYAYoTf2nWg71f/z3yCY
acpyKBqDfgksGOJgSeCPLD5KcEfdBlmdmb9DxpIpGbUSp544+1zYKk5Esgp9JjibhtBfuIiGx1Pi
WfU9nBPANIeCenBvXfsebQodqqlz5/0gvUxR5FsTHeyqHw8kyZBik1/xisg5nKzaOKudg7bhi/Tz
GtNQAtGveqhVzMm+eN5IcMkK7ER5/BdjCZoUKoM/HeXRjG1+LlY4IGiVZWQ9XuqsaMwtQ/CtYuQ4
3/xD7CEA0RxtLVDVnZVIrw2CPk1U1xMGseze6wJitLIp55sBtWOVLWeOOHDwVtfVAm8e4EXASIvM
76UBeNK0hVCTLNl+80MTT1nB6QtayWkh3M4shGDPg74IS2JeSWGPyI4h7E/Guc8s8TXeFmilqfbJ
M+iYBdNHE4LneH+Mdhv/4lHQrm5mS3hmVct1UBNjhu/c/NwmUBA3s19gE96Edr0N8n/slzgsiiL6
iKFarKHB5HpYpVQQkwaXTisXQZPi9M3Jm+xR2v1TrwSKLOK9amaP1HTmypQqsSqNEzQm0NYxqEfo
W1eDLfC4lr4/FuB0o4BWF8wLhEoofr42ZuzFaUg7JOtH6ECGyAkKZg32dfks7Q0XZPT5ppZBIxwh
q7TXdhBLqy1IpvFSk989FV8B3lGDgEIF+pfskCpGlIotfjup7GCyBVyyCzfI74qK46nzD10vwWsg
Zkn0uh9AVArmDvKHD6E9cGXVv25P3Aq/xjXGbOxi2dGO6I0Qwxhy3xzBDLvTXXnTYVhDq9m2rr8J
rMJBDh80u4IdOeqObHRHOfGYYVZOlsiRS3h6JDNXItgXr79DGSevJ4NeW/5L9UEdEXQeF7zTo5JI
c7Jt9KqexD1PVen7kyf8aQnKLMVQNYZQmkGbjxENWBreIatjCJ7h2hV+Vudxe3uw1+ZzCce4r6jH
JBA6wEXjsRY/6fx+zTne8caRPQW1hSSV9QSMl2KnnzQzvRdMEfn646uxDx+bk3i6/09Gsa8lg9HG
jTQDSuMuUncy2Qi8k933rehqmlTp2jfGNNc8LwGE9ii/4vhoo4LuiV8HJX1LZly7A9t5M6CTM2rH
eX52FbhAjqjhEd3EVZ6wFpx8N7oQD9YdFNdAn8QLXZ4Ko/T93HJtJ3O78qnvKfXsjj3aOIKjcm7c
6Afa0/bNYXjotjPVtYa1SHbh7vw53EkXyZ6c8JcHR+VlkrhjwQQ5lGBGstfgW/yX1oHQ5zFyUbub
uYYTH6Nf9VvxImyi82Nw6q1ow7t7rdTfXY8EE/kMdVTVeJ6JcU8db6MnpnEYHXErmn+OoCT4iH8I
9/rW4CyeeXzZeKt98fqAFFIC/8a1nxVCCeoZEal5LSSbpIEIjp9z+IzWQsASgok4vhyRYRoB0Qvd
tij8bYjVUra8bpq1LQqbE+h7IEY560xdW6LJSdPkDU6jea++x0GK95RUG05Qq3voUbHsZqrE2UjW
1qimIDc2k6ajbY2Jbcro6aCOnO97UKFJ/PNk0E3XOcG0CwIZVW9mymPG/n7ixu77F5HtH/FKlYxt
N9+O8hc/Lx3UTP7sMu840S7gHKLWFiaePYgxl0DhYZhxDKnV49CbLxQokjrEfvNAUzBeCSV9Gnrv
oSWdndPx+XZcXV0DS1DGVWpSllVKcE6EAPZdV/Q2TfUPPZosQ/s5apoFqgNU8WFp5KOAErz6rBlk
Q7Rnkng2OJv2maq5Rew/3P6sVQdeDAUzzyWE3jwvxVeJzeR6bXUe+sLKg5Jj/eqI44iFzJCMGxV7
Rlf0sG31AeskHX7SRjEVtHGSCGTed9OwrTXBvG3V6nqBNii4cVXcDNjcZ0OqiUQ6rErSH42cubpY
3qfTZ9bJh0LlxflV2xZgzHZWGtTX0JYElkRQcuhZvI3rHTEsGhzqZifqASeqrc7YAo6JBZUPvrCq
wlBOngeCpN6JUIg+hDyiZp5VzObVCpQInYc1MqA/V5Dfg9AWyLsYvXb6QeNRtqyu/YVNs82LU2s3
GJURgvXRypGjwxnOLpvf/pDtEhRM3/YMHhKzE9VCVoVkvgbT7DOPQesuga3iKeNK5qzP0qxPi35L
w1CYWZJAVqxFooHrtqyYoII9NwO6K+p4e9uc1S0OAez/wTCzVGK1gd4DG0PRxMQGmYm4HXtfdm6j
rPvCXxRmerJQIbXewhhaH3WiubL21vW7otlQwSr1H7fB1mcI5RIoy6A4wTF3T3XIJsMT4N+NLlhC
i0sSrU251Mwg4yn5rtqFnmF9Jo6eb7rXblfSQZQ9itGTwsis6INcvmoD5BvzhzgTLZHXIbkWlfBW
C9qhmS+LsrW/UF8FpXeAu3tWqWZcnSvwbqAqe+zeKoXTdbA2iNAmllH2AZJFsPFeW5YpOPdGGS7w
uS+q267ycbiUonCTFepd4kfN0+05W3PDmY1cU8GbQqAHfg03S4QoaePXllxFTir559Ef3NsQK4MH
QiAYI6GVXvn2TpurfqVPEURDDeEe3C8R6hi0wqZ4edZ5CeOVJx20jYISErkJEVyf7FtZlWMny1Hr
aQUR2hWmD6MQbLGDmGE4uiFeoDU5F03Sj8hfTA+ZytMbwksLxos5uYoQaaCGgjcJqrJkxlGupyNI
PCCLh8ctFHJGwQ/NH2NHbHoymYkUx08g+ugdIvv5Tgjl9KPJdWp1spc/doUePHkNDhH+CBKzOBMa
V49CFQ85unDs5ao7t43YQ7JdzeERhRyXH4Oe1m9xMsiWWovFG8rW9QC0NIVgeaDY+EXAOfVQl7p2
rhLDs9IyDbZQBBv+hC1N5fPgKcHO1+ZzWjIR+gmOXeQw5SSQdsU0QKLan5LdRAIttRsjVqGPFgfR
US2QTzBBg60SEwXL0miPA2rEITmgZL0Z09yAwCmVlML0plQJnEgsZFS4Eq3GNaIPwBhBaOfgJtl9
/h9pV7Yjt64kv4gARS2UXrXV3vv+IrjbtvZ919dPyHPnuIrWlHB8DRgG3ECnSCaTSWZkRAcBv9oM
eBQA6BG1hmx5/ZTtRkkeDpFE0mOdpP2THk/FS03KZybLdzDVbYc84xBNo9OERg5u5NCYZ9D0rTwm
u2HXJx8tb3RrkorkoUV9FDyBhgQ5cwbsTDaA6xZqAmFVOIoW92hvS6m2UdREdrSIRjspyZiTSHij
0+SB77FpiJN1FToOqq7cq12n70aDsQ41hyFwmo60zVfstZK/V4B+hbRaWuj7CuyVuVMqFZf3fTAw
QFow5QDkTaD1azNaQoK4igsTjPbFo1KFEZLXGAe1F2gvaVGB8I0Yhjt0HvQBSq5BGg5N+R/DGKHW
1yaA5NuK4Q+Qz4q8yAVvR1SAJ63zH9upbvTHJBlasJ2oGXsFTVG6LZShkCxtSmNAVqXxO+U+REQq
qSiclMTd82hgzWwp87R8M5UKbDL0OrwqJC71veKXxhMy73Q7Nm3NQK1QevJpAubFMMHTCBn1TGqb
48AKnu3Bl6wo9oj/d7KSQg82N8BcbspZM3Zmnhl8MtuwwAuP3Oed22aZ8hKmfuxZdZJle5JSui0x
XW6DXPs7MFoKLkwx42Cm8r0ntZMluxtoc2rlZnDBkc/2dZCVW480xhGERSGDVT+ObE4bf9skffRQ
6d60gxAuipXTAFqG3GvCjYI+J7MCMns0fVXtfbtIeLfrqpigITwcJBv8cNJPOex89Ap1IXKojqH9
RfMH7ygTkjxSnvc/jKkNndGY4vuxz5stOFukHwEZit4cIn06xFnk2amvyvdlLYENOMULuCljtK5a
djH0yIhfffgpUDomTwv/nUURqlhFWOj9nZdl6R66VwSVLdok90pfG48NK/27VM7G936sR+7SWDY2
U8+8bDtxUh+h38Jxyquh76ToY7/vCkiT2b1OEunY0KR4UCEkfmBEi37mKjJEs58MFAAVpe4d3c/A
66fFeoce+D5L0OtVNntt4qOtpmnkxEDVjivJyZ94YBBP4w+ujgaeGikVUq3e4Kmq1xDwHbEjbDLl
1jCk1sgNGzzHDo72Z7X8oSQQDAgQN1sz3n+Ofm5n+Umlw+f1U+pPDInwMUJCVlNa1GD2wsGbgAyp
e0qz1I74xzDIoNnyf+blV+mrx8BDzgmIZAiKlpUPWDo6zmdDyNUSiSR6NsxP9320j7LWbsvMRrME
hLUUk3jSVgH7qJYEdopCri4br39lf36nAExal1Uh8yCkjKC3gaNLqz7jQLGDOnDlrP5ok9ecDr1Z
dWDU1HLfTorANIphJRNZSHyAk5tL/ep8+RMf86E4Iw9QK4P5pgS7UfuJrbLvsn2GWvXKSBeeFy9M
zZ9ydmnJSTvxpoWsHSlKOzQcGpUOXjbNilpj96KFmyHYt2uMqwspqwSgIa7QTNbQWilMb0wTxUMh
DzkkTkB16l/QM7+dJqqbRsYhAx4/kPHb9YEuZV6QkP7V0Ynr+5+8TYRMSQuTYY2GajDx+iywCNl5
idVEm+u2FhJJCagnvKqDMJGjA/pyTrssqJUC3YBWIH+hT8vkjX3dwJJ/nBuY5/ds0RAGWZnrMNA2
ZQjWVSW9yXrvLYmgbaxlSblibt5tYiKHVgGIYSCRRLVOWC5oNeDwBqe6lXWPVf8SRK++tsK0szhl
v02IfGHBSMaC9DAxyIOtDbVdrxGIrwxCzO4zb1J6jcFCW32CgLTlz39RnZYBRVaR38+xS/r1eHa2
LDJEEkY0TuECEQaQ7mhxypdAA0rSW8aKYxc09xMUMYuyX8MyLO0niJSg0gk2NKbowgLFcjKC8pFB
DrmWTC/9pCmomfckmJw6eRrWEH+LxwPOKdCwzzcZTdy+JB1GwhqU57SPzG6YmdxWr9IN8qdd/r2E
Wuu/RRjiNEKfqQEYJ/jHsKMuvT1ry7aW56Mxlp7K3EmmT8IPyIv+/Z5CtxYooA3EBzxsXFppA9xq
qQz/iLLbGo1wYJUsZaQQ/x56J0MV7bcdYe+qhdH0YUwxGgiG0pxv6ykB19hoJRldKdUubSpt5j1X
Ae3Hi6XgFgOpejUK4BZIN46JPh3HeC2SL+0qbSYFh17or1vz5ayNHVWQKsAVSAuS3U7LuF0OoOvO
GIru1xfo131RDENzJx0u6ApXwFUs2DJYSVR0M0OBdXjDlUdLnUMDpVnFmg6FG1rao+eiBfcZlXeI
r5vVPvv3dRLp/AOE+ezRUZ8kfP4AsLmHwz7LfsTTSqxdemE/M8LEjk3oyMtQIoMRskV3fumcUqf5
rC1vk7jaLv/ynuq7/rX6WOs3WCo7w66K8IWbOir4gv+rXGmrjKC6VVfmx7TlqRl+BJLl7x5LarIt
hDdXQSfzr/xzQX+bFBZU9ieQjHoYKrW6HQjsW1u76xrTgNIyede2ykO0Zzfkjm7XareL2bYGvA0e
MNHwYoilKKYWYyA3HsglNsORPeOdLIJgh7cFomDDTEA1wsdq0x9ernvw4n48szr//Ox8GKWkBc8n
wdKCqANEox5bYUCZHfDPCf09LCFtnvQOt2IfBqpjFpjdIfqZvYQuBGil79dHsngEnE+gkDZmmVbH
oYIJTMGNcdO8ZcfQIYBUuurGQDNH/Hrd3mKYOZs5wTn9wA+7ZoQ5HzA9QP5NpezNpH+6buXPXlqc
NOejEhwS9+OCSx3MNHZ6AxYNq3TeQCtEd94jdb/V23BlWAusW5cGhYiiaGCr6TgMyl+A8qaniVqs
N9u3+smfbHlteEu5Pl5Rca8AD6AGbNSl/4HcTop4CfeA6lDzVm/QbvqDn/Rbda+u+cdShgpdR8zm
nODjEnNpqo7q0pjQ8mXhTe1BfuxsYBybY/Sm74IHRXHag+4236KNsXJGLG7sc7uCX4aZJsc+iqHo
Foyd4CWzw8HEo8LwAGS2arEb5SMiJt0Ep7WG6EXfgUwkmi/w8gbSGMFFtTAsgzzWkF9GtNzWWYwX
ebUZQU4TRGSHlkIMfypR7SpkNUVc1ZXocSpp/Zz3XLK9VBq2uTxlp6IqaO5cd2xlIS6cf5vg182k
Vxk6ixAXsg4qh8MuJ7173cSiK+OZF32ouNnNWMbLFQd1dSj3OkdeMyl4/ZMfpfK9Z8E2TjuryIAr
AGtjQe87NVh5rVge3D+GxU45uLtehyMm3oskF32/biYlm5XBLbrz78EZQmkg0PDmNyYYXL8vjtL3
Gs8vOCbpsx6Y/o8jOU3fkp/oDV2rAC/F87M5NYSibDPlgVRoag22MfrSFGzre/Vm4kC/cegPx6Vv
6aV2VxfK+/XxLoXbc7tCoAAzBTA/FFOakrsy+SzJnq8plSzOKPidkM6hJ1D+I6kvx0HnHmYUKuIc
75fqrQYkOX27PpBF3zizIjh+GxIlzsd53cLverFr18Dwi1kTKpcUl5OZj1ZMscEE19PQR9Yk32IQ
Vlma/Ibelbb2VbrGrt0Oa+W3xRHhiom8Hu8nmLrLbTZpGdLwHCdGx15AUhzTlX28uPQg1UanFYO+
mVjyrdBFwAeGAbVVDtgxyJ/K+26iKwXsZSucU93AnQ5PaZej6PsAkbDHKMb6Ie+dcryr4pVb46IJ
VL1wL5mbmkUH8yW96Zoeh105/rqL30BC1oz6+vm6hy368ZkZwcP0KcXvnU/wMtqpSgy1ua2ivdB0
5eqxZkaYMCOheJqfz9NxBLP4Mea7ltjx2iVg/lgxf5wrhf+ZM0XoZQQtRDYlPqwwbk3RkVYfCbcN
aQcKcrSiX5+45QMT10ZpZnACbd+8gGfZMEnUTunLALT33/TWKTtn2OuZKW+SfWjrTgcC0g7iB5a8
EtuWt+yZ3Xmqz+xKWRVJWjXb3fcbfksecJ875SBvPTUOBCXe2+31gS4uHVqo8AcwcbQtXNpTaKsN
ch2Cgkc6hhPUpaN4F1XfY1KslMsXk3L+25K4fCrKO/8rIQFFybZwde2gFq/S+BpkuzgDlUm+a6L7
FC3s/hqcZznvOjMthCW5knoOshbQ4n9Bltp4DR6lh/QU+2a2HaDUa8XECk70kNuUr/jRos+eWRbO
yA61Cb/JoDQQBwAWPqTNUW5fhhY0a8ehXOuzWkIyo5kYMqgUoEIAHQSnpVFQ91WJcdbcrk9076FI
tp+c8Y5vii2KjScZgpO37OG6Cy3W8rmB99GZMAaP5oIPyXlWxuoEn23s7hWx3/Qe/d17cDK2092K
qcX5/G1KdKKo1w3fmzDC4q11tE15o37GP/LTeDtU5ugqrnoXu/TDfw/M1feAOa34I/ycmRadaOzl
vJ1H2dkQkzHTTXLgN9n2/dmz8sOq4yz77Jk5wXNA89NA3WieVNcwpe1dZ4WnzuSW/AANBYsfk1P6
uQZhnm8B14YoZlYUp3qG3sqZUb4ih5jeVT24oQB6cq6v4+yIfxrCSyZaUDUUsARHxf04SiMPyxga
kJhVJLM3Prtgd93IYjIyP5f+x4gQSmOtalojgnIJgcqANDygSnndwNJ0zdAmiQFohKY5wSPioktT
3cfmnlCtaUYoevjJKR9AklTUm4xXK1WIpVB9bk7wCL+R0aRXwFwbeWai+G5bnUjhpmuN0YuPfOeG
BDdg1RD5IcPEDa68i0CHslXNwR4OPXiKDkAQqh/tgWxBhna/xm+1anpe07PjDxTUCV7UYVrZqF/A
COQQN48dw1Fuq8Iy7hVo8/q7yfGcbO02s7aYgktSvWrkNsXsGvq3NNhDe3hMAHvYtpF73WuWfP98
dgW3NNpe7ZsGhlRgMEGZmQcbBgmR60YWjwIQmsyUH0B2/Nn/Xaet3sw5bJk5PskBgTn4yWul7BLP
bKMDDR6IYg4FeAqOEXuKoeIUrDz3LU3o+RfMofxsKanXB7yfXzGb9DYZH4EgMIFiQdHVNKJwZbhL
cwokD3b6XPjRxRdTDk7GSR+QGobjLSPfy9SV18qmayYEzyRV3TEymxhz6T6L8ACmeW4D8dSVhZuD
hhgaz4ci+GHcZWnRZrDTGBsj+dYSp2KOn/+U1RNg1nYwWinkPtYYSRbOVbiJzCg4dpBCiC1J09An
yLthVapKU5I+u7Y20xSSZY+DBwzemgLiQii7MCeEsi4PE3Cy4/oj+9VdmWW20kRuhzZZXO5WJnTh
FLgwJQSzCbdFvdfmm1aXOlUT76Fo41xfs7XRCK5RdYTLYwMTXXo7Sa+j9KhPj9lfXBkxEE2ToSmH
XmaxXaTsFUPL54Rg6B8BwlHDXbam/7P0THZuQ2wQkUjjZU2Bc3nUExs90rbhpya6St8bKD0zv3Sa
cLKncNiW4Xh/fRKXblwXtoXTdGRsMNQetqnyFhVOH++TYpuHL1Pp1MGzr24bGbTau76wFXovr3HI
LUSrC+uCR8bQ0lHKAbOb+iBWpt8rcIDGgW96OQWtc7fiMWvWRKc0kiCJ51tXa9xJ8g+liyw960ya
HoDlXJnX+cuFgII3T6RuEMkEX7jYoiVHBet0DyNTR6TLJTlSlHb7xr8rowBlXu89zwA1baQHVLtu
dQU8nfHb9U+YQ9a1LxBOgjzViSHFGG00AJmk670EgFslWVwq13RwFyf2bLDCVQQ0QGlLMwy2DdVD
QHy3UNS9bEDllCVWkH7/m4EBfIITVkZTsLCM1J+CJJMwMLXcKaCrzAFa3Fw3sTyg3yaE2AIBidIj
A0xIQIQOHHpqE95bj3G3ieKX66aWdyCEmP5vOPM6np3YEgtAJyAh+Rr3KJx5J8mtT/p3VGLussRU
98o2uV87VRfEk3HozChssGGBOkZUGzKkIZa6EDabp9aJbGi4bAGAJb4JHvMtB+9nag9O6hZmsNdu
8IMjfPcg360TZc6e8aeT/v4QIQCUMdyyT/Ah6m1ivcQHcL1Awo41tn4EKt0at99iuyhN8pQ9y7tg
JbVfPH7PZkF0JGB9w0rFKo/JFuRYVD40nqWA1x1Uq9qa+uFSbngx54JP5UMVG30+z7lb2KA22LzV
g9VtI9t4kB4aJ5jJ5teYQJedC5rpaC4wgLsXixSY3bJnFJKIg6aZNXqqcm1GQk/gVOxOiVqbKvrx
GJjptdC3EomZOYvtVv1Cq8LKvXBxS519ibDSQSANNcQGECPQKNefFCMDqxV6pCu7D9yVLbXoVWe2
hIUN9SIupBGjVvbZ8YSqTHcX3TVb7QkXqdiExjpoBdvvxL6HVvFK4F8bprDKlPVGowUwTThQCxqa
bZrYrqrWjLofQa+YKyNdKN+Ctvr3+grBo4ggHagWMDeS1yFQzbbcVRySAWC3Up4M7Q6EGmZYroxx
MfPSZV0C3z/KDWIXCZmY1uYVjHptbI54rte14h68EhK0xK6Pb/78P8LDmaX5S85io6qWYJuaFT19
FJ5CkFd0qNTylTCwbAQcK+Bc1dGTIpxeoV43sUpTUIs3SIX1wo1q3Q3oGlnd8qz9Y0bM8uJ6IFPM
YQaipBGxM+8uru3eWClxrFkR8jkdzHTBkGSYsXirjj8b4y7KbN+YVhZmzYywm3X0MowSCFugftw1
O1qHX6TLytcsjn5InRysONzCWyf6hdjsb+gNVhURRQnh9CrlcQiUTAelFY4i+h3ldtgBBF7bQY6I
Vbi8eQn9Nd2VP33j0rCQRLG2pMCXBbhOtxsWHYbkx4Au8etO/ucxdGlD8D+0uORSWsKGwdBy8Nan
u3Ta6FAfqzhzJ21FROfP2Hhh7RefwvmWglhV2w2wluoOgUBHa9PsO4FGy8TQ6mMgFV7JpRYwepcW
BZcsdNDxQggJNDQ7ACjZHo1IxbE5GE5ihqfaRQuJbD2M7nOy6fa9qZrcvj6/c8i9DCKX9gVfVY3J
C4oYIyZx4/hoSG8y97qFP4P+bAGRA6gWkFqJ/JpdS2Y25whdbflLC50P49CUL0HicHllKGuGhNNF
HUiZo7hYg0XLLYPvE91ng5X0dosOqOtD+nODXw5p3hhnbqJ1fRoMYNayaP4FliuNW0nJIeC5EnuX
10bnaOVEjkLFa9IYoU020dBUEQGlnOoxcoLd9YEs767fFoQdPNIApC8avG+SInOEqHUf5pbHlWOX
E/A/qHbd84/rJn89fP3pcb9tCjsaqOHAgIY4jizERLRn5WaaZKVDjSTdgrVXkSHClDLVDAHOfwfV
XGrppKwOaZoAG56FRP5kaFT7aoecQClbH460H4oPpQmSh45EyikMgeYydaMLt+lUN3ZUII0q20b/
mfTUe2lHOn4qTAYmpBzQbRbLkBDAU4mM5kPf3/oN99y0UWW8TxZGfOIdRKn5OPq7kGrDS9Q0p7oJ
8WI45rhelYYcfnX6CJae2IBYCK+VHwEtI4DS4hQ8TER1Inl4pAVPN3GpPsoDMbZKzlSnIuFdboRk
ZUEX94AMGrdZjIGDyOLSM0nGeNWyDLg/6R09GyMJTS6bSnwc+Nqx82d2hU1wZmr+lPNNUPWGTkiK
yByxnUYiM9C3hfFOQFQu8UMcQBZKcRLNuu4+SxFaV4FRAr5WofQX+86Z1bLtI5Ip2BPjkJpVnbhj
Nuu0trtKzTaBH21HqJ3VDX29bnZpXnVIAc+QelSMxW6zDKBD9Fajv8qrsdk5UFkRuuuK+jPyjBOV
1jDvSyfruTkhlHkBVwmd27liet8ntVPrzxGuX9fHtLT5z40IUYxXujHlHYz4+Q9UNcLY7pL7spLM
JD8wT1uJzgvFdjC/4gjgc1cMshXBHPRSe9RSCjRBxOCW8b5BLLWoDFv2zLh/arH/atwJstE0xsb0
pM/rY12cUB04Q1hHy4eogJUQpYj0vAH5FPuu6twKp9emXIlsi/N5ZkNYtDJV5SoeKiwa5GvCadP7
zOYRMoh31n5X1jTFlkcEFJ+M41PD7fVy++lynPtqj52eyWDLC7ijfA5qvpIPLZ1AKNv/nxGRqzvu
FYo+3hwv1Xn9EmSqm1WG8zcr89uEkACBOJ1kLcE46iJ0Ap2Y5dhYWvf9upXF/WuAQxHIJtRiROcz
5MYIwwhr00kvTWwxLYILRLZeIKOCUuF1Y4uOcGZMCMJyI08sj2HM6B497U7SC7tXP/Ukt1W+g0Le
dWtLjoCAjz4fhCUdgOxLR/DarOCe1KJwAepan1dmNKhOFq9soP/nlvHPsS26AhTjeaXVOLYz3yHF
3AVtplFrqfJbSU2DHKf8GU2+RrcWpZaGN2dA/0mCRFLKbAwk1ubItdCQhpI5MSH/YcVroJg1K0Ia
THiSTflMvVCOjqpCLa1zA+/H9YVankKQvlL0tSPIiAAutMIrcTbCSBs9+tOG9s+TuonBtOX5mzR0
Sf1ZBc9hv5KsLnkjXlD/sSp4o0JYXlcDrHr1t7B8CaXIVroD6XZy/Bira0w7ixN5Zk3IChLoFOBd
GtYIeQ/lLyU2TIil/5cTOQ/5LAkYhzzyvbnbOCruvfaWGTcDzc0234Ort/YbM8st9OXHILK4bngp
ipynPPPgz+wWgZEkU4OUh1feZhoGKw2Dm7b3byo+fuN16l43N6+MmCmf72zBKcEnoeZqjUMrN268
GM+BfBOzuyhZ2dpLKdW5GeFBsO3BZadMMAMt023SKJu6a81K1sE7xswW9AnZcEultZbcJUc5tyqc
lkbs+QYUGWGVvRvtT9bsmfH0382fsFwhN+SaSTDRzjRMozGil1Rn70OmHGrp4bqtxeGgSj3LwoAI
XuxmyHiSNp3SATiN6Eslfd8r6nsVrqEKFl0CoLZfR/6s8yt4YJNHo9TCjIqrmzXoxl1bKD/BB7NJ
h3/P5Qz4JdpVca5gy4Jg4tJWFYVKCYl7gGv07S0D2KXvbuQwWQlP8zoLTn5hRQhP2agAs6+igTSp
tsXUmNVaWrbg3jAA/CGl0B2AsMLlMEZtDMfYgwEVT4ppBHpYSXHz9mkCHRP1yFdQp2ateyv444Wo
Cy4fZqDtElTi0Me7tGqAiwVAggZMYBxZE/XMQVPuOcgPouzYHAs1ur/ufwuOcWFPDIk+ihJgMqnw
COjKeFCv820CTeE6XhnXQtEEXnE2MCHvzAJNS+oAhqRyVyg7lUG7dwOhmNh44b3LgB5K4u0QbdSp
NZtWxyVw7Xl1YaudfwEXQNe4GKl9wfAF43hKxtFkUHrOttencwF2cDFMLmRVqd/idjSvX0xGxwOz
iBIZaGGFsLORIv2InBbRJJD6xxxXnpUt8f8YN3Rgn9FZii6JS+eJJz6NPWsrS0bOo4JRh+huEr5m
ymMN3JTHd1DYMNGXdX3MixvF+G1VcFlSJKynvEN7SetKEAVmFi6HLi03fm4WYP9ZRc8vL+Rvg4LP
9p6cpWTCMKv6VOq3UGguh5ULzOJUgltCAqgTfauK2KU+Ktwr/KKHu9KwuRmMYLBpOYIXXpJRxjWy
wgRFf2saAYtMVZk0s1NyeSVtWAhx88UDyDdI8qmS2Clcc0RRyVDQTUYJumpK26+hNXF98ZbmEhQK
oN6GCKcGa5cuk2qg/or7qULD54h8koGA/ybIv103spD/zDwN/xgR/JIkkHaZOoiOgyjJGuK3hG0o
aEq51a+RTyygLsEHcWZKcMaGGhUojDAebXB8zRqK+1B9DYrHodkYUPfpCyeJT0HyCabqqd32iTXJ
ZhjajL9fH/JSXD3/DsFHmxAMEgA9I66mkGeQXzI62kg/oVk+/M0KquDDQD85FCjEJ4oY7VJqUDKM
WFaB6HNHRqwid68PZwHDjXk9syKkXYFRBImSwEqkprZU28P4qdN9Rw9BufHUQ8dT12PHMD5J3Bra
dzX+6U2fIPO5/hnzrImH/vlXCN46FpT2TSshwIUOH7GcudWWqtkEHDVvvI02KztwcXeguVYDgRgo
ZsReSw2dcwnhsDdNRmEntYoaEmff1EZdu0jKC5sd/EB4Y0CHztzkJpyPSVQGcRFgglXghMFnbKsm
qnLQcI5vYhOFJDAU9CADbyMz+VltwSx4jF5/gArklt2EtrTBgfkKWNCRbgv7+pwvz8E/HyaWWLWq
L9uhx4eV+mPsQU562sXyylvEUoBgM4Uhmu3mVxZhXSe5H5Mkg9xSWr2UFDEi2jbjXp0cia1BRpbm
+dyUEIvCETidScZwmtqhqI3EbK30uGZBCEFpCQ64eIKFPIWsqFSa8VrFavF0Oh+EEF0iUJaFSgcT
IZrhqkOgOH36LaDbCB3fZO/VR2lYqSkteQEDSQY6jmdaZvE8BGVFOkbS7AWKS0FaHh6NNRMLrPOK
BOQzXtpAcYu2SMELwAuJ20kELwBOf1+79cYw7Por3LyOdgvYVGp7lge9UjPlEAfNoYt73dGXQva5
ecEzSJ6qyTgPMSwqiyJOI/vmyj6c/sYO7hNz8x/aP0WEt671NKpDDHMcbkNwKkafWn6rssfro1lc
sDMrs5eevTlQRnoDDU4I2GjH1MhW8wurXgM/S/MlSAzIMmg9gHtDvxT4Ty+t9CxpeQeWFrQapDeE
bqphMPUXD7IBkymr+SE27lLYV3TXSBxjbactmYduGp6Z0RWAoo74hpmMmh9I+Qj5ieG2Vnp74Pc8
eFWHL5Y9EejATHat7XVsCvmW5Svn7sI2Z0xBtwwYH2ceIyHTb+OubkYDEBpwYIL4Y1RdaIKt3M4W
zjuw/+KpHsc6qg+i5iPtJS2uwGdlqYFuTqEzTQroPH+CArJGl1iorxyvCzvgwpwQVrQArKThjMsm
feSCVfkkoy+56pDTq8P2unv+OjYEzwEn3SydCfZcDU8fl54T6EpXeQbALv0+NwO3tzwgJqFHDKTc
Pt8ARQwtYOdTt0tTfegsAPmsyPTtr9SOj7JFTf6+JmG7NNdnHySec8RIlH6aYVFTC4bnHyMPbITT
AFLJnQ+yiPEvLsS/SPlUyDZCZlbM2zpfzRUOxVJLmnvwiJUqNkb9Vb8FWyM233vot3MTPHMr876w
Yy/MCnGBVR1KAjXMvoC7jJp+abYbiIiZ3k65C4/T1nC7Q2IOIAcyPvDCnJrfjB0YWQB+k03frT9v
8slu3NHynOsftpRh4sOgHwFYJTxefLCHajVFrRIf5j0Ttzj6dvPVlqZue0ffkSqon4wm8oPdWnvR
0jY+N8su/dDzEyJNUMyw/Bok0TIYdl+vD2xBtwqwgLOBCTFSpr3alRwWhq/OlreKE97kN9Fb/Rxa
3qOKuovpPypvBVI9wBHsfeDE5s//8hOERU+LWPUTHzC50arNFjxX0hHip8936enrvTipm/4VPM3m
N2LrpmqPh7XGlSW00sUUCCe7wXwftVVMAdmehtv0p27lW1Xb6ruvt3xDI9PLTPKhPOqPxobfj+b3
68NfuhRemBdO9qECjkgJMXz19la3IE3yKdmDmZv+/ZdkFZD3ka1qMFdAgwvYZKw7h/oa/sE9Xoxw
Rgxa3XSawbmeUxeuykK8jicADdsojIJPmPh7VL6ga6GjUeQjDJxhtfi2uNnBMwAOIoq/4u0eOneF
xnvM+9Tg4is3ZkwVE0HZUsqNLO9y41avTb8FSii7mfSbYu1uunSgANKqYPzqLCksnJFkYFOutLDf
qwc9sv1ol0EYuu9eri/wmhlhD/folWD1DDb1CEJYmR+ZpH2RKniQGm8lD2YLVxUmow1eQ6/sLNAi
DClAR4akzr5k3HroEg823r3uJLvhSX+SNvK2g1gTOWU/H9XveK9xcZS4tT2ag1W/ru2q5Yh59inC
sKuo5r1PMLvxiG0L6qca18bITUGRAYMDhArMbkPdCWp41+d76f4x5zwSgGQQh8TDwmXQHEaJBpIC
2L3RjNbEhw1hhtVUWNohncwArYt4YP3WNLLDIFh93fhSwMbTuAK/wi35j1JGQiq5LEdsK+afPPqj
8x6u//6FxJlp6EqTUG5daDelo2r0/nxAsmAcB9Mvcu67g+QnkVWn6Bu7bm3Jnc6tCSlX5Jf1WA6w
Bs2mXVZpLpSHnVEHkUOomGOw8iq1OHcYGlCBYJ4BNPBy3Wou+X0L3nCEnBAQtvo40GTldrP00M+g
xMENFKp/vaBe2vCjfAQNZtFYeT6aISSaJw/QvEp3Yi8/dCBc90DLSpRwyyvFnOoW2pQJHgJlC1yJ
a5t1KTDMvMCoe82t82INh3WpL3dtBRYACG0VA3oXDO+Qjslm8IatlDA3yxKX948zO39KQYnSjruM
SWapF2alQnVA1q2A5Lu27RHFP6LsW4yiltoWVhYnpzHUwSnQJCiw8hUnX9xh0JZHfiyDJl4R78Kx
wtDyRfHlUvnG+6NkmKx5L/RNG9yphTlkB42uCVEvIa3Yuc15Ns+ujJqnVpTWsOnXsRkCEZLJxPJ7
J5WJS/PbwThJCbTYWqDY3PYvnvYujAuuGSQeG6IRxtuePDc1mkj0p1pqoDyfmoNXQgPq8/rOW8wK
zocrbr1MV+uhmYdbAJOHd5oge4/xqKgptuaDqL605WpLwcYvK7g6N2ZCNyGxsuQHpIS58WPla5aO
6vOvEe5DqJ8kPh3wNTyqbWM4/kKWqjYbnMmLIVyB3uI3SlIzi1/L5AfRH1fsL8Ay0XKOUISADg1j
8VVCjdEuHbAW88+eKmRDSvCCGzRjOxUKEtw1YmDS1mq4S1euc5tCWqqEklQMSgeSl+Qx6Fw93I9E
Mw3Z7YbCzP2VyLQQag2d4yqNKiCIZcQOG5XTIEN7PUD6dTJLXTyWlW6FamLqkI4r1gqe83oJ99sL
a8Jmqjyp0vxwhrlmPpzmBPo1z+OQinuIe9Da1SdFXjmVly3i/ZlTLCMVBYMAj1SyuEZuycPEqSs8
lymvETrf21R+7NufiedbXbyGX1gK9waubLjGA0sGaO3s12dBI1KirtFU4PAkLKN6w9DOyFhmKpVD
+x1LHLDBWwoBvOab2oIrON6V8va66y4cahdfIHhRADYb4huYaZnnb1ldFDujYWuMJYvOczZMIeNR
wp74+QybhD7HzvdBgqzeV1poocrjNspfYK8wJJTkDPBYzWHxclJ51PB0mLCURkgdziZLD1+lMHyC
bo87RvBaqVhxnoWs59yiqByLtE2KunZGbALPW7Bk69W+FSd/8foOM8DvKNgcIG8XojxB6xvaNQHm
JbiSmQWZPij9dt0dFoLKhQkhrEONp+jZjD2lUbbFo6WpDe4MO8h8e4DiDyP/w9mXLVeOI8n+Slu9
s4cECS5jU/PA5WzS0b7mC00pKcF9J0Dw668zb0/nEZNzOFXWVmZdpUwFsQUCEeHuL+ftLe4Mh0zc
hBB6guv8ulY6BOjKFPzznlK4XNE3bXjdxBAt9SCa4p83tXzYTmzNtjovHNm0ArassVRvZFcdndi8
7UdnW3F0R+tEuSdG3Loasr3u0GbyJkS+J6gptCWyPLnu7Dx/XPmmhYsLJKS/xj87GQ7EKbkT45vC
PHnSy/ZbrlZXWZa+h+IpR3EuDUNfKOGWpok7GgUe++wd4Ni1u2Qh1PvyGTN/W5a0T+ypTbwtrrhD
D1proFbwZP11ljlsXQfAXzDuGhYomb4u99gWJWpIsANsr61uIWq0L4G7Wm3iWwpPvhiarbVB+RDr
PeaV2+9q1G9N2SElGlqPLCp2evYKfuWdBiVC8HX4efvcEn7TU+e5wgxrRXqVSBUyI/mKm1g8XCej
ny12ieL6oEb4KJW6xLoED2Pc2tvcQnsokCrDGnfholc6MTdbVEVReqUhmOxeIvfd+QO0VtFPc34H
L+8crCba74BrmJe2hDoUoIlCu19deZFVbUIgbimar1Jt5TmyPHm/DM08U5mYIZeQY/HS4sOg440V
3/b2hhZ+L9/1UKws1dqwZndII6I2Rns3DoSu4+Xqqk67VbTmCop05+dv+kW/RTrOv4c1vzrKHJLH
NEfbehS/tsiaZ6qfd7nX0ec68i07vRjE9rzFpdQarkbEq+B6JGArm10jaYjOxZ/N/2M+7IZ6cDW0
GhRxBS6x8irVB08xQctIP/r+By0+SVq7eAm6auH4Zp+vfMzSHj39ltmqjpTUaZHjvmlFUrgNavu+
qPXIN+JoTb9zaUlPTc2WtKJlZicGTKWC7TOuuSzu98mYe+NAvPNTvDKqOaJV9tVABnSAe1RTjmWN
jL9Odqa1Ut9avNBORvQzcXwSPWLXZBBBgplQybZ9bDwrJVAWtAsUprtZRyBFgk42YW4HkLVJngQW
WHtaw3BjsaZVsHQ64dXJJCUKSag5b5Stil6pKbZxy4SXlY1rdpbXOvRSdN9jbbgXoGxd8TxLoQMY
JCbpEGTS9Hn5UiBKaSIb3lSX+qPT9LHblkkGo0Xt1zo0DhnTVg7r8rr+Mkm+Xl9hFaIFHohIz7Jr
C4pGox00sRjciNO1AteUCZ37Bcgpo75l4aCCkuurqVwTSmzpmNC8M48x+3Cy/kDUfqtGaZCkPyya
IAp0XIv0+1LlK95vuh1/Mz5pckKnFTow84ZnW0t0XdQwXslkEyf0LuXjSoJ/cSpPTMwOPkmGRC1H
ONjeTDeA0uzULPPLaA0tv5QKgnf9NZTZqdcLrNJPRa0ku9SjRwFpo8G8bYmf1gczSrxMfVEAXjh/
/hddDdjCJ1VTCA/N09xF7UAApsWlaPZ46+Thpkj6rVUStJSuseutmZptyZ6agMkaMBXZZjAghkjk
JPzmXEO27eb8qBbPOGoyoKQAwweZI2mgWeqg7oolUzIP0Sow6wW4DxBTNfl3arO/NYe/rE0DP3Fu
DUtbAzQ8cG7a0bRRwkz2ThS76Vqac9GNnIxqdhuCgk+1MolRSZZDRk64cfXDUdvDED1zRVu5GJZX
69egZru+jMqaZBMiUumCOHOOqfW9C8V1u7btl6IK52RQs11PirhLSQx4Gpex49csTFGM7m47S7ww
Iq56KSDIBvzJRWYm4Og/v08WjaO3A6Wzic5pLsTG0SakajmMU1A5KJU/DO9Ku3fy2C3b+6z6wdaY
NBdn9ZfBuSxbxXSAXCG/hWT4VtRvfec76XO+qomlrQxszvOKKmwdqq2YhFdwBFgQ70K/R5usa7h0
+6Ycpd9ej0Hus3vlco3FZ9Ffnoxxds65wxMJCVPYJumWZpCQJc4+19cu1eXg8MTO7N4ZqQau6h52
0jcjMA8kMOyA3lWB3BR3Ndi3cNlt1Ys1uralahyU2/+9Z8zZe42Bz5na1WT2Cdppka/swsA4iifj
M98WO5lBcNRrfoA6iK44tcV5hZee9Kc1tHTNKpIAeMYlSP4n+eejowEEXfvSalbihqXiADr/flmZ
rR506GJdm3ZO0mxpe00Z2DvRwD22vtr4FSsDJrc13ma4kBz+cP44Lp6OE9uzFS1yi8dQLQTmqzMu
ZAYjan0JApRtE5u786YWfemJqdkqglJCTSoGU4Uitgo4Y4iEOFiOhgUzc+EuHs+bW1u76ecnV8RQ
hVWfFTCnOa+VdltOPc1rzmxt9qafn9igGZJGSJJi9poYV8Nt3u2YdbD/BrwGDWoo/Kk6+rl+I2ds
O72L7FTFLVRcZIrfVO/Rmk79cig0KS+SiVjKmCMiapDU5jZBVEe7Z82GroCoQHU2vo5KewT5Q8DH
6qXQwAFc3p9fp8XA4cTw7NaLITNUAFOJrA8SfE7tlSMcSRe6An1RJig+E5P+jWqFc2Jxdv9BpBha
O/YUqqgAmw/E2iT26xDyW62eesXUFU2DaV//Fi//Mje/gKJCjSI+xSpJB/hAz964BBDr/CSu2Zg5
qqKBHnw+5T8MrBpeBqGrSnUtZbS4208GMvNTIKijRj9J3vZ9BTIrlXohsYPR0hB+lWvB0FIDKpBP
E9MBuvjQiDo7v3Vba5JITBtUGMtxG5c3SfiK/muDPXQ6EpDymdB9n9xU0b5dK+Yv4cK/GJ8dbCG6
sognKKyRQSv7wiBHZj5TUJkMboaCWn2pUWh7rNw2ixHEJA5pgGEZkeVsxGNdWW0Zw2ih5GDHA/Ig
iX1BSFBRw21b062sxFPzVc2Cxdfkid3ZYIc2sgdzijtHtPjIGGVaE5S2tgyG8gkQak+TT0WEZgL7
iaZrGa7lmT4xPouw+zbTLXACIXRJOXoXjmVxZdF3mUDM0Dr01rYOfdbswrX0yOJePjE78zoKG5kT
cZhVSNAm9m3dmy4N641mPZ0/mYvX0ImhmbNRqSqaLoKhyIr2Eo9JWyk2Ewb/vJmV8fx07yc3UdLR
ZKjoZGZwQrcWw3Okj5AZB093vyYA8fuQqIoGId3SCfgHAT37euspYAdXhaFD6FhemVBzz+WGDZ/n
x7O2L37+/GRAUWqgd6DGgBLyQ6uCQfdCtg/RMlBP5FBio/aboXU5zuGK4eWZBFAG2GQoNswb68oc
WiwWw3uhg6wFA3lGOjAgCZStreeu3pQ7kkn892ZvqElgYDGV0brPAIDLnCepf1Z5v1/5ouXz+euL
Zn63agDJlA0Q5hy0lVYg+DXPgPeLDlRW4JLaKqjHmF3gsJWAbamR3HEmPdV/TcUsOGwz8CIXNqZi
rF8bpm87EzKEg3ltSgMIHCuowMCrJbddLg/cHlAVVPc0yve6eq9n0cGh4UNtfhf266R6r/YEWzE6
cAvFKojqbbtS+2yzJmAsdetSU13eor4yMQGJ2ro7P4WLoefJQGahJ/SfUyopBpLxG/A/suS9RiuS
ofpskCurtezEf83Z7HA0YcWdcHrf1uSiI/dtOGzV6lbrrg28WxQLpZ2H82P7/TQaXxZp2s8nB4U1
amYaArujMkLQijm7VtUA0RyC82b+lwP5a2BzR10AhcvB+D8pNdhWUNsgqcpdpqLBbJ+mXt73Ph9d
0CNvVwxPu+xr/ERVtFyAnwUwNuSPZzNaOegYhMPBAOPLNoTErXEwsePxROqT7ylSZ0Pi8eJyyP0G
cuUoja7Y/32CYX/SATXRkgmC9NnAFZPrLQrfCPJr0GG1yKFtUvXCiIkf1rafU+lZ5U2jek1WeGML
0nLdz6JrVf511sav3zG7sgioBPqoxndE3VhtkMAR4BWKVN8omuuwhFoGmObk5vzgF8dOQbACEBBF
YDLzAGIkkCKlcPW9c5UZO1Y/pOWKl5k++7flncSvKHSMAd2dTS8fW5RaJcA+IaieJWdbaAMGvW0A
+BMR3wkvW2BnVpz87+Hy1xtsdmYG02HomzfwoIpAZYglXe2/Wpq40ztyNqpY1lk4TBOXRx5Hjl5e
1dnL+bWZPnI+cacmZvuhR2bAURSYsIprxepB4BaY7LJrVwCka2ZmAYzAba9NR8Ab6qM+fJQANOS3
tr5S0lheEfQ6IMsCaoC5CGUuTcFkhhXpiXA7tkm7z78zW/82MKeoCGNpSzWFgUreN81UV4/Ce8LD
lZ31u/vHziIm2m+gCWpDs3Hmja0YDdbTbIWcgbAS7e5wimMV0g8z6YtnRpX0YzSq7mEME/Bft1ka
rrwiFsjy8QloNUSTtQ1yvXkn8piYxJYjVFqaTXkFCPmefaPMbSkQPkH2RL3CM68uxg/93vLFiw3s
TwKtbbB4nZ/vhfrj9BmGPfFewnfPQUd6rY9olQFbvZH55DD48TfzFVjTXejml2npFoHzoPx1ZdGv
NsnX2bcVbkS1A5QdrgqTP5C/Xrr9+vtnq9t0SqIlk0pGpF821c50Hp3EPz9vi47jZNqmg3Jyneex
IxTDhgnTvlLontmpu0pUuHikHWiWAmkwJXxmR5rb8aiaCWzk9cRO8Ybn5USgABrx82NZsgPiBEik
ot1/OhRfx6Km/YBdPsF0uJlt7THl91loR2j4tnvyfUijcg05OrnVuU9EqhYNk6qGf+hs9pBOSPWu
UdDdl5UIN38wE4KpJXa9xcElMjyfH9+S00L/uIoynkpBIzKbR5QWa6H38CnGALYn28SLZI1RfnFA
QDGiogbRKvT3fZ1Ca1QTPTdxO2pk8AszkDR1G4CKwOPW3Z8fzc9ln08eEAxIPOgACf6+XG2VZFnb
TYLnzq57IUcdvBru8CKuUgh/ueTd3ovNeGW6j8XRvJY38voVnQM7Z2cBwAhQQnD+e5Zm9/RzZoe5
FqM6RhU+Z1rEIYT4p3w6b2EBPEdRPP814tl5jstcJ2EHE/qGXoVHAOZuOt/aWVf5oX9VfH6ojqYL
nm+MMr8sgi5ciX2WDsip/dl27UhboxwG+wYYhbLs0o6vwlLxSzyCzo90ocYwjdQGYzWSadP6ft1H
SYZCdCvQD45T86IgUk1l4ZsDMPhmuM1yc2f0XeIS9MSiBR4ZbV8t+79e+Ib31E2cGJxN4IFne7lI
DKGWBo4LYRHIRfa56rbQt8jXKLQXXSiFAcOZ5AvmRFGDVeeyBfEzoN3fbA7YaQiqOfP2/IwuHUw0
P/zbyGx3mpGl1N1kxIBni29GcZ/xJzxV3L5vV67SpYNwamq2S0sWatlowJQdXpoA+xd9vrI9ppmf
n/xTC7N9CHyIWSkcFoTxkse7Ib5GwKpVjy32RfJSipX2jqWQH7fCpPOLWO83Xp1uaJsyoQ6e4+VD
oYNLi+huE31E1bthfYuL/fmVWpy+E2vzwQEKL5A0Qr+F3EEJXqlWygmLkwec+USHCjPzykmqp0ww
jjuH8ueOXerqVVohIeO8WpAok14t3s+PZ3F7n8R3s6NccFXm9hTfJdwIamTf4bcBJFp7bq6ZmXzX
SSDSWLmTiwpmMro3HGDUdYSrf+chdhohzE7RWOtMYTnQjoV45tVBdR7Pz9WSgz39/bOjM6ZalfNJ
pFRrdxX/IfQYZNZbnq/VX5a8AfRdcZMgUQAE68wOtEUSQB6xB9TB10TkUrLj6t4WLV5lK3fG0rqc
mpptZyUqMiOssS6VjvznmPp69FzbsX9+4tasTD8/WX2Fmx1LOlgBFVWucQ89EyaI7v6OEZASmRPH
FprZvhoZe+KYnTMNhXyEtWcZYC6M1lgIFrcAcLT/Y2T2TG4YOuVYBCMx4ISjHvsm0OJpqrlR/3B+
OIuWLGAhAcKEBuOcUoRUSLknGsJdC0JRRnidDLtQDaD/ft7MQqkW70o8LifmexNQj9lmG1IZkxhF
E49bhldT6ykxLNfQxwYCTq074nKXOYgHQrYx2zVIxrS75jfFqe3Z7rNlp5cCfS4eKUavp83N6Ggr
qYAlfwpaFojSgjkPl8T085Otx6IxKrBfpp4rBpfTF9w3WhC3J9Bp9pQShN1dE6Y+sRvQL4p+pVq7
tPHxZMWGAVuSgQfSV+vcIqE1xrgtrASRAwNtcWVfhna38kpf2iv6pOUGDBIISuZc8X2mOAZuXVxK
YUAA/WS89DvQ2Tn15vxuWRzPL0NzkvBaliKqpgeErraacLUm7O4hHitUZFpynIjz1pb35om52ZMP
OfxS5iUiCTMe3DRW3SxRd/aASz6zajeJCyjWonV9uO6rcS1OWgorkKkEtguZSqhRzJZOL7RQGyCP
5YVI1BrOXVVFIF6tL6OU+Ib20YHf6vxol7z+6WtzZtBy+sHoisnrU9G4ahcxj9G42JEanNAcJdz6
5bzBxem10JQP1lyw5qEY8nV3ZqE21sYkCZqk/SGEumtu2m7S9JuegAkhYy6XN0kEGsHo47zlpW10
anjmRVGMr5HigeGBFW4f7wogWLthJVJbOhQW1k8zUVxEyn926aiV06SmidtasbZjCPaSrW1+p+Pa
JE7LMvdh6CoAM79mQ+p0Tt2R9sIwejDieBq7MaGUCVS9F6fZjmvtHop/u5jKe7N6BWwXWu0FYOLa
gRRrYo6LY4WgHqgCbPBrzROeikKIgubjScUt89Cdm5TMzZugWrv+lg6F9cvOPO85FGpro8MGO6ZI
7vQ4CWqt+jaGqs8Jc6v6Q8Zr7XpL/hsSf6pqAEaCBueZ/zbGHPiJASwFYayD2F4f811T4gmWDOGN
rpfHQfDII6USekQjawJNS0cSDfGTEI2KF83cB0CCpk0aCRoGnX5PxA3PP0fhDe1m+Os40glaoENC
y5qEuOePWcAWFJYSPN1N+7lq90nyClG5tHrt1fc12oyF0htsGeC6oWgORhQ08zOJKHoJD4MZRUq5
5xuJepPYaNG1Rje2trEJlJPIM1l7FS6mcE/tzi77IYUSkwouNogtbz4G71bZtc3G/nanPNlNELdB
87TiZRZXj4LfYsJ74n8z92aOGaoxE1LezgDMpZeG6uram5o8RmuMiEvHzz6xNPNnGRWlHU+WEGK5
ELKr1DeResYa5/hCFxOW7sTO7DCwwdIHe7JTdOiU1XbczdzioN92yMj79U0devThvKdeGdnPK+Qk
fApF8q85jCcsPhCz5XOZQg8kvztvZwFFiaHhtaNRCo45Mk/wj61Vgpl5QPJqa3raTnvYlB6kwuxr
7Ru7H71kW9+AzEO44+t5w0tX0ald8vUO7DKQqpe2wK5svzO+B4UcczbnTZDpd8yviFMbsxPH1Uwv
UwU2+CYjLnmqD6E/7O1964f35YMm/MLTQZVHffaWeRfAH3h/50V5+gWzs5cllqIrGWZ3JOQmHdUN
CK88E80Wo33D62b/c8D/8T78J/ssb/7/0Nr//i/8+3tZQTORoeXo67/+93X1WfzjJnt7/2z/a/qL
//6Dsz+3/Syv3vLf/9CXv4Nf/i/j/lv39uVfgqKLO3nbfzby7rMFRdXP34/PnP7k//WH//j8+Vse
ZPX55x/vZV90029jcVn88a8f7T/+/ONnwfo/Tn//v344DeDPP+6zkr+l8dtvf+Xzre3+/IOQfyKr
b01sRdbEHzL5XfE5/UQz/wnfD6YfdMriAYaXyh//KEr0cf35h+H8E5e6jf+GWwF8HxPbR4tc6fQj
658ATEGsDCnYiQsEJPL/82lfVujXiv0DqbybMi66FjZBmP5llwJAhF+DxBNsGKA3xjd+PQltK9Mm
yyruhU1OotcwKi0wyzgqVwOFa2OKW6HRwELmmHHsNTrNPuwEXbVjr/kWGAl2Ik7BHC6dUJtgO8RG
0KUn3yRHCi4UpH4twQjtxrnmvLAcgG80mILNTR0fKOCSLhofer8dqvxhVBo8NznI4qVupZ9ZVyUX
3EijF2Hx8S5pEr+wObtE0krZqXU6BFbDi3diSHQ3FgN/qniLbsqaKrdh1SmXVWIh3WRbbb2hlsh3
REWVXtZmc0Cw/b1RnzjGkLJvWWQBfma8Axt646Q3kfFUhShNlyOvA6rnfD+yCWMljA9gQPJ7hM3D
tVB7wE6aknRXVqXR70xyctdb5XhrJZH5UqBEjLS4TfItYQ6S/okwb5OMmXsHCZFDooKyEt6wO1Rg
L7LAZgUhFsVCb1Ni78ISkO26ysxNw1QzcPqy3glBwxeHE+MqNGoN/Vt+mwOyyw1b3YD0V3Whpjde
FWPy2FtouneVmmU8MNVouNTrSlzkRIybEjGp3xssuuxpG25DM/PMlr5rKe39TmjDTWHR4cj1vLgM
U6J5oaFkbmnEN7ZeaX6nq8NGBTbxVkAPgsRhBPoy1b7o8xZDyHpQLLG2PZRhM/iV1h7MPK+AOzA+
FBvDht44XsEmKF+pQo9OVDXQ9OmGLfp00HFDqsqjesKexQjtd2FScBibrfmYxPQVXNP0RunC0FNq
S78sWVRtwxiPQmED4+/aRWtsZVG/h0lVuELm+i6lo3IgUR4GeqOXb33+ZLaVZB5NmltT6clR6J3w
uNP9qBwiIYZZ9dp1LpEKKNC9ehzwXYFSQ2DXLEb1YhwoKu+l0WV3Nit6b+AcYpYpK7Yc+gaQgWZY
j27onjRhiaeBY+J4KtVnvR0fqZrxC9XKGUi12vpQFYi5CFWEz7LSqyq02uQ1UT1b1IZb0QZEbQD0
CrBvlWRj6pHxrQJAcou+FcePmko9jlE9BHoHAToOiFdgSBPJodKuj5VjJ53b1Ule+EoyvBZkkDuq
Zf11WVgG6FHloPm8k88q/gqgyDFjgPV0UEfRVWMXys7aZbEG8hlkga4bB128aKN1yqfCGMFv3gjp
FnYuAzKSCK1uBA21jmJ6SjVWgKbG4WNeMezopJUXhJN6kypO894ZUB4Umjn6et5pjwbTm30Yxqrm
WtQuDk1WaXtNbfQNS9JXYXWqW3RF4kELVA0yltwNwP9yV62E84Hd8+YkSuq249AfIlGWvt7aHB1U
YHtBC2kJhbkRGpEon3qtWoILbjS/jXaU9IEqFSeQQtFwRJJok/O6vsgt5uwFepBdihJP546jmfoo
jMADpQp1RTS21wVgC/d5HPODapW5F5VpEpCY8wuqGflFSIwEiqqa82Amor6AHAz0uZFmwzQpkrhm
SJR9L4jikrIiu0L0xltUjJFX6sXoOgODJI428U1GWX1hk4rcKzHas1lmXIKN8YiaavwKAre7tkxf
lbjtg6pMyZVloOQQRSzaKykCIznKAAmZ66jIY8+20D+b4Ui7RAy6i6dRD67BNHdpbXd+I1EeUxTA
VkhZYgVLkV6GeE96KjOs70Yq5ePQDkiy5IZ1X7RtOrqNyi7CMITIaS8EyNZ087LJHdBuFR3Lcc7g
fcsKqWlpqjdMS77HZGcYShtIaDcrvfGNgc7azCPfLAl051NrM1T1dzxNjHKTR+JSRn26i+ocPZyF
Eit3pEvHax1qq5B/0PeImALEwhU055oe+RDW+WnMKzD9auEGZCbNvslIix468aykNAlUNQdLVOJB
jIdSNxttr2HJDdSPXKpZiq+TlF8wjRT73gR9cd8VZOeM7b1hx9dSA0NQSTm6t/U0v+pThd+IPmbP
agg+zp4o39oa0kUDo/ZNnyf6pjGLIObhS4H8YU1Et2skcSAJ5exAnHNQKenurTHBowodhYqw9lZX
bzqmqOAjw/8LJZNVoDIz9pmsyw0TymHQnR96ktxQkqZBUyuhKwf2pjoQ9VY0oV0lcV0dDDOufSun
kO9q7PG94zUkDluc08SsOpdEtctMml4qKbJHLiQ+KUr7wLHVsvrRkPQ1qjhDk3FOHpSiYRuEpV7a
DeIzNhh4hC0t2nEjzHYjUehrbMb2ZVuhQ1gxLekatXHBK2YHZchrlCXhq4aY0wMEmYd9Ylv1ho1p
fWlX/XGQjTyg3oMYQbvFIdtoZoTXEIlBfGONV5qdJtd9liK9XHdaUBKu7+UoCsBGmdZubG6D9Y8j
pbIxq0hz46yMfkB1kD9STa924H4WW2tEWawU2beyJfqWqczam63Q92bU/OBRlm3syGnAq+OUUEKo
QsMDg5zqtXXMLhS7VbZtBx1fVwUljB8qIb2rR2pcMaevbqYMj8u6Qm6lHeV3tEvVrcgd89CPXXjM
0RGyqeu+2o8SGqqRFsq9EgvIIIi2Q74lUR5VHhGPlkJspExw23UjgB+uGhvjo8PiBKLDEJX9NNBS
NdWOauI3tUDLJ+6J72lILddSOuPgFKXjZYXSPSVj3yP5FwMP1knxUVR4SLijYrCLRM3YMU9SOzAV
NDUIfmmRTN8YKL7TXlU3WabWe7WTkIYnPTrOo3talcbHpPi5MXFl7zNVzy+53vGgb40hCNVCA5jb
ziy0DphmoOpKeD0kku5qBFl+pECFiWc2+9YqI0I9e4+U+8VA5IVpITVrKBuzVjeqbnl6RWvI2oaH
FJwXNaidGie56AHL8eoRzlsoerSJkuxIKwFqHqkfSo4Cp2IOra9nuh+nfXZZ2rmxqdtii56fw+iE
1a3k4LToQzPfDLkoNyaT74qq7EMw4YLpx1UHNJB0FzEewloZb/UqAQsee4Uqoh7QoTyqcXFls2H0
WkVedFRJQHoZ8i1KDs9aOh45RPAMyAq4ptpAzANqQpCGAk9S9+akkkA6nStbgnKlVqKupGa7XDH2
mRwL37ZUaEQ775HmWH6UYBPjjGziHHGf0vTONrJZ0Kfie61866oCmHISacPRxlXmo8ICgWNH3klJ
7+yw2ZgDZnJoNX2TJcZl0qePqaNlm8jheWBbiLhYeWHLrNrGxTWk7qC+AHXJlgH2KEuQ1iWQrXY7
qeZ+wfhHoxHh66KrPFWZNJBAECZ122cW4m8Xskx7hYTvJXeeqHmQpD/mCLtBI6klgaLmdw3UgZWG
X+ggqOUd5hh03xChteBkIgt3Y6Yh26dHSHQ44ehJI94aDGg+xdppCa18cC3IazS2fURiuBiijvup
zM1AWNFTZ+hBqvbfdCD/yi774A37EaaQTFGTXVSA/6XiDdCiiFZkKnVfp/EtILO9N1Z5fqmoYItB
23jl97y/lLJzfE3NDwYjm6iHSlcdTYT7ArF1hoV3TXCA3jtYa7wGuFeZerphHEiWSnErTaufRsk2
PIqvGGW4LEmMzmvbxO2cPRZlnbuyqp+YRQ7J4PMB/lRSwNoHlvihxvZdb5QHrU6Ga2Vk4plMblNB
YbP6rnT6Ax8BuoJ6WHyp4CTbCHSqFss09LumqR8qGpNA62xgXWIKCZUsuSpo0RwUraA7GTEIbGPX
OS9VXTRumyvkRzYm9Fs2QGSuVDw0MB8Q7WNRyy6oWYu+UJN42VBdpdiGeFsMkU8zAx3cETNRPK6t
5hNc8uOG9XXmlTV2OTGMjV5bYyDVhCN4K5Qr0cSV35nad4zukCnKMQddoG+ZLb9WeWo/drbJ8TGD
emU1NERQBEKSWjGhn4Zf6zc2xPZSABWetQREwpbDr3Ot1zbRmEEjoKuVCwWcpWBDc/Jj7TDzEQDU
3EXgUm1JaZVBV91JHVI6gAzHne1TJMvbBCLLBJ1iSffGUVrKHNsXWEI0G8pLW1RuO+kIG+SqDOND
Fdel7bIiPrR2vAX/zCsYSstrAJmIW6b8kBaTZ5IcImeCBZ2wr2J051+0Bq83UVNrR8QkgGwJoeEQ
DBszK4/S6r+lKjc3UMI9tk6ICw8yinueZN2uHUWy72v7BlcAmDbG8KIDxi/Iynp4NkIN74pafBZ9
Ao0Nk0FVA+zWXBQI9BtFADeMLiL0Sg7bMtKPUdzedTVA9nhFmjjOFSRirPgl4xbujhwkjbnZhNdc
7cyXVoLqL4Q79S3FaINI6b5ncWx6ts4wLiDfNo4J5v+hfDCyHEJWENHNHPMH15x7MN/d4Tb0ixhs
xTine9scQfJITPUxwz4H9aSBcwwuaC8UOS5d0O+6o8B3ooiiu6Ibb3MhUhcyCG+EpRXcmFT8NDER
QIChOIAYBXlHEXZb4BXfxaDGEQXdqkV4KNIy8xUA/QNmVyxgtMqfNdMJQASsHVpKfZoC/gkJCzjW
xHoiGhgbM7DCpaXt1ZlzGRH0P/SOPuwrrSoRP8CpjpFyx6UZBSOlxwzoETiw0G+VyHRlRmM01lmv
EEzWcNeY2bEpTRnwmLx3pH9CYHTd52p4Y43jLaHxBS2MV5LUhp8ViH5ySnzbDkNEJYm2jTT12Ugt
G2RVBeJym4RB3Qg0uzXlU+kAdTtEkXrUzZi5CHizLULO6tOOgV9q0cqJSewlHnRZjrc97T/6RLOx
i4dqQLLWyey9LBR0Q9l2d6RWC+BJnTFU3MYEO76S1luRj2TbmAYq/nmWZv+Pu2tZThxZ06+i3Tkn
YqDRjcvmRBiML2Xjchlc1V0bRwIqSCMk0IXbxETMZh5i1rPqxdmd5ezqTeZJ5kuJdCmFCrAzp4op
dURHA+5UXv787//3vzOep0+/lzYL89NmHQJHvEpLN/T5edkaje3l+fMIoJ2+ia7D6/G0cR0Em9mj
EeOOPU1DMwYZribA1apBwVwv9DFE1Zq2Vo2p/WlacpfWRdygv4+fIzgFNuDSTYY2M8W/1yjJm5tr
aNue91idW5/jVThFwZM/fTf3Dbs1mdWNcxQgoyNvCX0F66iDABp3zb8tUcu69uKodl6L/NoHo8IS
Lid+5Rpcj/Y8u/p8AQuvdNfYrCF1axGiufaTFd5FpoGyrXqlRJZoiPshjhoI8VqR/aU0hc032az1
TgOd2XrzcOQB8tcFuJ1tb7zmnLWrXtjP8090sapcRZUN0P7mq8V7XCjDalWqT1DrNnX4j0Nr+tTV
7Sf0o5/5od+uzrz5wxIZZJ/jsFqB5RXYVzaaBYLKwtKD35hvbuowBVpGCJs+mHl225xaK8iWp/rF
qPJUQVltWDqPfAp8ar32/NSczTbjDw0DIMTLoDppNVa6jzL7EMDyZljtBzOzdqPHYeMddpE+o46z
5rWscIGXbkJcxIVpuu14voEYRxvbKW3P6mvAcpfqMyDGj4zVxbJhBhfzeFm/mUxW9UprulgCCasE
uC0AZtRioLlN9Pf18WzeXtTqpVLTewrRJ4Ta1T+qaBrTCUYIMq0XtntemwOWaDJqAAFgilCl4a1q
kEeTp4s6ED8fq9aIzOG7+7BC52O7BO8fmqCULpEOH1zbTyMUJTVMoMiPwa4mc89iR2i1AcYIzc8H
KnN8PjennSk0lHNagYvuaXPt+x5cJJuWMYV5X91cTKYLTHbcs+oNlLFOxuezVawP7bhWfwclv3Fe
qtmbK1qaA8Z7Nptdjr24co3yQvMPbx4j/PjktireNGwCfwxaJXxppXsPbUsbyJ6ejt+VKiG9CoBa
NfAr/uyqEQel/ixe04vIN4DQGIxn43aEnInHyfO02tVDc4R2mw2wq9pi1fS8kfmwqcCTtIB7BlD5
wei+9AT/AsR96Vyf1oOreW21uF/py/kHy5jVPoG9uJ8aC5v2RuOn2l2lshpf+kZoPjzFIzABVy/B
c4lestcbqrsfvXn1zrBGJUxh5S0359Pl07I7cS2odHXdKjWgXxkrD5A2z9M7hD7NT6Y91jur+nw6
btKRBfPLf0JxpOXN9fcr01rW2tZoPUEZRByg+Y5Ver6s1RDUA0q1/2DBZQOfgO3Gfyx9qzRpUWqP
fl9Cbo2aFnhCd1x9tictu16q6PAxmSOjbVZH0Y1rPlfT/IZXRwW6UeA4UYfM8nEBCZd/Jjqw4/NP
IxPbiEDi/+75b/sj7l9noYXdgY4LIhisBFgIIiQjJQGMfSO4BHGOeIg4A2ICFjB5AeFRQzgcD+Ka
ru+Ntj+behlJQHVgqVXSnxGMxPsyO7Q79d3Iydv+Zt8CnCTEwuIojXRGaTTpZS9fsQNmvcxuerXe
QLgys3RDLwOtuKYDL+xEl85CO3KHXysjTwdN91jhaGbpulVGCAgIF8gzS56Uyk7o1Fm5hNTS7Uq5
iiXaaOaZnq64A1YZ3T9x8nUkwCQP4lunRfdIQJHcAqtaRnywgUxGlhaKB2sUiaCONBU8LFGGPae2
BTWE36WIAMyvZpkNdChCILVgB+wy2rKiT50OXH32nN41qFRkt8AGl7MBf4pSu+QR74GBiwD+h16H
oJTkOTUiYOVCckRglKsVlJHXGYFn6N+wIRnRghu2+qmtGUXIkou2jTLqmVFiqYvnbZdRDAlAbGSO
neh5syxBqfO262W0A0GCM+uWwR7wUfHYAcmL/C7sQ/qc3OlXZFUeC4wNGbrob7+99CLl66ACG3uk
MzyL05J6yF2RPX5Qvo62g6z8vOD49UYZ7avADbcy8fR4PoMllboApgWWj/XBkZvugCj3TRPKH8Jf
KBdKfz45qcfwS6V2wIbQA0Y01JvtDogsgBkEeh3X/+SUPiRaSS7drJTRwhB1rshiTR7wkgz3A21A
3KPDRXr0iU54YhyApTNLnT5y3QCAgYyQYtUfHAD1yJUGyjVOVADUZImgakL6I3EQMiA9Z5H+ofk0
0Gde5wLy9HigIW//IRcSiZMowt6KQPEewAIGb4D9h0y59EmI7oQs4Lq08V+FrodsPpQJCCzAKFs2
QC1fDOPTs/sgnGVZAJJkUREL06/Q8KuXWdUE8ID54acX7oROvyF7+rZexg2Hg4vLAZEI9EoZiAzA
ZOAOkJNTAnRdWgs2cccZaFydVeTgwRozolA3yqkGxGXh6W2BtPcXihB6sgFOFn3MkkdUBQ0TptKp
MT54JiVvv43bjwx31MKztbNHOHj4PGoozwJozsmdOMqsJNfOvN3oxGdZMHGTRyR6E04PVA+Y9ZNV
flBgKrkFdqOMHtYmDLztzRa3AKwPzYMbKF84NcpHJEZy6RYc+6jIAO/85tzIsDyjUkaFKzyi6InG
iePEtP+tTSYR7oHih46eqMUWJV6pVm7gB9gEZsoTWCTstBafOOvkTB+Ideg8UHoKDd8SJKJtAWKA
+8NPUPO3ZMMetlkGtAH6oPNzFjX/EiqrbECmoadHegeYf/C06GC3dOzVUV/4QMEFIOVEyw+2LwML
qiLk82oGcIR2/BI8R1NAd5iEzakTZsrtDv4BD5rvDrCNFrOQMEgcXmLhT1kxXjp4Gjlmn/8+8BFF
9vBFEs/O/MBqETMf/YFDvAN/I9T5pUWKmRF4wDyZ9nYu2/3aXYkw8TYLdGOT+JdX1AlIMBivkx/W
21WnNYNnXwI6INmKQRRk84/srawccbvkjCDZO6QX4W1Rbljk1EFl+ra+N4wbiqWN8DVLjtiOA3/m
8FklFZYpQrrMNO9Y4aR2NnXyGwtFjBUVy4x9FodRQNzcPgCQUnIjuqyis2jOpm6yFAeZOb9nN0Gc
MZD7EghI1HqyThjgHJCbMu+4Rz7MCC0sBEKuonG7zVAGAHuDdBUgPu+8Jf5WZxseSd2gGZIjxGod
uLeoNkBmDbpdgBOyVhfict7woiZxcYe0bkQiB5NLx2M0irY5uEzAEzKxPgPmCAMWkX5dxwn9mR+R
qbiJcHbZwLFmvl9o0SZyH3ZI+A1r65DROHD6fNrJqtBCkP0D7wLsCKTQMD1CelUtEtB+HwSo3TnR
2Alc4g2FzaxDc4VcRzNuaEoV6HiswPnAa4u48Et+0y5vFnObXv975uhTFsL5elYyiNJHkCz/D6RQ
i3hkKFxec4ejZcjsyKt6iTQ/5IN7Q36ijM6YMfDd8z1y4I6zogOfj5PIjeoOl3z9fLsEpfHaPaR1
4GiYttah89iBrZV9k4Eye+kFPKInojMs4C2ou5AfvYX9hZQqkicGZNWOepHZKdzNF2Nln47xcq/5
bJNDQOgJCWhw9Xz3gNPxf94FZsrVr3d9z9wRtB3h/iogozNv5LvCoAp4QhONn5bgNpxGErpRMa7j
UfGewkT8LhkeSeXNOIi9IeUDsbmaCoZtjYnAEplLWHaqD84sRrHPQPO/aBC0Wgv5wAKHZL02ZF9y
7kz9QYA85IF2+H0KKLAFWJUAZQF85uwALAXEgm5CfuCDF6Ubwoa193GtI8nlhe8mNp33skfCe/bp
ise+h8wc7aMTDAXTaa92feTI58+0D1NEoPjqPnlx5LhoKTqLsttQ3WcKHDvoPCaRD77namg47zkC
T2EAeLLkjrpHVCoIwzJvrvSw0Zj6M5FdMywe2XF7uPaXZNoXR64rUFcuSV+8hAwoUna6l+OcGNg1
ouNv5uGRNLFLCPCbys+19fWfkaMN/3K98Gkg3DpkY8sPf+N4a4HMCjwrr9+LW9rPawVIGZaf7S0s
1WgsCBed5dvKEgTmm9sFS4Gw7cCwGZFwQAI+w0TlUCFGOgTIj6xxULryZNy95uuRRNwhLlkKPBhp
Pfwt3Cf4enrAsLlBFdziDgTpIGeLsWxHWWLokBjcF13j+VDJ7rJmt2pGzrvEgBGrYGh/w/gvjEY+
VjprBWR8R6HiC6OqEBnJqKK8QJIdf83bSS1lw6UmDUMS8+GSvdj1Zr6ekB++/hl7eWg+FvqVJY0H
WCaiG8SoKFBju856MHZcV3QjIlVNfsZbx/FOEAGpgAoGdzwHgJN8IHZ+BsP/lN3mLvOwEO3W8T3h
ohgM7lR6cH+646DXFXDPbjwkgiECX6X8bHu+aKUZpgI21P36X77W86df/0y8WPfB1394AyoGWgxT
wV73cA1zvngAiSvYFeJt8gwaoV/5gR9HOxecZSbJ0hz8BBPqEe2ChIJahHId+cERJ6Q5nR5diOTH
BQ4OLHmP8pGS661CwH7esUGStgeym/yZTvukvxQ5RlXBRqQ8dPd+s4It2Uk3aaD1oMwJTBQBN/mR
z/prRzi7GvraowIEXd0YPjsY9WF76uf5YZPY8S/oiP0yglVLw0gUFQpY7dnGCfqEPosDK2AvZ8EU
rlPB+lRgFjSJN3LJ0AnHnNIT9qJgIzprAN+IxhxLhpe+qOM4f2gKWEsT/mPxlpoK5gq3aN8fimem
Qox1A6rdEm8iEIMKjwECpaLHX4VcvIKHW7th/+qePXACSGwMFTr7tTeEdppTbnSWXSxLaRhZPLqk
45LsqO/ITGQNwAuXn+vNOhitN3l2BikjP3SapnPj5xysuqlgi1OJXjC2git9QzZkMt7dEgX3+paI
MQngvsvvc4cMiL9zRWwFu9xhIaZcLpSuQjOFo2pIF6K1jO5EKvbCJev8nVYRirhzZqKdDFR++ene
kwDdE1ztOtxJm9HrSsaf7KgqKDFQMHGkitLZDDGZkA+WiP+9KUVHOke71BuRGdiGMLKugDp6Y0Lz
2SpJE0FZ3twjz3R3p6Gu8yW83dHWIxQ+Kz5OqmMp4EQ9GLRMLcyzORSZ8He9fc6Pm75TsB0Mz0h2
pz9SJ/LIlA+U7IcKVvceaZ/+QruOkBAw037T2og7+lG8vZnZ17HydAUL2b7wJvZIOIYN+ZvG/5MW
vbRmscaCsrvXnSG2766L+A0yHlXoPh06HLqO1kY/FD5ddkYWWsHtE0jgIkdlJW13rTumE2RSeti1
l/9MeWj2pciHRkKlAqcSC9esCQ4ooO7//Pt/hhP26TJYI/CEGVwhdjol/NQEfohcLIDPK/AF9Cjy
GUqIy4nBKIYUAsgIvui339iuA6Ngwsk9/O2cEn8Ne4lqH5AfQwSfFyvSMVTEJs79ydDHBvbIBGYk
nRK+DkYxjRpLLlZweDckpgGdZMfWUWCMNn4KdMV7UnJpaTCmpBSGccE7FJx9F5Z2wcgKeNAtmUXj
nFqTbs1BIfDzHEtJmcMv6FgqrOkA5gU/+u9d7p93EilTlz2K7PzZGlFUk/2qvS21SeqRhHfxX/iX
+7JZm2QcIPeX7yVjMAy0RVaettazIBY4vgqOdQkDFJnDQGPnM0zmy0reZCd8HYi6pK4icHYdBsQR
/N8JIo6Cuc75ipMNYPAisoO+84NclE83Dl6xtK51H33dxEtCBY1HVxECuHX6xBMTs1AuJL8L76c5
MlARZfmAEqGAzy05sN2io/jV+V5dEg+pdhaQfIRsbwnQkepkF40NBa3DUOFTe0xz/9mctfaUQuXO
WcmGAs3jE3RBDU54QbFBKRE/gO+Ji8O0/IcDw5APw84RMJP849tHvfM1EN1fQi1vgNsq+Nol8tg9
rRv3h7BoURYoXEXLqKhgy4iF94ssJwZFqtcYBJ4sczrrx1onDgWK3I6ugPf/60O723742D7/N40R
jxNgw/L0j2I0tKg0GcoukBaBRXg4i65IWO8R4SprtZJSFy7+W6x6eatAvKZWKzv//zv9w3HpRnRo
KeABLR/uG+0hVweswkHbdrUucRdk6AscnRWmyxL5JXK6HWTwCFS+W7n8ekmBcNGQlY7yKaZKkwLh
focNDsgoFmas762yOlL+3CNBWjR79cbBLc4SbPulEL3o20wNv3BL+P911O/bA09300YlizDUGy7c
nsv5s0r0XahZoiKggGzOEGBEFlyWHA+a1Yelc1KgLs6VIc7L3sqm445oLPpVdQXD+iE2NklSu3KC
jTPy0QtY2BKGZqtg8iRnh+0CF8SvVj2bsTtCdbMwXQb1JDvdc4flNwiKmwoN6zpw8rpVVQHBtcMo
X/fP0J5lN6G1cZjbjA/E2IuKvOQLulOPzKCpZGd7QQLfKVL+9hbrHykFLmCUDwTlgMFIyk75kvZR
IpwzyVTE/i7RiN0LnTWfIju6w1LrMGe7dAJYCOKwKvYBNeri7qpIJG8FPnIrBfJFPh7fkrebSVcx
gp+BsAm6ikzva4SZkRnLJ5hIcxWZ3tcRccXZMgRIWdp95wQ5AgMsqIJhYSOipEe0bhM8ddkJ35Jo
kaMGFflatzQax3nVRFdRTdx1/QWZ5KesYI9vKfh65HgwMHP+VhUpYbfxykFqXByIEREVkeWO7w6x
J5zKkhtiH1TGD7M1JNGQfPmUgiuCmGQkTlZFgPg7GC5JawvZO4J8sCUReYUK0XzPXD8iY1Phi7kH
yFScq43RVUCbPCBYnDM2APvHye7tkoPd6Hyeb9KOSPbcEH8E10SHWCEKjOY0CuY8ywVlEjBF6Qkv
CAy6QKAJw1CxxUtnKAqPBPJcer5LGiH5O0/GCaC27NiPExb3EpTLpD2d9Lipj/sGuVpDXzQbVeQT
f2QQFKC7FnqeczJjHNlQUn0LuD1W+BaIBK3Cqukih18Uqgk8rOxuI7fFYbgfnVzYxlYSvEoTdZFG
6iAjWpy9jkITBcLqBm1WF8Juo5eHheZ+/Gzfzva+/ge7N0WmGZqIoUciYLSRZYsgg4kuo4deV+RE
+zG+bIAYpMhKst617BK2zrnsV20l4fSzIO6LysehnT2sJ51hZvCxJr6iJgn6qMbkgyY3n394O6kA
7iimruh4VpFWymYLT7noeFZwaxjcBxIX4CEWhlYRomyRNbSQolujQpVu5ahDBbbBuT9FKaMIpKpC
4+XjFoP5qMhJB0heHntPhYKKOMoQ0HWxWPWrovr+CqkMlF+3xA5SkWL4DnScOz+0POKvefuthmrK
ilzzkAwq4J5gukUhq2SP+DRTq1CBD/geTrTIZ7E7QSwaKoLhKcrhDY2iMOGmd86CihxERQJz+pbb
eCBqDIYKfaEHa4MOyTCZfs/vA3o2ewKGiqABy4BP96cFuvTDImaI9pv8vW8n0HSjPlL4eAE+yZQV
Bt+WcoWdAgoVgDhNhqsSjrWPNBjRQiaPKL/8uh67e9+gwHXShOskh8ZkqAhBtxAmRs0U34JEvVCR
0NwlolZk1BTwN5TDRFo7RqQ/D5ZjqAiYpNQJFSYaf/3Tdabr7K7YKlzEyQI6BG8QbWfWzElBaCZd
QCoFtL+msZS/ZRdhAnb4YDi3SEf+MZp/rQCW+ccaAUVrPyo14FAuzzYOkN4vhlYguy5YEd9MaXQK
iL/FdH9W6gAu5g5ePGsC/m2eDIc/M9Ejg4Iwyr/47mQrlfh4bCvRAskACG+jWoUNzbrBH8bqKzrh
H0PdKbz9L3juwYidsJjLsLfE6chzb6LgNhdKUpGg3AzIRsQoUYFDxHLuBN+iilqnlu/6eYxLFSV+
7QEsJjGfTQWm+AXMu8GYAZTm0C5VoMtcEHfyXf+WAt30MgbYhuBnQW0UZzYSKi8q5ZDZJpAGurvK
D8wKpuEkEpQUva7CHnOCmE8vMfIOM9XDLq3HIM5PNulbLysbPsJ7vQFuvXBw6LDAF/C9g/t5YqCo
H8kvKBTSljTIqyZTXzgcFXp0E/kxeaeoAjOuy9itX2gmqkABafnMtv7rjYMMaG/0tyIrW4XNm8Qw
WEo7i1SCpRW9R0U0v+X7XCcTXCq2An/vBX2m/AozHqQCYeICEUtWgMJbUSRRJDoIdqFv9nZ1OFJ5
2cpChOTXO9A6KvKlt+Mn6C/ssJkzBXGDtBkWQzbKtZ5RIBjgZhXCmypqmq4cRKe3FJqsoTM4h6vD
5d8JlKWrKHS6QQl0Hw6ELHmh2yb/+D2BcVjEtcYBKm4QoSgwVHQVybJ3zlJrEbcgNKkiXntHc0i+
KuDfPxIPNQ6iOqHCE3QHxGRxVBV3lm3wZwf1GLkkmroC6rin0QAevELhgjZe8uR3T2YIGbIlFODC
qynwd/P4xgqYCoRUiML7YuAfFbUwqVPsynERevoX7SyE6zkEnnLqT2c3FsE/gFe0Ym8s6CnoriZ/
KD1/At1UoFR0blcxLnJj+TCJU0kFlFgvRrpQbrIKKPMTjpem8YWLOALKizBxFRHRHSXTUFHl2GK4
Tiw2xS9tdt42XKm1Gtq52cjfQK9uW0UC37Zctpu04UNHLs8PtPcxYGqgLxaqcTUGDVJBnWIdXjDW
GfeUDZ+CFomyhk/WjGOSez9iQvav29nsj0Pe20O/Z7y7Rf0Zf+wqU00lqQHli+QT2Fe3f+n4iJEJ
d1MF7tpDHOZA6AwVIfTe1/8GDPXayV7JpPn8fodCEQX8GO9vUSNNfiw/pl63aO2qYxtFHTx/vVUW
9fE8sVUeOOwtnxy4ML/+/r8AAAD//w==</cx:binary>
              </cx:geoCache>
            </cx:geography>
          </cx:layoutPr>
        </cx:series>
      </cx:plotAreaRegion>
    </cx:plotArea>
    <cx:legend pos="r" align="min" overlay="0"/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0.29629</cdr:x>
      <cdr:y>0.41887</cdr:y>
    </cdr:from>
    <cdr:to>
      <cdr:x>0.5635</cdr:x>
      <cdr:y>0.56082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D1AF3F2-4F78-2E7E-117C-25FAE67E95A2}"/>
            </a:ext>
          </a:extLst>
        </cdr:cNvPr>
        <cdr:cNvSpPr txBox="1"/>
      </cdr:nvSpPr>
      <cdr:spPr>
        <a:xfrm xmlns:a="http://schemas.openxmlformats.org/drawingml/2006/main">
          <a:off x="1190721" y="1225983"/>
          <a:ext cx="1073853" cy="4154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ctr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r>
            <a:rPr lang="en-GB" sz="9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How important are CERN’s activities for your business</a:t>
          </a:r>
          <a:endParaRPr lang="en-US" sz="9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6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0919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3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0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23110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2338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0372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2918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6553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2695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93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36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44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7742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7376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4282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50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4213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841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6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5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5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25" y="241617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26434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823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18842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9665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18BCF-1026-3541-8435-A6A493D98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2" y="6394174"/>
            <a:ext cx="395212" cy="3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B6B8F-D55B-5A41-9E0F-093D94334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9938" y="2512611"/>
            <a:ext cx="1741337" cy="17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86B4-1322-F74D-BA39-B1619390F55E}" type="datetime1">
              <a:rPr lang="fr-CH" smtClean="0"/>
              <a:t>14.11.2024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386264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25/06/2024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Procurement Rules training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B53359-C582-6844-9EA4-4D6212D59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75613" y="1592263"/>
            <a:ext cx="3708400" cy="46085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3" y="373593"/>
            <a:ext cx="3708400" cy="1065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AF3C9-D784-6946-89F2-5993CCDAAF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A3189-CBF0-9340-9C1D-42AA3E21A8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DD477-EAF2-F841-B7BB-852598C9E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68E270-2AED-0F45-A0C5-6F0942DF8A9F}"/>
              </a:ext>
            </a:extLst>
          </p:cNvPr>
          <p:cNvSpPr/>
          <p:nvPr userDrawn="1"/>
        </p:nvSpPr>
        <p:spPr>
          <a:xfrm>
            <a:off x="0" y="6315998"/>
            <a:ext cx="12192000" cy="542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46822-6F29-4340-B76E-0E6C21BA22D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60" y="6397057"/>
            <a:ext cx="406174" cy="4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2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  <p:sldLayoutId id="2147483676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  <p15:guide id="19" pos="3940" userDrawn="1">
          <p15:clr>
            <a:srgbClr val="F26B43"/>
          </p15:clr>
        </p15:guide>
        <p15:guide id="20" pos="1481" userDrawn="1">
          <p15:clr>
            <a:srgbClr val="F26B43"/>
          </p15:clr>
        </p15:guide>
        <p15:guide id="21" pos="1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fsweb.web.cern.ch/dfsweb/Services/DFS/DFSBrowser.aspx/Departments/IPT/Groups/PI/Guidelines%20for%20bank%20guarante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162762/files/CERN_FinancialRules_en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urement.web.cern.ch/group-members/procurement-templates-ip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procurement.web.cern.ch/group-members/procurement-templates-ipt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procurement.web.cern.ch/faq-category/limited-tendering-faqs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lms.cern.ch/ekp/servlet/ekp?PX=N&amp;TEACHREVIEW=N&amp;PTX=&amp;CID=EKP000044624&amp;TX=FORMAT1&amp;LANGUAGE_TAG=en&amp;DECORATEPAGE=N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jpe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2" y="4956632"/>
            <a:ext cx="12187668" cy="1731502"/>
          </a:xfrm>
        </p:spPr>
        <p:txBody>
          <a:bodyPr/>
          <a:lstStyle/>
          <a:p>
            <a:pPr algn="ctr"/>
            <a:br>
              <a:rPr lang="en-US" altLang="fr-FR" sz="4000" dirty="0"/>
            </a:br>
            <a:r>
              <a:rPr lang="en-US" altLang="fr-FR" sz="4000" dirty="0"/>
              <a:t>IPT-PI Group meeting</a:t>
            </a:r>
            <a:br>
              <a:rPr lang="en-US" altLang="fr-FR" sz="4400" dirty="0"/>
            </a:br>
            <a:r>
              <a:rPr lang="en-US" altLang="fr-FR" sz="2400" dirty="0"/>
              <a:t>14 November 2024</a:t>
            </a:r>
            <a:br>
              <a:rPr lang="en-US" altLang="fr-FR" sz="4400" dirty="0"/>
            </a:br>
            <a:endParaRPr lang="en-US" sz="4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490D5E-9254-7443-B68C-572C1F20F732}"/>
              </a:ext>
            </a:extLst>
          </p:cNvPr>
          <p:cNvGrpSpPr/>
          <p:nvPr/>
        </p:nvGrpSpPr>
        <p:grpSpPr>
          <a:xfrm>
            <a:off x="-1" y="8237"/>
            <a:ext cx="12187669" cy="98854"/>
            <a:chOff x="-1" y="0"/>
            <a:chExt cx="12187669" cy="988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98DBC4-0DCD-E74F-A5BB-804AFF8611A1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191512-9730-A84B-BEE9-A4F67B05B201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3DD523-0EEB-8C40-9CC2-468669C898F4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F3269A-CC4D-8B4E-9823-0115BA1D036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0C5F83-DBD5-4C4B-A9C2-C036F5FC2C86}"/>
                </a:ext>
              </a:extLst>
            </p:cNvPr>
            <p:cNvSpPr/>
            <p:nvPr/>
          </p:nvSpPr>
          <p:spPr>
            <a:xfrm>
              <a:off x="6087762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4D340A-80F7-5540-B01D-7AA89F380EDE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636E97-DBEC-287F-5D47-78FF0F710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 b="17403"/>
          <a:stretch/>
        </p:blipFill>
        <p:spPr bwMode="auto">
          <a:xfrm>
            <a:off x="-20382" y="-438151"/>
            <a:ext cx="12212381" cy="563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9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E6BFB-B6A3-DDC3-84D4-1C4E063110BC}"/>
              </a:ext>
            </a:extLst>
          </p:cNvPr>
          <p:cNvSpPr txBox="1"/>
          <p:nvPr/>
        </p:nvSpPr>
        <p:spPr>
          <a:xfrm>
            <a:off x="1" y="115494"/>
            <a:ext cx="12192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CERN Importance / Attractiveness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31AA8-140D-1208-0D34-70D3C8BB34A4}"/>
              </a:ext>
            </a:extLst>
          </p:cNvPr>
          <p:cNvSpPr txBox="1"/>
          <p:nvPr/>
        </p:nvSpPr>
        <p:spPr>
          <a:xfrm>
            <a:off x="2743200" y="3041331"/>
            <a:ext cx="2178579" cy="4416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D51256E-A9FF-3E6A-402D-F7B3716A4023}"/>
              </a:ext>
            </a:extLst>
          </p:cNvPr>
          <p:cNvGraphicFramePr>
            <a:graphicFrameLocks/>
          </p:cNvGraphicFramePr>
          <p:nvPr/>
        </p:nvGraphicFramePr>
        <p:xfrm>
          <a:off x="5820841" y="552851"/>
          <a:ext cx="4110229" cy="3150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E9263F-C892-FC5B-834B-803AF2100DE4}"/>
              </a:ext>
            </a:extLst>
          </p:cNvPr>
          <p:cNvSpPr txBox="1"/>
          <p:nvPr/>
        </p:nvSpPr>
        <p:spPr>
          <a:xfrm>
            <a:off x="7380655" y="1810116"/>
            <a:ext cx="99060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rgbClr val="0033A0">
                    <a:lumMod val="65000"/>
                    <a:lumOff val="35000"/>
                  </a:srgbClr>
                </a:solidFill>
              </a:rPr>
              <a:t>4.53/5</a:t>
            </a:r>
          </a:p>
          <a:p>
            <a:pPr algn="ctr"/>
            <a:r>
              <a:rPr lang="en-GB" sz="1200" b="1" dirty="0">
                <a:solidFill>
                  <a:srgbClr val="0033A0">
                    <a:lumMod val="65000"/>
                    <a:lumOff val="35000"/>
                  </a:srgbClr>
                </a:solidFill>
              </a:rPr>
              <a:t>Average Rating</a:t>
            </a:r>
            <a:endParaRPr lang="en-US" sz="1200" b="1" dirty="0">
              <a:solidFill>
                <a:srgbClr val="0033A0">
                  <a:lumMod val="65000"/>
                  <a:lumOff val="35000"/>
                </a:srgbClr>
              </a:solidFill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3148B7A-ED08-3441-2615-64B53230DF8A}"/>
              </a:ext>
            </a:extLst>
          </p:cNvPr>
          <p:cNvGraphicFramePr>
            <a:graphicFrameLocks/>
          </p:cNvGraphicFramePr>
          <p:nvPr/>
        </p:nvGraphicFramePr>
        <p:xfrm>
          <a:off x="1627322" y="101264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CF8FA0-3439-3961-0EE2-DDA6202A9AB4}"/>
              </a:ext>
            </a:extLst>
          </p:cNvPr>
          <p:cNvCxnSpPr>
            <a:cxnSpLocks/>
            <a:stCxn id="23" idx="4"/>
          </p:cNvCxnSpPr>
          <p:nvPr/>
        </p:nvCxnSpPr>
        <p:spPr>
          <a:xfrm flipV="1">
            <a:off x="3921151" y="1304248"/>
            <a:ext cx="628893" cy="1065389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2AC957-5B34-4DD9-5E3F-FCBFC891DFE9}"/>
              </a:ext>
            </a:extLst>
          </p:cNvPr>
          <p:cNvSpPr/>
          <p:nvPr/>
        </p:nvSpPr>
        <p:spPr>
          <a:xfrm>
            <a:off x="3898291" y="2323918"/>
            <a:ext cx="45719" cy="4571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5CC6BC-41BF-8A36-7670-99790D09A68C}"/>
              </a:ext>
            </a:extLst>
          </p:cNvPr>
          <p:cNvSpPr txBox="1"/>
          <p:nvPr/>
        </p:nvSpPr>
        <p:spPr>
          <a:xfrm>
            <a:off x="2577514" y="2459964"/>
            <a:ext cx="275310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33A0">
                    <a:lumMod val="65000"/>
                    <a:lumOff val="35000"/>
                  </a:srgbClr>
                </a:solidFill>
              </a:rPr>
              <a:t>67% </a:t>
            </a:r>
            <a:r>
              <a:rPr lang="en-GB" sz="900" dirty="0">
                <a:solidFill>
                  <a:srgbClr val="0033A0">
                    <a:lumMod val="65000"/>
                    <a:lumOff val="35000"/>
                  </a:srgbClr>
                </a:solidFill>
              </a:rPr>
              <a:t>of suppliers say CERN is highly attractive as a client</a:t>
            </a:r>
            <a:endParaRPr lang="en-US" sz="900" dirty="0">
              <a:solidFill>
                <a:srgbClr val="0033A0">
                  <a:lumMod val="65000"/>
                  <a:lumOff val="35000"/>
                </a:srgbClr>
              </a:solidFill>
            </a:endParaRP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1B1E04E4-66C9-AE32-13FF-945768F57652}"/>
              </a:ext>
            </a:extLst>
          </p:cNvPr>
          <p:cNvGraphicFramePr>
            <a:graphicFrameLocks/>
          </p:cNvGraphicFramePr>
          <p:nvPr/>
        </p:nvGraphicFramePr>
        <p:xfrm>
          <a:off x="6222517" y="3447321"/>
          <a:ext cx="4018735" cy="2926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01056685-B6F5-8E45-4DF1-06515138A09A}"/>
              </a:ext>
            </a:extLst>
          </p:cNvPr>
          <p:cNvGraphicFramePr>
            <a:graphicFrameLocks/>
          </p:cNvGraphicFramePr>
          <p:nvPr/>
        </p:nvGraphicFramePr>
        <p:xfrm>
          <a:off x="1668067" y="33622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1" name="Picture 4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EF02F81-8A93-8716-B836-CA5C3F3298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875" t="26147" r="36413" b="26533"/>
          <a:stretch/>
        </p:blipFill>
        <p:spPr>
          <a:xfrm>
            <a:off x="3632416" y="4384360"/>
            <a:ext cx="684773" cy="6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1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4481-0C62-365A-BCE4-668C94AE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14.11.2024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8ABC2-AE45-C16A-0E15-AC5F207BF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877295" y="6378348"/>
            <a:ext cx="4285010" cy="36512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A0D83-0D3B-6385-B61C-8F40A5ADFA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7783-C7D8-A4E0-823C-90577FB4358D}"/>
              </a:ext>
            </a:extLst>
          </p:cNvPr>
          <p:cNvSpPr txBox="1"/>
          <p:nvPr/>
        </p:nvSpPr>
        <p:spPr>
          <a:xfrm>
            <a:off x="519956" y="114526"/>
            <a:ext cx="115196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33A0"/>
                </a:solidFill>
                <a:latin typeface="Canva Sans Bold"/>
              </a:rPr>
              <a:t>Working with CERN enabled your company to </a:t>
            </a:r>
            <a:r>
              <a:rPr lang="en-US" sz="2800" b="1" dirty="0">
                <a:solidFill>
                  <a:srgbClr val="0033A0"/>
                </a:solidFill>
                <a:latin typeface="Canva Sans Bold"/>
              </a:rPr>
              <a:t>improve the products or services that it sells  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8D8AA03-B2AE-F00A-FD7E-29AF7E5649F0}"/>
              </a:ext>
            </a:extLst>
          </p:cNvPr>
          <p:cNvGraphicFramePr>
            <a:graphicFrameLocks/>
          </p:cNvGraphicFramePr>
          <p:nvPr/>
        </p:nvGraphicFramePr>
        <p:xfrm>
          <a:off x="296119" y="1379310"/>
          <a:ext cx="11519643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689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4481-0C62-365A-BCE4-668C94AE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14.11.2024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8ABC2-AE45-C16A-0E15-AC5F207BF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53494" y="6378349"/>
            <a:ext cx="4285010" cy="36512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A0D83-0D3B-6385-B61C-8F40A5ADFA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7783-C7D8-A4E0-823C-90577FB4358D}"/>
              </a:ext>
            </a:extLst>
          </p:cNvPr>
          <p:cNvSpPr txBox="1"/>
          <p:nvPr/>
        </p:nvSpPr>
        <p:spPr>
          <a:xfrm>
            <a:off x="391597" y="134068"/>
            <a:ext cx="11408803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solidFill>
                  <a:srgbClr val="0033A0"/>
                </a:solidFill>
                <a:latin typeface="Canva Sans Bold"/>
              </a:rPr>
              <a:t>Working with CERN enabled your company </a:t>
            </a:r>
            <a:r>
              <a:rPr lang="en-US" sz="2800" b="1" dirty="0">
                <a:solidFill>
                  <a:srgbClr val="0033A0"/>
                </a:solidFill>
                <a:latin typeface="Canva Sans Bold"/>
              </a:rPr>
              <a:t>to develop new products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74C6FAE-0D3C-5583-7A39-E2F180F74D8C}"/>
              </a:ext>
            </a:extLst>
          </p:cNvPr>
          <p:cNvGraphicFramePr>
            <a:graphicFrameLocks/>
          </p:cNvGraphicFramePr>
          <p:nvPr/>
        </p:nvGraphicFramePr>
        <p:xfrm>
          <a:off x="391597" y="950118"/>
          <a:ext cx="11410158" cy="522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23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4481-0C62-365A-BCE4-668C94AE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14.11.2024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8ABC2-AE45-C16A-0E15-AC5F207BF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85606" y="6390988"/>
            <a:ext cx="1620788" cy="36512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A0D83-0D3B-6385-B61C-8F40A5ADFA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7783-C7D8-A4E0-823C-90577FB4358D}"/>
              </a:ext>
            </a:extLst>
          </p:cNvPr>
          <p:cNvSpPr txBox="1"/>
          <p:nvPr/>
        </p:nvSpPr>
        <p:spPr>
          <a:xfrm>
            <a:off x="615820" y="99194"/>
            <a:ext cx="1125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33A0"/>
                </a:solidFill>
                <a:latin typeface="Canva Sans Bold"/>
              </a:rPr>
              <a:t>Working with CERN enabled your company to </a:t>
            </a: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0033A0"/>
                </a:solidFill>
                <a:latin typeface="Canva Sans Bold"/>
              </a:rPr>
              <a:t>improve technical knowledge in its field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56D59AA-3FD5-DCBA-539C-E0FAC545E1D7}"/>
              </a:ext>
            </a:extLst>
          </p:cNvPr>
          <p:cNvGraphicFramePr>
            <a:graphicFrameLocks/>
          </p:cNvGraphicFramePr>
          <p:nvPr/>
        </p:nvGraphicFramePr>
        <p:xfrm>
          <a:off x="457200" y="1053301"/>
          <a:ext cx="11331600" cy="511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3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4481-0C62-365A-BCE4-668C94AEA7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14.11.2024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8ABC2-AE45-C16A-0E15-AC5F207BF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85606" y="6376793"/>
            <a:ext cx="1620788" cy="36512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A0D83-0D3B-6385-B61C-8F40A5ADFA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7783-C7D8-A4E0-823C-90577FB4358D}"/>
              </a:ext>
            </a:extLst>
          </p:cNvPr>
          <p:cNvSpPr txBox="1"/>
          <p:nvPr/>
        </p:nvSpPr>
        <p:spPr>
          <a:xfrm>
            <a:off x="685800" y="293490"/>
            <a:ext cx="11201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33A0"/>
                </a:solidFill>
                <a:latin typeface="Canva Sans Bold"/>
              </a:rPr>
              <a:t>Working with CERN enabled your company to </a:t>
            </a:r>
            <a:r>
              <a:rPr lang="en-US" sz="2800" b="1" dirty="0">
                <a:solidFill>
                  <a:srgbClr val="0033A0"/>
                </a:solidFill>
                <a:latin typeface="Canva Sans Bold"/>
              </a:rPr>
              <a:t>find or open new markets to address new ones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FFB834B-8EDD-9C2F-79CF-832D32C3C2F6}"/>
              </a:ext>
            </a:extLst>
          </p:cNvPr>
          <p:cNvGraphicFramePr>
            <a:graphicFrameLocks/>
          </p:cNvGraphicFramePr>
          <p:nvPr/>
        </p:nvGraphicFramePr>
        <p:xfrm>
          <a:off x="381000" y="1247597"/>
          <a:ext cx="11407799" cy="506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8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Impact on sales (by industry)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2515F4A-A49D-9C86-864F-3E0FF78269F9}"/>
              </a:ext>
            </a:extLst>
          </p:cNvPr>
          <p:cNvGraphicFramePr>
            <a:graphicFrameLocks/>
          </p:cNvGraphicFramePr>
          <p:nvPr/>
        </p:nvGraphicFramePr>
        <p:xfrm>
          <a:off x="228600" y="1404596"/>
          <a:ext cx="11448173" cy="5160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493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Hired new personnel (by industry)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8605A5A-99CA-9019-F20C-13D7AC92CE4A}"/>
              </a:ext>
            </a:extLst>
          </p:cNvPr>
          <p:cNvGraphicFramePr>
            <a:graphicFrameLocks/>
          </p:cNvGraphicFramePr>
          <p:nvPr/>
        </p:nvGraphicFramePr>
        <p:xfrm>
          <a:off x="381000" y="838200"/>
          <a:ext cx="11506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391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Comments on how to improve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3DB29-CC4F-22F7-ACE8-8E389F21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79" y="914400"/>
            <a:ext cx="10110717" cy="53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/>
              <a:t>Impact Survey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Comments on Positive Aspects</a:t>
            </a:r>
            <a:endParaRPr lang="en-US" sz="2800" b="1" dirty="0">
              <a:solidFill>
                <a:srgbClr val="0033A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7B969-30C5-CD74-6D25-A8648D1AF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1" y="976651"/>
            <a:ext cx="11290444" cy="51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6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en-US" dirty="0"/>
              <a:t>¼ </a:t>
            </a:r>
            <a:r>
              <a:rPr lang="en-US" dirty="0" err="1"/>
              <a:t>d’heure</a:t>
            </a:r>
            <a:r>
              <a:rPr lang="en-US" dirty="0"/>
              <a:t> </a:t>
            </a:r>
            <a:r>
              <a:rPr lang="en-US" dirty="0" err="1"/>
              <a:t>qualité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New guidelines on bank guarantees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BA7C7-49F0-F96C-067D-77F65F05B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Cristina Lara</a:t>
            </a:r>
          </a:p>
          <a:p>
            <a:r>
              <a:rPr lang="en-GB" dirty="0"/>
              <a:t>November</a:t>
            </a:r>
            <a:r>
              <a:rPr lang="en-GB" b="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5712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58"/>
            <a:ext cx="12192000" cy="635158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6579909" y="9205"/>
            <a:ext cx="5607760" cy="63508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F000-D2C7-0B4C-BC01-60A9ED6C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414" y="920817"/>
            <a:ext cx="5700407" cy="4608512"/>
          </a:xfrm>
        </p:spPr>
        <p:txBody>
          <a:bodyPr/>
          <a:lstStyle/>
          <a:p>
            <a:pPr marL="36513">
              <a:lnSpc>
                <a:spcPct val="100000"/>
              </a:lnSpc>
            </a:pPr>
            <a:r>
              <a:rPr lang="fr-CH" sz="1600" dirty="0"/>
              <a:t>2024 impact </a:t>
            </a:r>
            <a:r>
              <a:rPr lang="fr-CH" sz="1600" dirty="0" err="1"/>
              <a:t>survey</a:t>
            </a:r>
            <a:endParaRPr lang="fr-CH" sz="1600" dirty="0"/>
          </a:p>
          <a:p>
            <a:pPr marL="36513">
              <a:lnSpc>
                <a:spcPct val="100000"/>
              </a:lnSpc>
            </a:pPr>
            <a:r>
              <a:rPr lang="fr-CH" sz="1600" dirty="0"/>
              <a:t>¼ d’heure qualité: new guidelines - </a:t>
            </a:r>
            <a:r>
              <a:rPr lang="fr-CH" sz="1600" dirty="0" err="1"/>
              <a:t>bank</a:t>
            </a:r>
            <a:r>
              <a:rPr lang="fr-CH" sz="1600" dirty="0"/>
              <a:t> </a:t>
            </a:r>
            <a:r>
              <a:rPr lang="fr-CH" sz="1600" dirty="0" err="1"/>
              <a:t>guarantees</a:t>
            </a:r>
            <a:endParaRPr lang="fr-CH" sz="1600" dirty="0"/>
          </a:p>
          <a:p>
            <a:pPr marL="36513">
              <a:lnSpc>
                <a:spcPct val="100000"/>
              </a:lnSpc>
            </a:pPr>
            <a:r>
              <a:rPr lang="fr-CH" sz="1600" dirty="0"/>
              <a:t>¼ d’heure qualité: </a:t>
            </a:r>
            <a:r>
              <a:rPr lang="fr-CH" sz="1600" dirty="0" err="1"/>
              <a:t>rules</a:t>
            </a:r>
            <a:r>
              <a:rPr lang="fr-CH" sz="1600" dirty="0"/>
              <a:t> applicable to </a:t>
            </a:r>
            <a:r>
              <a:rPr lang="fr-CH" sz="1600" dirty="0" err="1"/>
              <a:t>external</a:t>
            </a:r>
            <a:r>
              <a:rPr lang="fr-CH" sz="1600" dirty="0"/>
              <a:t> </a:t>
            </a:r>
            <a:r>
              <a:rPr lang="fr-CH" sz="1600" dirty="0" err="1"/>
              <a:t>funds</a:t>
            </a:r>
            <a:endParaRPr lang="fr-CH" sz="1600" dirty="0"/>
          </a:p>
          <a:p>
            <a:pPr marL="36513">
              <a:lnSpc>
                <a:spcPct val="100000"/>
              </a:lnSpc>
            </a:pPr>
            <a:r>
              <a:rPr lang="fr-CH" sz="1600" dirty="0" err="1"/>
              <a:t>Refresher</a:t>
            </a:r>
            <a:r>
              <a:rPr lang="fr-CH" sz="1600" dirty="0"/>
              <a:t>(s): </a:t>
            </a:r>
            <a:r>
              <a:rPr lang="fr-CH" sz="1600" dirty="0" err="1"/>
              <a:t>letter</a:t>
            </a:r>
            <a:r>
              <a:rPr lang="fr-CH" sz="1600" dirty="0"/>
              <a:t> to </a:t>
            </a:r>
            <a:r>
              <a:rPr lang="fr-CH" sz="1600" dirty="0" err="1"/>
              <a:t>ILOs</a:t>
            </a:r>
            <a:r>
              <a:rPr lang="fr-CH" sz="1600" dirty="0"/>
              <a:t> + LT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BCO corner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AOB</a:t>
            </a:r>
          </a:p>
          <a:p>
            <a:pPr marL="36513">
              <a:lnSpc>
                <a:spcPct val="100000"/>
              </a:lnSpc>
            </a:pPr>
            <a:endParaRPr lang="fr-CH" sz="1600" dirty="0"/>
          </a:p>
          <a:p>
            <a:pPr marL="36513">
              <a:lnSpc>
                <a:spcPct val="100000"/>
              </a:lnSpc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7AA44-3B72-F141-83E5-B92055FA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558" y="275340"/>
            <a:ext cx="3708400" cy="370524"/>
          </a:xfrm>
        </p:spPr>
        <p:txBody>
          <a:bodyPr/>
          <a:lstStyle/>
          <a:p>
            <a:r>
              <a:rPr lang="en-US" sz="2800" dirty="0"/>
              <a:t>AGENDA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CF9B4-C22C-F84A-9B59-970EA89E7DCA}"/>
              </a:ext>
            </a:extLst>
          </p:cNvPr>
          <p:cNvGrpSpPr/>
          <p:nvPr/>
        </p:nvGrpSpPr>
        <p:grpSpPr>
          <a:xfrm>
            <a:off x="0" y="3363"/>
            <a:ext cx="12187669" cy="98854"/>
            <a:chOff x="-1" y="0"/>
            <a:chExt cx="12187669" cy="988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F23B86-9E53-9840-9DD5-FD129824426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0689B2-DCDD-F142-B3CF-F2E2F1E8B860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37DF67-6A4C-9F4E-AF64-5722B4E6EC3B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AE3E0E-E1D3-0043-A936-D08EA1DE6C68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05BB24-65F9-7E4E-8DAF-1A31194C2424}"/>
                </a:ext>
              </a:extLst>
            </p:cNvPr>
            <p:cNvSpPr/>
            <p:nvPr/>
          </p:nvSpPr>
          <p:spPr>
            <a:xfrm>
              <a:off x="6087762" y="0"/>
              <a:ext cx="1906846" cy="9885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68F728-84B3-5A46-BA15-27A39A60E453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90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2661E9-E1F1-3B6B-521D-BA7AD16917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988" y="1574800"/>
          <a:ext cx="4856524" cy="3712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768">
                  <a:extLst>
                    <a:ext uri="{9D8B030D-6E8A-4147-A177-3AD203B41FA5}">
                      <a16:colId xmlns:a16="http://schemas.microsoft.com/office/drawing/2014/main" val="4125659139"/>
                    </a:ext>
                  </a:extLst>
                </a:gridCol>
                <a:gridCol w="890842">
                  <a:extLst>
                    <a:ext uri="{9D8B030D-6E8A-4147-A177-3AD203B41FA5}">
                      <a16:colId xmlns:a16="http://schemas.microsoft.com/office/drawing/2014/main" val="1632948057"/>
                    </a:ext>
                  </a:extLst>
                </a:gridCol>
                <a:gridCol w="711237">
                  <a:extLst>
                    <a:ext uri="{9D8B030D-6E8A-4147-A177-3AD203B41FA5}">
                      <a16:colId xmlns:a16="http://schemas.microsoft.com/office/drawing/2014/main" val="2763774157"/>
                    </a:ext>
                  </a:extLst>
                </a:gridCol>
                <a:gridCol w="1070447">
                  <a:extLst>
                    <a:ext uri="{9D8B030D-6E8A-4147-A177-3AD203B41FA5}">
                      <a16:colId xmlns:a16="http://schemas.microsoft.com/office/drawing/2014/main" val="1651938909"/>
                    </a:ext>
                  </a:extLst>
                </a:gridCol>
                <a:gridCol w="1220230">
                  <a:extLst>
                    <a:ext uri="{9D8B030D-6E8A-4147-A177-3AD203B41FA5}">
                      <a16:colId xmlns:a16="http://schemas.microsoft.com/office/drawing/2014/main" val="885390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umber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in number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amount in CHF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en-GB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 CHF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345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&gt; 1M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41,316,895.13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43.72%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820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500K - 1M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5.03%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14,031,429.83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14.85%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239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200K - 500K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15.83%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19,438,432.36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20.57%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120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100K - 200K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16.58%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9,165,513.45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72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50K - 100K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21.86%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6,381,525.62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6.75%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2226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20K - 50K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26.63%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3,608,593.95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3.82%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928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10K - 20K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8.04%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477,161.01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46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&lt;10K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2.51%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85,918.51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691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94,505,469.86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6476472"/>
                  </a:ext>
                </a:extLst>
              </a:tr>
            </a:tbl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FD0EB432-42D0-82DD-2BBA-EAB7B1CB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Overview on 31 December 2023</a:t>
            </a:r>
            <a:br>
              <a:rPr lang="en-US" sz="2800" dirty="0"/>
            </a:br>
            <a:endParaRPr lang="en-GB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8F12-E0C4-524E-1E4B-9B454F3F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71D577B9-FA0D-2E7C-5C77-8C309D62B688}"/>
              </a:ext>
            </a:extLst>
          </p:cNvPr>
          <p:cNvSpPr txBox="1">
            <a:spLocks/>
          </p:cNvSpPr>
          <p:nvPr/>
        </p:nvSpPr>
        <p:spPr>
          <a:xfrm>
            <a:off x="5264512" y="6440556"/>
            <a:ext cx="16629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Cristina Lara Arnaud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5DF020-0A76-4BD0-66C8-79BDC825BF64}"/>
              </a:ext>
            </a:extLst>
          </p:cNvPr>
          <p:cNvGraphicFramePr>
            <a:graphicFrameLocks/>
          </p:cNvGraphicFramePr>
          <p:nvPr/>
        </p:nvGraphicFramePr>
        <p:xfrm>
          <a:off x="8531488" y="2951894"/>
          <a:ext cx="3535680" cy="2111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C05E58-3123-418C-FA7C-014292E2387D}"/>
              </a:ext>
            </a:extLst>
          </p:cNvPr>
          <p:cNvGraphicFramePr>
            <a:graphicFrameLocks/>
          </p:cNvGraphicFramePr>
          <p:nvPr/>
        </p:nvGraphicFramePr>
        <p:xfrm>
          <a:off x="5449208" y="2673440"/>
          <a:ext cx="2956559" cy="182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96EB127-B7A6-D3B5-C34F-62D507F9FB15}"/>
              </a:ext>
            </a:extLst>
          </p:cNvPr>
          <p:cNvSpPr txBox="1"/>
          <p:nvPr/>
        </p:nvSpPr>
        <p:spPr>
          <a:xfrm>
            <a:off x="252549" y="5512526"/>
            <a:ext cx="584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Estimated annual cost for CERN: ~1.3MCHF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Number of BG withdrawn in the past 3 years: 0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7411C1D-0787-404E-9171-162EC3F72E45}"/>
              </a:ext>
            </a:extLst>
          </p:cNvPr>
          <p:cNvGraphicFramePr>
            <a:graphicFrameLocks/>
          </p:cNvGraphicFramePr>
          <p:nvPr/>
        </p:nvGraphicFramePr>
        <p:xfrm>
          <a:off x="8150987" y="939239"/>
          <a:ext cx="2956559" cy="2012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744317E-ECAA-A1F0-62EF-308B5B4B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3584-6A07-4E50-8697-65944ED90B7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FAF1-683E-D72B-03DB-42D71A39898B}"/>
              </a:ext>
            </a:extLst>
          </p:cNvPr>
          <p:cNvSpPr/>
          <p:nvPr/>
        </p:nvSpPr>
        <p:spPr>
          <a:xfrm>
            <a:off x="304800" y="3813243"/>
            <a:ext cx="4959712" cy="1141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8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960C30-0ABD-DAC2-7B4B-8FBAE077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risks can be covered by a bank guarantee?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13C18-7651-D537-7412-F1E8EA4C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D14A-A0E6-4BA1-B521-0005A0E5EABC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3F212-C9CC-D579-EB91-E88AFF3E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CBE561-C148-164D-3085-3B6605CE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769804"/>
            <a:ext cx="3613406" cy="4100053"/>
          </a:xfrm>
          <a:prstGeom prst="roundRect">
            <a:avLst/>
          </a:prstGeom>
          <a:solidFill>
            <a:srgbClr val="5BC3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Financial risk: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A BG provides assurance that the contractor will fulfill their financial and contractual obligations, in particular if CERN has advance any payment or provided material.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A contractor non being able to provide a BG, needs to be investigated as this could be a red flag.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80EF337-27A2-5F9A-90B4-531D59BEC6A9}"/>
              </a:ext>
            </a:extLst>
          </p:cNvPr>
          <p:cNvSpPr txBox="1">
            <a:spLocks/>
          </p:cNvSpPr>
          <p:nvPr/>
        </p:nvSpPr>
        <p:spPr>
          <a:xfrm>
            <a:off x="4198426" y="835743"/>
            <a:ext cx="3613406" cy="5279922"/>
          </a:xfrm>
          <a:prstGeom prst="roundRect">
            <a:avLst/>
          </a:prstGeom>
          <a:solidFill>
            <a:srgbClr val="5BC3D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Risk mitigation:</a:t>
            </a: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A BG reduces the financial risks associated with contractor non-performance or default by contractor during contract execution or warranty period, including if contractor: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goes bankrupt, 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fails to perform, 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faces financial problems…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</a:rPr>
              <a:t>CERN may use the BG to: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finalise</a:t>
            </a:r>
            <a:r>
              <a:rPr lang="en-US" sz="1800" dirty="0">
                <a:solidFill>
                  <a:schemeClr val="bg1"/>
                </a:solidFill>
              </a:rPr>
              <a:t> the work, 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replace the equipment or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pay a 3</a:t>
            </a:r>
            <a:r>
              <a:rPr lang="en-US" sz="1800" baseline="30000" dirty="0">
                <a:solidFill>
                  <a:schemeClr val="bg1"/>
                </a:solidFill>
              </a:rPr>
              <a:t>rd</a:t>
            </a:r>
            <a:r>
              <a:rPr lang="en-US" sz="1800" dirty="0">
                <a:solidFill>
                  <a:schemeClr val="bg1"/>
                </a:solidFill>
              </a:rPr>
              <a:t> party to take over the contract.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D236D97-FE25-4B4D-86F1-11F9774F5065}"/>
              </a:ext>
            </a:extLst>
          </p:cNvPr>
          <p:cNvSpPr txBox="1">
            <a:spLocks/>
          </p:cNvSpPr>
          <p:nvPr/>
        </p:nvSpPr>
        <p:spPr>
          <a:xfrm>
            <a:off x="7988864" y="1439335"/>
            <a:ext cx="3613406" cy="3293808"/>
          </a:xfrm>
          <a:prstGeom prst="roundRect">
            <a:avLst/>
          </a:prstGeom>
          <a:solidFill>
            <a:srgbClr val="5BC3D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Reduces legal hassles: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In the event of non-compliance or default, going through arbitration may take time, the BG can be used as “épée de </a:t>
            </a:r>
            <a:r>
              <a:rPr lang="en-US" sz="2000" dirty="0" err="1">
                <a:solidFill>
                  <a:schemeClr val="bg1"/>
                </a:solidFill>
              </a:rPr>
              <a:t>Damoclès</a:t>
            </a:r>
            <a:r>
              <a:rPr lang="en-US" sz="2000" dirty="0">
                <a:solidFill>
                  <a:schemeClr val="bg1"/>
                </a:solidFill>
              </a:rPr>
              <a:t>”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9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CF1C4B-09C4-A5E2-802A-DC3068D46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988" y="1592263"/>
          <a:ext cx="11376024" cy="3036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862">
                  <a:extLst>
                    <a:ext uri="{9D8B030D-6E8A-4147-A177-3AD203B41FA5}">
                      <a16:colId xmlns:a16="http://schemas.microsoft.com/office/drawing/2014/main" val="4224250496"/>
                    </a:ext>
                  </a:extLst>
                </a:gridCol>
                <a:gridCol w="5001154">
                  <a:extLst>
                    <a:ext uri="{9D8B030D-6E8A-4147-A177-3AD203B41FA5}">
                      <a16:colId xmlns:a16="http://schemas.microsoft.com/office/drawing/2014/main" val="2583174879"/>
                    </a:ext>
                  </a:extLst>
                </a:gridCol>
                <a:gridCol w="3792008">
                  <a:extLst>
                    <a:ext uri="{9D8B030D-6E8A-4147-A177-3AD203B41FA5}">
                      <a16:colId xmlns:a16="http://schemas.microsoft.com/office/drawing/2014/main" val="3655589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Advance payment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Performance guarantee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4764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ESA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as a standard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Mainly under EU programmes as it is a requirement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Alternative: garantie maison mère (mother company guarantee)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Mainly when the performance could be assessed years later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eg.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Only verifiable when the satellites has reached its destination)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4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 cases for large contracts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 cases for large contracts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552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SKAO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&gt;50kEUR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Alternative: ask for property titles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a case by case basis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Particularly problematic for Australian firms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960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ESRF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&gt;50kEUR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 contract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Alternative: retain a certain amount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4907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EMBL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&gt;10kEUR</a:t>
                      </a:r>
                      <a:endParaRPr lang="en-GB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en-GB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20649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92FE785-7B87-848B-093D-D962ED9E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with </a:t>
            </a:r>
            <a:r>
              <a:rPr lang="en-US" dirty="0" err="1"/>
              <a:t>Eiroforum</a:t>
            </a:r>
            <a:r>
              <a:rPr lang="en-US" dirty="0"/>
              <a:t> </a:t>
            </a:r>
            <a:r>
              <a:rPr lang="en-US" dirty="0" err="1"/>
              <a:t>organisations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1E79C-A14F-8CED-4E6C-EEF49667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D14A-A0E6-4BA1-B521-0005A0E5EABC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4D5C4-C9F3-A693-7259-36DF084E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8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1643D0-E204-136A-30DA-EA0DDC53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bank guarantee may be requested?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9FB9F-9B10-1111-D7A2-F3215DE6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D14A-A0E6-4BA1-B521-0005A0E5EABC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C9C8A-4265-C242-21A4-8AE0C2FF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6AD43-DBCB-844E-CEC2-2F8A329F308D}"/>
              </a:ext>
            </a:extLst>
          </p:cNvPr>
          <p:cNvSpPr/>
          <p:nvPr/>
        </p:nvSpPr>
        <p:spPr>
          <a:xfrm>
            <a:off x="757646" y="1084218"/>
            <a:ext cx="2926080" cy="21902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 payment &gt;50kCHF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Validity: until acceptance  of equivalent supplies/services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Amount: same as advance payment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F65025-E47B-EC9E-DC10-4DBE6B27BA0D}"/>
              </a:ext>
            </a:extLst>
          </p:cNvPr>
          <p:cNvSpPr/>
          <p:nvPr/>
        </p:nvSpPr>
        <p:spPr>
          <a:xfrm>
            <a:off x="4019008" y="1084218"/>
            <a:ext cx="3261362" cy="21902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material or components provided by CERN &gt;50kCHF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Validity: until end of warranty period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Amount: estimation of the replacement of materials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02153-0A18-ACE4-FB36-0E4BB902EDDB}"/>
              </a:ext>
            </a:extLst>
          </p:cNvPr>
          <p:cNvSpPr/>
          <p:nvPr/>
        </p:nvSpPr>
        <p:spPr>
          <a:xfrm>
            <a:off x="7615652" y="1584960"/>
            <a:ext cx="2926080" cy="16894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performance: see next slide</a:t>
            </a:r>
            <a:endParaRPr lang="en-GB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9374EF4-4A50-0ED6-5D4C-8D1F8BF0130A}"/>
              </a:ext>
            </a:extLst>
          </p:cNvPr>
          <p:cNvSpPr txBox="1">
            <a:spLocks/>
          </p:cNvSpPr>
          <p:nvPr/>
        </p:nvSpPr>
        <p:spPr>
          <a:xfrm>
            <a:off x="5264512" y="6440556"/>
            <a:ext cx="16629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Cristina Lara Arnaud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8ECEE9-043C-0620-BF49-A2EE99B6B13A}"/>
              </a:ext>
            </a:extLst>
          </p:cNvPr>
          <p:cNvSpPr/>
          <p:nvPr/>
        </p:nvSpPr>
        <p:spPr>
          <a:xfrm>
            <a:off x="836023" y="3429000"/>
            <a:ext cx="2847703" cy="2344783"/>
          </a:xfrm>
          <a:prstGeom prst="roundRect">
            <a:avLst/>
          </a:prstGeom>
          <a:solidFill>
            <a:srgbClr val="5BC3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No bank guarantee necessary in case of advance payment &lt;50kCHF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03B9E5-6783-1575-E06D-A2C763953B46}"/>
              </a:ext>
            </a:extLst>
          </p:cNvPr>
          <p:cNvSpPr/>
          <p:nvPr/>
        </p:nvSpPr>
        <p:spPr>
          <a:xfrm>
            <a:off x="4097385" y="3428999"/>
            <a:ext cx="3182985" cy="2344783"/>
          </a:xfrm>
          <a:prstGeom prst="roundRect">
            <a:avLst/>
          </a:prstGeom>
          <a:solidFill>
            <a:srgbClr val="5BC3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No bank guarantee necessary &lt;50kCHF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479331-44A1-6CF9-E145-7DD6F848A8EF}"/>
              </a:ext>
            </a:extLst>
          </p:cNvPr>
          <p:cNvSpPr/>
          <p:nvPr/>
        </p:nvSpPr>
        <p:spPr>
          <a:xfrm>
            <a:off x="7694029" y="3391744"/>
            <a:ext cx="2847703" cy="2344783"/>
          </a:xfrm>
          <a:prstGeom prst="roundRect">
            <a:avLst/>
          </a:prstGeom>
          <a:solidFill>
            <a:srgbClr val="5BC3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No bank guarantee for PERFORMANCE &lt;500kCHF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32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F926D7-533E-C25D-D194-D64371F9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guarantee </a:t>
            </a:r>
            <a:r>
              <a:rPr lang="en-US" u="sng" dirty="0"/>
              <a:t>for performance guidelines</a:t>
            </a:r>
            <a:r>
              <a:rPr lang="en-US" dirty="0"/>
              <a:t>, in practice…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FB368-D3F3-681E-A20D-73FA6C96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D14A-A0E6-4BA1-B521-0005A0E5EABC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2A430-FAC6-5151-E4ED-99D7A304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5D48AB-1858-BBF6-8C51-43B905DA37B6}"/>
              </a:ext>
            </a:extLst>
          </p:cNvPr>
          <p:cNvSpPr/>
          <p:nvPr/>
        </p:nvSpPr>
        <p:spPr>
          <a:xfrm>
            <a:off x="818606" y="1772195"/>
            <a:ext cx="2926080" cy="21902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supplies:</a:t>
            </a:r>
          </a:p>
          <a:p>
            <a:pPr algn="just"/>
            <a:r>
              <a:rPr lang="en-GB" dirty="0"/>
              <a:t>Validity: Until end of warranty period</a:t>
            </a:r>
          </a:p>
          <a:p>
            <a:pPr algn="just"/>
            <a:r>
              <a:rPr lang="en-GB" dirty="0"/>
              <a:t>Amount: maximum 10% of order/contract value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621B6E-7038-BD05-14EE-E8A8927C4508}"/>
              </a:ext>
            </a:extLst>
          </p:cNvPr>
          <p:cNvSpPr/>
          <p:nvPr/>
        </p:nvSpPr>
        <p:spPr>
          <a:xfrm>
            <a:off x="4079968" y="1772195"/>
            <a:ext cx="2926080" cy="21902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service contracts:</a:t>
            </a:r>
          </a:p>
          <a:p>
            <a:r>
              <a:rPr lang="en-US" dirty="0"/>
              <a:t>Validity: 3 or 6 months after the end of contract</a:t>
            </a:r>
          </a:p>
          <a:p>
            <a:r>
              <a:rPr lang="en-US" dirty="0"/>
              <a:t>Amount: 10% of the first contract year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5E5B60-B6DE-8657-AD28-07CA7969187C}"/>
              </a:ext>
            </a:extLst>
          </p:cNvPr>
          <p:cNvSpPr/>
          <p:nvPr/>
        </p:nvSpPr>
        <p:spPr>
          <a:xfrm>
            <a:off x="7341329" y="906464"/>
            <a:ext cx="4032065" cy="308718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Civil engineering contracts:</a:t>
            </a:r>
          </a:p>
          <a:p>
            <a:r>
              <a:rPr lang="en-US" dirty="0"/>
              <a:t>Validity: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2 years for a contract&lt;1MCHF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10 years for a contract&gt;1MCHF</a:t>
            </a:r>
          </a:p>
          <a:p>
            <a:r>
              <a:rPr lang="en-US" dirty="0"/>
              <a:t>Amount: </a:t>
            </a:r>
          </a:p>
          <a:p>
            <a:r>
              <a:rPr lang="en-US" dirty="0"/>
              <a:t>10% of contract value. However for contracts &gt;1MCHF, the value can be 2% following the first 2 years of the warranty period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F0BF9E-11B9-DBAC-52C6-FE851B04F563}"/>
              </a:ext>
            </a:extLst>
          </p:cNvPr>
          <p:cNvSpPr/>
          <p:nvPr/>
        </p:nvSpPr>
        <p:spPr>
          <a:xfrm>
            <a:off x="818606" y="4362994"/>
            <a:ext cx="2926080" cy="134112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Think if 10% of the contract is appropriate or not. </a:t>
            </a:r>
            <a:r>
              <a:rPr lang="en-US" dirty="0"/>
              <a:t>Discuss with SL in particular for B contracts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32D6FE-BECA-5A80-FAA9-E2C4C3C366E8}"/>
              </a:ext>
            </a:extLst>
          </p:cNvPr>
          <p:cNvSpPr/>
          <p:nvPr/>
        </p:nvSpPr>
        <p:spPr>
          <a:xfrm>
            <a:off x="4079968" y="4162696"/>
            <a:ext cx="5437658" cy="198785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EXCEPTIONS</a:t>
            </a:r>
          </a:p>
          <a:p>
            <a:r>
              <a:rPr lang="en-US" dirty="0"/>
              <a:t> NO bank guarantee usually required for: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Professional services paid upon acceptance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Standard off-the-shelf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Collaboration agreements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Utilities </a:t>
            </a:r>
          </a:p>
        </p:txBody>
      </p:sp>
    </p:spTree>
    <p:extLst>
      <p:ext uri="{BB962C8B-B14F-4D97-AF65-F5344CB8AC3E}">
        <p14:creationId xmlns:p14="http://schemas.microsoft.com/office/powerpoint/2010/main" val="3231012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F20E92-69E7-67E4-0F31-7517A273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CERN accepts:</a:t>
            </a:r>
          </a:p>
          <a:p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DDDF0-5D02-F233-200E-AB10D630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institutions accepted by CERN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3992C-67C4-331C-A8C3-43290687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D14A-A0E6-4BA1-B521-0005A0E5EABC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CA34-D683-0DF5-9E44-CC5DC00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6E57B5-6EDE-BCAF-FB68-41AC14507BCA}"/>
              </a:ext>
            </a:extLst>
          </p:cNvPr>
          <p:cNvSpPr/>
          <p:nvPr/>
        </p:nvSpPr>
        <p:spPr>
          <a:xfrm>
            <a:off x="722812" y="2582093"/>
            <a:ext cx="2516777" cy="21902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Bank guarantees from bank BBB+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69694E-42FC-CEA8-4372-0301DFC79EDC}"/>
              </a:ext>
            </a:extLst>
          </p:cNvPr>
          <p:cNvSpPr/>
          <p:nvPr/>
        </p:nvSpPr>
        <p:spPr>
          <a:xfrm>
            <a:off x="3347141" y="2612574"/>
            <a:ext cx="2661773" cy="21902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Bank guarantees from insurance companies BBB+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3E87FC-1773-8574-B559-EC545FBFCDE4}"/>
              </a:ext>
            </a:extLst>
          </p:cNvPr>
          <p:cNvSpPr/>
          <p:nvPr/>
        </p:nvSpPr>
        <p:spPr>
          <a:xfrm>
            <a:off x="8817438" y="2612574"/>
            <a:ext cx="2268589" cy="215972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Stand-by letters of Credit (SBLC) from a financial institution BBB+</a:t>
            </a:r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BBD70-7052-684E-6CC2-3E2666F28007}"/>
              </a:ext>
            </a:extLst>
          </p:cNvPr>
          <p:cNvSpPr/>
          <p:nvPr/>
        </p:nvSpPr>
        <p:spPr>
          <a:xfrm>
            <a:off x="6178741" y="2612574"/>
            <a:ext cx="2468870" cy="215972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Counter-guarantees from a bank BBB+</a:t>
            </a:r>
          </a:p>
          <a:p>
            <a:r>
              <a:rPr lang="en-US" dirty="0"/>
              <a:t>(in case where the original bank is rated lower than BBB+)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468F46-8C5B-B528-FF16-077F0E8662A7}"/>
              </a:ext>
            </a:extLst>
          </p:cNvPr>
          <p:cNvSpPr/>
          <p:nvPr/>
        </p:nvSpPr>
        <p:spPr>
          <a:xfrm>
            <a:off x="818606" y="5190309"/>
            <a:ext cx="9927771" cy="90569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template is the same as the current one. </a:t>
            </a:r>
          </a:p>
          <a:p>
            <a:r>
              <a:rPr lang="en-US" dirty="0"/>
              <a:t>All charges will have to be paid by the contractor.</a:t>
            </a:r>
          </a:p>
          <a:p>
            <a:r>
              <a:rPr lang="en-US" dirty="0"/>
              <a:t>Any other format or deviation needs to be approved by FAP DL.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651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>
            <a:extLst>
              <a:ext uri="{FF2B5EF4-FFF2-40B4-BE49-F238E27FC236}">
                <a16:creationId xmlns:a16="http://schemas.microsoft.com/office/drawing/2014/main" id="{4973242E-90B8-4B8F-F0DE-F3CAE131A81B}"/>
              </a:ext>
            </a:extLst>
          </p:cNvPr>
          <p:cNvSpPr txBox="1"/>
          <p:nvPr/>
        </p:nvSpPr>
        <p:spPr>
          <a:xfrm>
            <a:off x="311068" y="644872"/>
            <a:ext cx="11030361" cy="2701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1463" lvl="1" algn="l">
              <a:lnSpc>
                <a:spcPts val="3600"/>
              </a:lnSpc>
            </a:pP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1600" u="sng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The PPM were updated </a:t>
            </a: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(advance payments, bank guarantees for performance, orders, DO/IT, contracts) </a:t>
            </a: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 algn="l">
              <a:lnSpc>
                <a:spcPts val="3600"/>
              </a:lnSpc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 algn="l">
              <a:lnSpc>
                <a:spcPts val="3600"/>
              </a:lnSpc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45-5C5E-021F-3F77-11EE05ED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991" y="1405031"/>
            <a:ext cx="6268656" cy="264710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Additional information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9DACE01-A2BF-D11F-F73C-74D0E80EC1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976" y="6350851"/>
            <a:ext cx="738754" cy="365125"/>
          </a:xfrm>
        </p:spPr>
        <p:txBody>
          <a:bodyPr/>
          <a:lstStyle/>
          <a:p>
            <a:r>
              <a:rPr lang="de-CH" dirty="0"/>
              <a:t>11/11/2024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8F326-F84A-ECF3-E3A9-E6A7F3854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829" y="4531045"/>
            <a:ext cx="7468199" cy="57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B6000-1B4A-1693-CC3F-C1A778E3C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827" y="5108056"/>
            <a:ext cx="7468201" cy="8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>
            <a:extLst>
              <a:ext uri="{FF2B5EF4-FFF2-40B4-BE49-F238E27FC236}">
                <a16:creationId xmlns:a16="http://schemas.microsoft.com/office/drawing/2014/main" id="{4973242E-90B8-4B8F-F0DE-F3CAE131A81B}"/>
              </a:ext>
            </a:extLst>
          </p:cNvPr>
          <p:cNvSpPr txBox="1"/>
          <p:nvPr/>
        </p:nvSpPr>
        <p:spPr>
          <a:xfrm>
            <a:off x="311068" y="644872"/>
            <a:ext cx="11030361" cy="2239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>
              <a:lnSpc>
                <a:spcPts val="3600"/>
              </a:lnSpc>
            </a:pP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The </a:t>
            </a: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  <a:hlinkClick r:id="rId3"/>
              </a:rPr>
              <a:t>new guidelines </a:t>
            </a: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were published (DFS) and are referred to in the PPM</a:t>
            </a: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 algn="l">
              <a:lnSpc>
                <a:spcPts val="3600"/>
              </a:lnSpc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Additional information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9DACE01-A2BF-D11F-F73C-74D0E80EC1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976" y="6350851"/>
            <a:ext cx="738754" cy="365125"/>
          </a:xfrm>
        </p:spPr>
        <p:txBody>
          <a:bodyPr/>
          <a:lstStyle/>
          <a:p>
            <a:r>
              <a:rPr lang="de-CH" dirty="0"/>
              <a:t>11/11/2024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199059-7B6B-D84C-719C-67C5AA24F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712" y="2309109"/>
            <a:ext cx="5006866" cy="2239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828887-362E-830A-A471-462E37DB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493" y="2503479"/>
            <a:ext cx="3897795" cy="23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4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¼ </a:t>
            </a:r>
            <a:r>
              <a:rPr lang="en-US" dirty="0" err="1"/>
              <a:t>d’heure</a:t>
            </a:r>
            <a:r>
              <a:rPr lang="en-US" dirty="0"/>
              <a:t> </a:t>
            </a:r>
            <a:r>
              <a:rPr lang="en-US" dirty="0" err="1"/>
              <a:t>qualité</a:t>
            </a:r>
            <a:br>
              <a:rPr lang="en-US" dirty="0"/>
            </a:br>
            <a:r>
              <a:rPr lang="en-US" dirty="0"/>
              <a:t>Rules applicable to External Funds</a:t>
            </a:r>
            <a:br>
              <a:rPr lang="en-US" dirty="0"/>
            </a:b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Cristina Lara</a:t>
            </a:r>
          </a:p>
          <a:p>
            <a:r>
              <a:rPr lang="en-GB" dirty="0"/>
              <a:t>November</a:t>
            </a:r>
            <a:r>
              <a:rPr lang="en-GB" b="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10701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29</a:t>
            </a:fld>
            <a:endParaRPr lang="fr-FR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1223069" y="647812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64756" y="383332"/>
            <a:ext cx="10615926" cy="3858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FUNDING and BUDGET CODE TYPE (BCT)</a:t>
            </a:r>
          </a:p>
        </p:txBody>
      </p:sp>
      <p:sp>
        <p:nvSpPr>
          <p:cNvPr id="50" name="TextBox 1188">
            <a:extLst>
              <a:ext uri="{FF2B5EF4-FFF2-40B4-BE49-F238E27FC236}">
                <a16:creationId xmlns:a16="http://schemas.microsoft.com/office/drawing/2014/main" id="{9A5D6BC3-0E52-716D-EA90-2667B2264A75}"/>
              </a:ext>
            </a:extLst>
          </p:cNvPr>
          <p:cNvSpPr txBox="1"/>
          <p:nvPr/>
        </p:nvSpPr>
        <p:spPr>
          <a:xfrm>
            <a:off x="564756" y="3970836"/>
            <a:ext cx="11520071" cy="2143409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dirty="0"/>
              <a:t>Based on the combination of the </a:t>
            </a:r>
            <a:r>
              <a:rPr lang="en-GB" sz="1200" b="1" u="sng" dirty="0"/>
              <a:t>funding source</a:t>
            </a:r>
            <a:r>
              <a:rPr lang="en-GB" sz="1200" b="1" dirty="0"/>
              <a:t> </a:t>
            </a:r>
            <a:r>
              <a:rPr lang="en-GB" sz="1200" dirty="0"/>
              <a:t>and the </a:t>
            </a:r>
            <a:r>
              <a:rPr lang="en-GB" sz="1200" b="1" u="sng" dirty="0"/>
              <a:t>budget code type</a:t>
            </a:r>
            <a:r>
              <a:rPr lang="en-GB" sz="1200" dirty="0"/>
              <a:t>, different procurement rules may apply,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Section 1 General Rules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Section 7 Procurement rules for Contracts funded wholly or partially by External Funds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Case A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do not involve Member State contributions and where the contracting parties intend to act independently of CERN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Case B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do not involve Member State contributions but where CERN is requested to be the contracting party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2">
                    <a:lumMod val="75000"/>
                  </a:schemeClr>
                </a:solidFill>
              </a:rPr>
              <a:t>Case B1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All cases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2">
                    <a:lumMod val="75000"/>
                  </a:schemeClr>
                </a:solidFill>
              </a:rPr>
              <a:t>Case B2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Additional provisions applicable to approved or recognised experiments only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Case C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Member State contributions contribute to the financing of the Requirements, excluding cases where Requirements are entirely funded by an approved or recognised experiment using a collaboration account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Case D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Requirements funded by an approved or recognised experiment using a collaboration account (and to which CERN makes a contribution) </a:t>
            </a:r>
          </a:p>
          <a:p>
            <a:endParaRPr lang="en-GB" sz="1200" dirty="0"/>
          </a:p>
          <a:p>
            <a:r>
              <a:rPr lang="en-GB" sz="700" dirty="0">
                <a:hlinkClick r:id="rId3"/>
              </a:rPr>
              <a:t>https://cds.cern.ch/record/2162762/files/CERN_FinancialRules_en.pdf</a:t>
            </a:r>
            <a:r>
              <a:rPr lang="en-GB" sz="7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2CEDC-B237-58F2-F6E5-B5E97394B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55" y="1694319"/>
            <a:ext cx="6102863" cy="271115"/>
          </a:xfrm>
          <a:prstGeom prst="rect">
            <a:avLst/>
          </a:prstGeom>
        </p:spPr>
      </p:pic>
      <p:sp>
        <p:nvSpPr>
          <p:cNvPr id="7" name="TextBox 1188">
            <a:extLst>
              <a:ext uri="{FF2B5EF4-FFF2-40B4-BE49-F238E27FC236}">
                <a16:creationId xmlns:a16="http://schemas.microsoft.com/office/drawing/2014/main" id="{553F05AC-21F4-B8F6-7B4D-9934344AB3B6}"/>
              </a:ext>
            </a:extLst>
          </p:cNvPr>
          <p:cNvSpPr txBox="1"/>
          <p:nvPr/>
        </p:nvSpPr>
        <p:spPr>
          <a:xfrm>
            <a:off x="586063" y="1227861"/>
            <a:ext cx="11520071" cy="373694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b="1" u="sng" dirty="0"/>
              <a:t>DAI :</a:t>
            </a:r>
            <a:endParaRPr lang="en-GB" sz="1200" dirty="0"/>
          </a:p>
        </p:txBody>
      </p:sp>
      <p:sp>
        <p:nvSpPr>
          <p:cNvPr id="10" name="TextBox 1188">
            <a:extLst>
              <a:ext uri="{FF2B5EF4-FFF2-40B4-BE49-F238E27FC236}">
                <a16:creationId xmlns:a16="http://schemas.microsoft.com/office/drawing/2014/main" id="{67B1C522-AAD8-DECB-CD1A-7056BCC9C50F}"/>
              </a:ext>
            </a:extLst>
          </p:cNvPr>
          <p:cNvSpPr txBox="1"/>
          <p:nvPr/>
        </p:nvSpPr>
        <p:spPr>
          <a:xfrm>
            <a:off x="6684475" y="1232628"/>
            <a:ext cx="4538594" cy="373694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b="1" u="sng" dirty="0"/>
              <a:t>DEPARTMENTAL REQUEST (DR) :</a:t>
            </a:r>
            <a:endParaRPr lang="en-GB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A912A-8C29-836E-35FD-04C5C18A4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520" y="1694319"/>
            <a:ext cx="4433026" cy="1912636"/>
          </a:xfrm>
          <a:prstGeom prst="rect">
            <a:avLst/>
          </a:prstGeom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9F65F402-2C1E-0FE3-70CE-6F0B8B587F83}"/>
              </a:ext>
            </a:extLst>
          </p:cNvPr>
          <p:cNvSpPr txBox="1">
            <a:spLocks/>
          </p:cNvSpPr>
          <p:nvPr/>
        </p:nvSpPr>
        <p:spPr>
          <a:xfrm>
            <a:off x="3505700" y="6439563"/>
            <a:ext cx="8547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000" dirty="0">
                <a:solidFill>
                  <a:schemeClr val="bg1"/>
                </a:solidFill>
              </a:rPr>
              <a:t>14.11.2024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5C6F302-6136-6852-2497-B43293CB40E1}"/>
              </a:ext>
            </a:extLst>
          </p:cNvPr>
          <p:cNvSpPr txBox="1">
            <a:spLocks/>
          </p:cNvSpPr>
          <p:nvPr/>
        </p:nvSpPr>
        <p:spPr>
          <a:xfrm>
            <a:off x="5219928" y="6344228"/>
            <a:ext cx="19428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Rules applicable to external funds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9D5D2EF-7C2C-180F-1D7D-7965025DDD8A}"/>
              </a:ext>
            </a:extLst>
          </p:cNvPr>
          <p:cNvSpPr txBox="1">
            <a:spLocks/>
          </p:cNvSpPr>
          <p:nvPr/>
        </p:nvSpPr>
        <p:spPr>
          <a:xfrm>
            <a:off x="11223069" y="6410552"/>
            <a:ext cx="68125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1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FC56AB-6835-5141-87C3-53DF22320B83}"/>
              </a:ext>
            </a:extLst>
          </p:cNvPr>
          <p:cNvGrpSpPr/>
          <p:nvPr/>
        </p:nvGrpSpPr>
        <p:grpSpPr>
          <a:xfrm>
            <a:off x="-1" y="0"/>
            <a:ext cx="12187669" cy="98854"/>
            <a:chOff x="-1" y="0"/>
            <a:chExt cx="12187669" cy="98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A8AA1F-69AB-DB42-9DB2-808396B9C69E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A89617-11A5-524C-8248-64C275DBAF99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3BD483-0BAB-F547-8694-593311070526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DC2878-2F85-034C-BDBC-B38C23EC6FFB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FD7549-14BC-1E48-92F3-5B0FB67804E1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215" y="5114925"/>
            <a:ext cx="982662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Placeholder 10">
            <a:extLst>
              <a:ext uri="{FF2B5EF4-FFF2-40B4-BE49-F238E27FC236}">
                <a16:creationId xmlns:a16="http://schemas.microsoft.com/office/drawing/2014/main" id="{95DBACEC-2B80-1145-B373-6E0C205E1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8854"/>
            <a:ext cx="12192000" cy="62519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274" y="1316274"/>
            <a:ext cx="11376025" cy="1065742"/>
          </a:xfrm>
        </p:spPr>
        <p:txBody>
          <a:bodyPr/>
          <a:lstStyle/>
          <a:p>
            <a:pPr algn="ctr"/>
            <a:r>
              <a:rPr lang="fr-CH" sz="6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CH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6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CH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start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E24115-2E3E-2849-B627-DD0ACF30DDE3}"/>
              </a:ext>
            </a:extLst>
          </p:cNvPr>
          <p:cNvSpPr/>
          <p:nvPr/>
        </p:nvSpPr>
        <p:spPr>
          <a:xfrm>
            <a:off x="10096500" y="-8203"/>
            <a:ext cx="2095500" cy="99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5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738754" cy="365125"/>
          </a:xfrm>
        </p:spPr>
        <p:txBody>
          <a:bodyPr/>
          <a:lstStyle/>
          <a:p>
            <a:r>
              <a:rPr lang="de-CH" dirty="0"/>
              <a:t>14.11.2024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Rules applicable to external funds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D3493B-7E7D-2F0B-CEEA-2E4B8E8FA43D}"/>
              </a:ext>
            </a:extLst>
          </p:cNvPr>
          <p:cNvGraphicFramePr>
            <a:graphicFrameLocks noGrp="1"/>
          </p:cNvGraphicFramePr>
          <p:nvPr/>
        </p:nvGraphicFramePr>
        <p:xfrm>
          <a:off x="554422" y="1036732"/>
          <a:ext cx="11234377" cy="4701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140">
                  <a:extLst>
                    <a:ext uri="{9D8B030D-6E8A-4147-A177-3AD203B41FA5}">
                      <a16:colId xmlns:a16="http://schemas.microsoft.com/office/drawing/2014/main" val="364873202"/>
                    </a:ext>
                  </a:extLst>
                </a:gridCol>
                <a:gridCol w="1377939">
                  <a:extLst>
                    <a:ext uri="{9D8B030D-6E8A-4147-A177-3AD203B41FA5}">
                      <a16:colId xmlns:a16="http://schemas.microsoft.com/office/drawing/2014/main" val="2103982217"/>
                    </a:ext>
                  </a:extLst>
                </a:gridCol>
                <a:gridCol w="2637088">
                  <a:extLst>
                    <a:ext uri="{9D8B030D-6E8A-4147-A177-3AD203B41FA5}">
                      <a16:colId xmlns:a16="http://schemas.microsoft.com/office/drawing/2014/main" val="26347095"/>
                    </a:ext>
                  </a:extLst>
                </a:gridCol>
                <a:gridCol w="508721">
                  <a:extLst>
                    <a:ext uri="{9D8B030D-6E8A-4147-A177-3AD203B41FA5}">
                      <a16:colId xmlns:a16="http://schemas.microsoft.com/office/drawing/2014/main" val="1797827312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1283011697"/>
                    </a:ext>
                  </a:extLst>
                </a:gridCol>
                <a:gridCol w="1290433">
                  <a:extLst>
                    <a:ext uri="{9D8B030D-6E8A-4147-A177-3AD203B41FA5}">
                      <a16:colId xmlns:a16="http://schemas.microsoft.com/office/drawing/2014/main" val="1442301491"/>
                    </a:ext>
                  </a:extLst>
                </a:gridCol>
                <a:gridCol w="3319644">
                  <a:extLst>
                    <a:ext uri="{9D8B030D-6E8A-4147-A177-3AD203B41FA5}">
                      <a16:colId xmlns:a16="http://schemas.microsoft.com/office/drawing/2014/main" val="2904776123"/>
                    </a:ext>
                  </a:extLst>
                </a:gridCol>
              </a:tblGrid>
              <a:tr h="56754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FUNDING SOURCE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Budget Code Type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Procurement Case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0" dirty="0">
                          <a:effectLst/>
                        </a:rPr>
                        <a:t>(applicable § in Procurement rules)</a:t>
                      </a:r>
                      <a:endParaRPr lang="en-GB" sz="800" b="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FUNDING SOURCE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Budget Code Type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1200" dirty="0">
                          <a:effectLst/>
                        </a:rPr>
                        <a:t>Procurement Case </a:t>
                      </a:r>
                      <a:endParaRPr lang="en-GB" sz="8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0" dirty="0">
                          <a:effectLst/>
                        </a:rPr>
                        <a:t>(applicable § in Procurement rules)</a:t>
                      </a:r>
                      <a:endParaRPr lang="en-GB" sz="800" b="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3546179296"/>
                  </a:ext>
                </a:extLst>
              </a:tr>
              <a:tr h="4488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DONATION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BCT-CONST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1461600271"/>
                  </a:ext>
                </a:extLst>
              </a:tr>
              <a:tr h="33512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EU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BCT-INST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(§22.2)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3757882515"/>
                  </a:ext>
                </a:extLst>
              </a:tr>
              <a:tr h="4488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EXTREV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>
                          <a:effectLst/>
                        </a:rPr>
                        <a:t>BCT-MOA</a:t>
                      </a:r>
                      <a:endParaRPr lang="en-GB" sz="9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1855754531"/>
                  </a:ext>
                </a:extLst>
              </a:tr>
              <a:tr h="4488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IN-KIND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A (§21)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BCT-MOB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1536744611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ITER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BCT-S-CERN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277455369"/>
                  </a:ext>
                </a:extLst>
              </a:tr>
              <a:tr h="42483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OPENLAB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BCT-S-FND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 or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CASE B (§22.2) in case for an approved or recognised experiment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781785187"/>
                  </a:ext>
                </a:extLst>
              </a:tr>
              <a:tr h="4488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TT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BCT-CERN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(§22.1)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BCT-UP-1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674094757"/>
                  </a:ext>
                </a:extLst>
              </a:tr>
              <a:tr h="4488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TEAM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BCT-COLLAB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BCT-UP-2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15900128"/>
                  </a:ext>
                </a:extLst>
              </a:tr>
              <a:tr h="5696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TEAM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BCT-VRT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CASE B (§22.2)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</a:t>
                      </a:r>
                    </a:p>
                  </a:txBody>
                  <a:tcPr marL="57180" marR="571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BCT-UP-3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900"/>
                        </a:spcAft>
                      </a:pPr>
                      <a:r>
                        <a:rPr lang="en-GB" sz="900" dirty="0">
                          <a:effectLst/>
                        </a:rPr>
                        <a:t>Ask RC if CERN funding to determine if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D (§24) (if there is CERN money)</a:t>
                      </a:r>
                      <a:br>
                        <a:rPr lang="en-GB" sz="900" dirty="0">
                          <a:effectLst/>
                        </a:rPr>
                      </a:br>
                      <a:r>
                        <a:rPr lang="en-GB" sz="900" dirty="0">
                          <a:effectLst/>
                        </a:rPr>
                        <a:t>- CASE B (§22.2) (no CERN money)</a:t>
                      </a:r>
                      <a:endParaRPr lang="en-GB" sz="9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80" marR="57180" marT="0" marB="0" anchor="ctr"/>
                </a:tc>
                <a:extLst>
                  <a:ext uri="{0D108BD9-81ED-4DB2-BD59-A6C34878D82A}">
                    <a16:rowId xmlns:a16="http://schemas.microsoft.com/office/drawing/2014/main" val="4161963571"/>
                  </a:ext>
                </a:extLst>
              </a:tr>
            </a:tbl>
          </a:graphicData>
        </a:graphic>
      </p:graphicFrame>
      <p:sp>
        <p:nvSpPr>
          <p:cNvPr id="8" name="Title 58">
            <a:extLst>
              <a:ext uri="{FF2B5EF4-FFF2-40B4-BE49-F238E27FC236}">
                <a16:creationId xmlns:a16="http://schemas.microsoft.com/office/drawing/2014/main" id="{21EE38ED-B6D4-90F8-EA38-65680C48D5F6}"/>
              </a:ext>
            </a:extLst>
          </p:cNvPr>
          <p:cNvSpPr txBox="1">
            <a:spLocks/>
          </p:cNvSpPr>
          <p:nvPr/>
        </p:nvSpPr>
        <p:spPr>
          <a:xfrm>
            <a:off x="554422" y="355973"/>
            <a:ext cx="10615926" cy="3840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BCT and Procurement Case</a:t>
            </a:r>
          </a:p>
        </p:txBody>
      </p:sp>
    </p:spTree>
    <p:extLst>
      <p:ext uri="{BB962C8B-B14F-4D97-AF65-F5344CB8AC3E}">
        <p14:creationId xmlns:p14="http://schemas.microsoft.com/office/powerpoint/2010/main" val="228080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468048" y="27522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Rules appliable to External Funds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EE702A1-FE15-D7EF-4512-B490158EBF8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738754" cy="365125"/>
          </a:xfrm>
        </p:spPr>
        <p:txBody>
          <a:bodyPr/>
          <a:lstStyle/>
          <a:p>
            <a:r>
              <a:rPr lang="de-CH" dirty="0"/>
              <a:t>14.11.2024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C202727-CA1C-E32A-B354-4E9BFADCFC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Rules applicable to external funds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6C14FED5-420B-402C-42EE-355D198AE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170364"/>
              </p:ext>
            </p:extLst>
          </p:nvPr>
        </p:nvGraphicFramePr>
        <p:xfrm>
          <a:off x="857463" y="970303"/>
          <a:ext cx="10163104" cy="5014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0591">
                  <a:extLst>
                    <a:ext uri="{9D8B030D-6E8A-4147-A177-3AD203B41FA5}">
                      <a16:colId xmlns:a16="http://schemas.microsoft.com/office/drawing/2014/main" val="2262700359"/>
                    </a:ext>
                  </a:extLst>
                </a:gridCol>
                <a:gridCol w="1212364">
                  <a:extLst>
                    <a:ext uri="{9D8B030D-6E8A-4147-A177-3AD203B41FA5}">
                      <a16:colId xmlns:a16="http://schemas.microsoft.com/office/drawing/2014/main" val="3878990090"/>
                    </a:ext>
                  </a:extLst>
                </a:gridCol>
                <a:gridCol w="1316125">
                  <a:extLst>
                    <a:ext uri="{9D8B030D-6E8A-4147-A177-3AD203B41FA5}">
                      <a16:colId xmlns:a16="http://schemas.microsoft.com/office/drawing/2014/main" val="1707061521"/>
                    </a:ext>
                  </a:extLst>
                </a:gridCol>
                <a:gridCol w="2075217">
                  <a:extLst>
                    <a:ext uri="{9D8B030D-6E8A-4147-A177-3AD203B41FA5}">
                      <a16:colId xmlns:a16="http://schemas.microsoft.com/office/drawing/2014/main" val="788385189"/>
                    </a:ext>
                  </a:extLst>
                </a:gridCol>
                <a:gridCol w="1676556">
                  <a:extLst>
                    <a:ext uri="{9D8B030D-6E8A-4147-A177-3AD203B41FA5}">
                      <a16:colId xmlns:a16="http://schemas.microsoft.com/office/drawing/2014/main" val="3511049794"/>
                    </a:ext>
                  </a:extLst>
                </a:gridCol>
                <a:gridCol w="2632251">
                  <a:extLst>
                    <a:ext uri="{9D8B030D-6E8A-4147-A177-3AD203B41FA5}">
                      <a16:colId xmlns:a16="http://schemas.microsoft.com/office/drawing/2014/main" val="1914066198"/>
                    </a:ext>
                  </a:extLst>
                </a:gridCol>
              </a:tblGrid>
              <a:tr h="8924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CASE A (§21) in-kind contributions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CASE B (§22.1) e.g. donations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CASE B (§22.2) only applicable to approved and recognised experiments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CASE C (§23) mixed funding (</a:t>
                      </a:r>
                      <a:r>
                        <a:rPr lang="en-GB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CERN+extenal</a:t>
                      </a:r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funds)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CASE D (§24) Common Fund procurements for approved and recognised experiments only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3612302"/>
                  </a:ext>
                </a:extLst>
              </a:tr>
              <a:tr h="3430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Order by CERN (DAI)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8750626"/>
                  </a:ext>
                </a:extLst>
              </a:tr>
              <a:tr h="39167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Budget code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CERN (starting with a digit)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TEAM (starting with ‘T’ or 23xxx)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CERN (starting with a digit)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TEAM (starting with ‘T’)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6045952"/>
                  </a:ext>
                </a:extLst>
              </a:tr>
              <a:tr h="8802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Budget Code Type / Funding source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DONATION/ EU/ EXTREV/ ITER/ OPENLAB/ TT/ S-FND (if not for an experiment)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INST/ VRT/ S-FND (for an experiment)/ all mentioned as case D if no CERN money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CERN + TEAM/ DONATION/ EU/ OPENLAB/ TT</a:t>
                      </a:r>
                      <a:endParaRPr lang="de-DE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COLLAB/ CONST/ MOA/ MOB/ UP-1/ UP-2/ UP-3 Needs to check with the </a:t>
                      </a:r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resource coordinator </a:t>
                      </a:r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if there is CERN money (otherwise, all those codes will be treated as case B (§22.2)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26220452"/>
                  </a:ext>
                </a:extLst>
              </a:tr>
              <a:tr h="3681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Tender by CERN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 (incl. with proof of correctness and transfer of risks and liability) 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0225845"/>
                  </a:ext>
                </a:extLst>
              </a:tr>
              <a:tr h="66618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 of Origin only MS/AMS (§4)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can request that at least 50% of the value of the bid originates from the countries providing the funding for that contract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from CERN MS and AMS and the countries from the collaboration providing the funding for that contract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37254866"/>
                  </a:ext>
                </a:extLst>
              </a:tr>
              <a:tr h="3681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Limited Tendering (§4.4)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6592943"/>
                  </a:ext>
                </a:extLst>
              </a:tr>
              <a:tr h="3681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Alignment (§15.2)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54806891"/>
                  </a:ext>
                </a:extLst>
              </a:tr>
              <a:tr h="3681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Splitting in case of alignment (§15.3)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8844865"/>
                  </a:ext>
                </a:extLst>
              </a:tr>
              <a:tr h="36811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Finance Committee Approval (§19)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applicable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yes, except if transfer of risk and liability or MOU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 (for CERN contribution)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 (for CERN contribution)</a:t>
                      </a:r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36347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18D8B2B-2B11-C00B-F08C-BF55D6E341C8}"/>
              </a:ext>
            </a:extLst>
          </p:cNvPr>
          <p:cNvSpPr/>
          <p:nvPr/>
        </p:nvSpPr>
        <p:spPr>
          <a:xfrm>
            <a:off x="2108054" y="1856096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5831F-6487-51B3-0A28-221663971455}"/>
              </a:ext>
            </a:extLst>
          </p:cNvPr>
          <p:cNvSpPr/>
          <p:nvPr/>
        </p:nvSpPr>
        <p:spPr>
          <a:xfrm>
            <a:off x="2108579" y="2220806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A77E7-D290-67DB-73E0-B0B1EFD0F428}"/>
              </a:ext>
            </a:extLst>
          </p:cNvPr>
          <p:cNvSpPr/>
          <p:nvPr/>
        </p:nvSpPr>
        <p:spPr>
          <a:xfrm>
            <a:off x="2108579" y="2596727"/>
            <a:ext cx="8911988" cy="86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D57513-9CE2-7327-DAEF-7D631835F4D6}"/>
              </a:ext>
            </a:extLst>
          </p:cNvPr>
          <p:cNvSpPr/>
          <p:nvPr/>
        </p:nvSpPr>
        <p:spPr>
          <a:xfrm>
            <a:off x="2108579" y="3492261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27A1D9-DE1D-C735-4754-E5E7B34B30C1}"/>
              </a:ext>
            </a:extLst>
          </p:cNvPr>
          <p:cNvSpPr/>
          <p:nvPr/>
        </p:nvSpPr>
        <p:spPr>
          <a:xfrm>
            <a:off x="2108579" y="3847103"/>
            <a:ext cx="8911988" cy="640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A1BCEB-B017-FDC5-FCBE-C61C546912BA}"/>
              </a:ext>
            </a:extLst>
          </p:cNvPr>
          <p:cNvSpPr/>
          <p:nvPr/>
        </p:nvSpPr>
        <p:spPr>
          <a:xfrm>
            <a:off x="2107529" y="4516418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576D3F-1210-D4D7-14D4-A15B90F19FBA}"/>
              </a:ext>
            </a:extLst>
          </p:cNvPr>
          <p:cNvSpPr/>
          <p:nvPr/>
        </p:nvSpPr>
        <p:spPr>
          <a:xfrm>
            <a:off x="2107529" y="4871260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7C88A6-E368-9FA2-4988-7CC51A37ECF5}"/>
              </a:ext>
            </a:extLst>
          </p:cNvPr>
          <p:cNvSpPr/>
          <p:nvPr/>
        </p:nvSpPr>
        <p:spPr>
          <a:xfrm>
            <a:off x="2107529" y="5237568"/>
            <a:ext cx="8911988" cy="382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093333-16BA-D1FC-2798-3AA4BE2AD8A8}"/>
              </a:ext>
            </a:extLst>
          </p:cNvPr>
          <p:cNvSpPr/>
          <p:nvPr/>
        </p:nvSpPr>
        <p:spPr>
          <a:xfrm>
            <a:off x="2106479" y="5614340"/>
            <a:ext cx="8911988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4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Additional information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4973242E-90B8-4B8F-F0DE-F3CAE131A81B}"/>
              </a:ext>
            </a:extLst>
          </p:cNvPr>
          <p:cNvSpPr txBox="1"/>
          <p:nvPr/>
        </p:nvSpPr>
        <p:spPr>
          <a:xfrm>
            <a:off x="311068" y="644872"/>
            <a:ext cx="11030361" cy="4086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1463" lvl="1" algn="l">
              <a:lnSpc>
                <a:spcPts val="3600"/>
              </a:lnSpc>
            </a:pP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1600" u="sng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The PPM were updated </a:t>
            </a: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(DR, start-up meeting, PE/MS, DAI, annexes) </a:t>
            </a: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 algn="l">
              <a:lnSpc>
                <a:spcPts val="3600"/>
              </a:lnSpc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9DACE01-A2BF-D11F-F73C-74D0E80EC1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738754" cy="365125"/>
          </a:xfrm>
        </p:spPr>
        <p:txBody>
          <a:bodyPr/>
          <a:lstStyle/>
          <a:p>
            <a:r>
              <a:rPr lang="de-CH" dirty="0"/>
              <a:t>14.11.2024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C43CB82-BE23-D339-3EC1-297404A6E6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Rules applicable to external funds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11848-320F-A3CB-C893-426521E54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34" y="4370167"/>
            <a:ext cx="8026327" cy="1216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5E3B9-480D-771B-9429-281C67D6D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711" y="1516961"/>
            <a:ext cx="6972577" cy="2061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88F326-F84A-ECF3-E3A9-E6A7F3854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33" y="3779779"/>
            <a:ext cx="8026327" cy="6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Additional information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4973242E-90B8-4B8F-F0DE-F3CAE131A81B}"/>
              </a:ext>
            </a:extLst>
          </p:cNvPr>
          <p:cNvSpPr txBox="1"/>
          <p:nvPr/>
        </p:nvSpPr>
        <p:spPr>
          <a:xfrm>
            <a:off x="311068" y="644872"/>
            <a:ext cx="11030361" cy="4086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1463" lvl="1" algn="l">
              <a:lnSpc>
                <a:spcPts val="3600"/>
              </a:lnSpc>
            </a:pP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1600" u="sng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The PPM were updated </a:t>
            </a:r>
            <a:r>
              <a:rPr lang="en-US" sz="1600" dirty="0">
                <a:solidFill>
                  <a:srgbClr val="0033A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(DR, start-up meeting, PE/MS, DAI, annexes) </a:t>
            </a: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1463" lvl="1" algn="l">
              <a:lnSpc>
                <a:spcPts val="3600"/>
              </a:lnSpc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1600" dirty="0">
              <a:solidFill>
                <a:srgbClr val="0033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9DACE01-A2BF-D11F-F73C-74D0E80EC1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738754" cy="365125"/>
          </a:xfrm>
        </p:spPr>
        <p:txBody>
          <a:bodyPr/>
          <a:lstStyle/>
          <a:p>
            <a:r>
              <a:rPr lang="de-CH" dirty="0"/>
              <a:t>14.11.2024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C43CB82-BE23-D339-3EC1-297404A6E6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Rules applicable to external funds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A2E47-F895-469D-7BE7-F5E5DB65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488" y="1460349"/>
            <a:ext cx="4905024" cy="1669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F56D7-17D6-CA48-BE88-16262B6C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04"/>
          <a:stretch/>
        </p:blipFill>
        <p:spPr>
          <a:xfrm>
            <a:off x="3556167" y="3458166"/>
            <a:ext cx="5079666" cy="27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4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6D2BC1-2D49-43AF-38D4-E427CE8A792D}"/>
              </a:ext>
            </a:extLst>
          </p:cNvPr>
          <p:cNvSpPr txBox="1"/>
          <p:nvPr/>
        </p:nvSpPr>
        <p:spPr>
          <a:xfrm>
            <a:off x="291751" y="392733"/>
            <a:ext cx="11376025" cy="57837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51B544-DB70-0ABA-0409-2C1186E8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793A62-AA7E-5A4D-A43E-DF1B3593C4E5}" type="datetime1">
              <a:rPr lang="en-US" smtClean="0"/>
              <a:pPr>
                <a:spcAft>
                  <a:spcPts val="600"/>
                </a:spcAft>
              </a:pPr>
              <a:t>11/14/2024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D047F0-8367-6399-5D3E-1BFDE7BE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CBFEC7-C80B-4395-6E96-A588D1FB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941BA-AEF7-97F2-E239-058B1401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74" y="1595243"/>
            <a:ext cx="11376025" cy="1065742"/>
          </a:xfrm>
        </p:spPr>
        <p:txBody>
          <a:bodyPr/>
          <a:lstStyle/>
          <a:p>
            <a:pPr algn="ctr"/>
            <a:r>
              <a:rPr lang="en-US" alt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Refresher(s)</a:t>
            </a:r>
            <a:endParaRPr lang="en-US" sz="6600" dirty="0"/>
          </a:p>
        </p:txBody>
      </p:sp>
      <p:pic>
        <p:nvPicPr>
          <p:cNvPr id="1026" name="Picture 2" descr="Refresher - Genießbar | Null Alkohol - Voll Power">
            <a:extLst>
              <a:ext uri="{FF2B5EF4-FFF2-40B4-BE49-F238E27FC236}">
                <a16:creationId xmlns:a16="http://schemas.microsoft.com/office/drawing/2014/main" id="{593C7A42-A662-C0DE-3634-C8AEAC3F2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3020" r="6990" b="4486"/>
          <a:stretch/>
        </p:blipFill>
        <p:spPr bwMode="auto">
          <a:xfrm>
            <a:off x="5140103" y="3172015"/>
            <a:ext cx="1578412" cy="20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6D2BC1-2D49-43AF-38D4-E427CE8A792D}"/>
              </a:ext>
            </a:extLst>
          </p:cNvPr>
          <p:cNvSpPr txBox="1"/>
          <p:nvPr/>
        </p:nvSpPr>
        <p:spPr>
          <a:xfrm>
            <a:off x="291751" y="392733"/>
            <a:ext cx="11376025" cy="57837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51B544-DB70-0ABA-0409-2C1186E8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793A62-AA7E-5A4D-A43E-DF1B3593C4E5}" type="datetime1">
              <a:rPr lang="en-US" smtClean="0"/>
              <a:pPr>
                <a:spcAft>
                  <a:spcPts val="600"/>
                </a:spcAft>
              </a:pPr>
              <a:t>11/14/2024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D047F0-8367-6399-5D3E-1BFDE7BE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CBFEC7-C80B-4395-6E96-A588D1FB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941BA-AEF7-97F2-E239-058B1401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74" y="1595243"/>
            <a:ext cx="11376025" cy="1065742"/>
          </a:xfrm>
        </p:spPr>
        <p:txBody>
          <a:bodyPr/>
          <a:lstStyle/>
          <a:p>
            <a:pPr algn="ctr"/>
            <a:r>
              <a:rPr lang="en-US" alt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Letter to ILOs for contracts between 750kCHF and 1.5MCHF</a:t>
            </a:r>
            <a:endParaRPr lang="en-US" sz="6600" dirty="0"/>
          </a:p>
        </p:txBody>
      </p:sp>
      <p:pic>
        <p:nvPicPr>
          <p:cNvPr id="1026" name="Picture 2" descr="Refresher - Genießbar | Null Alkohol - Voll Power">
            <a:extLst>
              <a:ext uri="{FF2B5EF4-FFF2-40B4-BE49-F238E27FC236}">
                <a16:creationId xmlns:a16="http://schemas.microsoft.com/office/drawing/2014/main" id="{593C7A42-A662-C0DE-3634-C8AEAC3F2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3020" r="6990" b="4486"/>
          <a:stretch/>
        </p:blipFill>
        <p:spPr bwMode="auto">
          <a:xfrm>
            <a:off x="11179489" y="5262757"/>
            <a:ext cx="720760" cy="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D0BC-1EFB-6A1E-790D-D134C6DA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21" y="211751"/>
            <a:ext cx="8708032" cy="1325563"/>
          </a:xfrm>
        </p:spPr>
        <p:txBody>
          <a:bodyPr>
            <a:normAutofit/>
          </a:bodyPr>
          <a:lstStyle/>
          <a:p>
            <a:r>
              <a:rPr lang="en-US" sz="2667" dirty="0"/>
              <a:t>Group members: new templates</a:t>
            </a:r>
            <a:br>
              <a:rPr lang="en-US" sz="4000" dirty="0"/>
            </a:br>
            <a:r>
              <a:rPr lang="en-US" sz="2000" dirty="0">
                <a:hlinkClick r:id="rId3"/>
              </a:rPr>
              <a:t>Procurement Templates (IPT)</a:t>
            </a:r>
            <a:endParaRPr lang="en-GB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68CCE6-93FF-8E56-E3CA-F1A3C39E1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466" y="1671742"/>
            <a:ext cx="5308461" cy="426113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EE609C-BCB3-ABE8-056B-5404F3D5E707}"/>
              </a:ext>
            </a:extLst>
          </p:cNvPr>
          <p:cNvSpPr/>
          <p:nvPr/>
        </p:nvSpPr>
        <p:spPr>
          <a:xfrm>
            <a:off x="6684273" y="5459114"/>
            <a:ext cx="2065959" cy="392951"/>
          </a:xfrm>
          <a:prstGeom prst="roundRect">
            <a:avLst/>
          </a:prstGeom>
          <a:solidFill>
            <a:srgbClr val="4472C4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C71053-C7EB-F8CA-C903-C091BB82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732" y="1480744"/>
            <a:ext cx="7523929" cy="38199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B514B-0112-DF1A-1415-41BD0288A5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25/06/2024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F3D3D-8C32-35DB-D1FE-6B924228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Procurement Rules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D0BC-1EFB-6A1E-790D-D134C6DA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75" y="403967"/>
            <a:ext cx="11530526" cy="1325563"/>
          </a:xfrm>
        </p:spPr>
        <p:txBody>
          <a:bodyPr>
            <a:normAutofit/>
          </a:bodyPr>
          <a:lstStyle/>
          <a:p>
            <a:r>
              <a:rPr lang="en-US" sz="2667" dirty="0"/>
              <a:t>Notification of contract between 750kCHF and 1.5MCHF</a:t>
            </a:r>
            <a:br>
              <a:rPr lang="en-US" sz="2667" dirty="0"/>
            </a:br>
            <a:r>
              <a:rPr lang="en-US" sz="2000" dirty="0">
                <a:hlinkClick r:id="rId3"/>
              </a:rPr>
              <a:t>Procurement Templates (IPT)</a:t>
            </a:r>
            <a:br>
              <a:rPr lang="en-US" sz="4800" dirty="0"/>
            </a:b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470C5-0438-A8AA-E3C7-43A173F1E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109" y="2900291"/>
            <a:ext cx="2625079" cy="3489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25176-F693-040C-205C-8D7262B71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489" y="2930673"/>
            <a:ext cx="2605888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03A71-2E79-6A03-066B-EB83035A9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198" y="2969539"/>
            <a:ext cx="2392477" cy="1694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39C7C-F228-9AA7-487D-20BDD63E2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544" y="4618690"/>
            <a:ext cx="2453581" cy="1703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03DF7A-7DFC-1345-362B-B6F5868E3818}"/>
              </a:ext>
            </a:extLst>
          </p:cNvPr>
          <p:cNvSpPr txBox="1"/>
          <p:nvPr/>
        </p:nvSpPr>
        <p:spPr>
          <a:xfrm>
            <a:off x="568214" y="1190695"/>
            <a:ext cx="10074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Following modification of proc. Rules, PI </a:t>
            </a:r>
            <a:r>
              <a:rPr lang="fr-CH" sz="2400" dirty="0" err="1"/>
              <a:t>committed</a:t>
            </a:r>
            <a:r>
              <a:rPr lang="fr-CH" sz="2400" dirty="0"/>
              <a:t> to </a:t>
            </a:r>
            <a:r>
              <a:rPr lang="fr-CH" sz="2400" dirty="0" err="1"/>
              <a:t>inform</a:t>
            </a:r>
            <a:r>
              <a:rPr lang="fr-CH" sz="2400" dirty="0"/>
              <a:t> </a:t>
            </a:r>
            <a:r>
              <a:rPr lang="fr-CH" sz="2400" dirty="0" err="1"/>
              <a:t>ILOs</a:t>
            </a:r>
            <a:r>
              <a:rPr lang="fr-CH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Template </a:t>
            </a:r>
            <a:r>
              <a:rPr lang="fr-CH" sz="2400" dirty="0" err="1"/>
              <a:t>both</a:t>
            </a:r>
            <a:r>
              <a:rPr lang="fr-CH" sz="2400" dirty="0"/>
              <a:t> for LC and BVFM adjudications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err="1"/>
              <a:t>Approval</a:t>
            </a:r>
            <a:r>
              <a:rPr lang="fr-CH" sz="2400" dirty="0"/>
              <a:t> by SL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BFD96-4896-9A92-36CB-053AA84D2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756" y="2515550"/>
            <a:ext cx="7745507" cy="39324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90646-C983-DE7D-04D4-D050D48627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25/06/2024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72E696-C26E-DD7B-B297-39F37AFD0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Procurement Rules training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25C84E4-64FB-E88E-0F37-78789B5ADEE6}"/>
              </a:ext>
            </a:extLst>
          </p:cNvPr>
          <p:cNvSpPr txBox="1">
            <a:spLocks/>
          </p:cNvSpPr>
          <p:nvPr/>
        </p:nvSpPr>
        <p:spPr>
          <a:xfrm>
            <a:off x="10150011" y="2830089"/>
            <a:ext cx="1818056" cy="2425703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000" indent="-243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 charset="0"/>
              <a:buChar char="•"/>
              <a:tabLst/>
              <a:defRPr kumimoji="0"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86000" indent="-243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9000" indent="-243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  <a:tabLst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7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weeks before signing a contract btw 750k-1.5MCHF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5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6D2BC1-2D49-43AF-38D4-E427CE8A792D}"/>
              </a:ext>
            </a:extLst>
          </p:cNvPr>
          <p:cNvSpPr txBox="1"/>
          <p:nvPr/>
        </p:nvSpPr>
        <p:spPr>
          <a:xfrm>
            <a:off x="291751" y="392733"/>
            <a:ext cx="11376025" cy="57837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51B544-DB70-0ABA-0409-2C1186E8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3793A62-AA7E-5A4D-A43E-DF1B3593C4E5}" type="datetime1">
              <a:rPr lang="en-US" smtClean="0"/>
              <a:pPr>
                <a:spcAft>
                  <a:spcPts val="600"/>
                </a:spcAft>
              </a:pPr>
              <a:t>11/14/2024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D047F0-8367-6399-5D3E-1BFDE7BE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CBFEC7-C80B-4395-6E96-A588D1FB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941BA-AEF7-97F2-E239-058B1401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74" y="1595243"/>
            <a:ext cx="11376025" cy="1065742"/>
          </a:xfrm>
        </p:spPr>
        <p:txBody>
          <a:bodyPr/>
          <a:lstStyle/>
          <a:p>
            <a:pPr algn="ctr"/>
            <a:r>
              <a:rPr lang="en-US" alt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Limited Tendering</a:t>
            </a:r>
            <a:endParaRPr lang="en-US" sz="6600" dirty="0"/>
          </a:p>
        </p:txBody>
      </p:sp>
      <p:pic>
        <p:nvPicPr>
          <p:cNvPr id="1026" name="Picture 2" descr="Refresher - Genießbar | Null Alkohol - Voll Power">
            <a:extLst>
              <a:ext uri="{FF2B5EF4-FFF2-40B4-BE49-F238E27FC236}">
                <a16:creationId xmlns:a16="http://schemas.microsoft.com/office/drawing/2014/main" id="{593C7A42-A662-C0DE-3634-C8AEAC3F2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3020" r="6990" b="4486"/>
          <a:stretch/>
        </p:blipFill>
        <p:spPr bwMode="auto">
          <a:xfrm>
            <a:off x="11179489" y="5262757"/>
            <a:ext cx="720760" cy="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0EE9B07C-190E-12D4-C39D-05164A62D47E}"/>
              </a:ext>
            </a:extLst>
          </p:cNvPr>
          <p:cNvSpPr txBox="1">
            <a:spLocks/>
          </p:cNvSpPr>
          <p:nvPr/>
        </p:nvSpPr>
        <p:spPr>
          <a:xfrm>
            <a:off x="535535" y="328957"/>
            <a:ext cx="10515600" cy="6057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defRPr>
            </a:lvl1pPr>
          </a:lstStyle>
          <a:p>
            <a:r>
              <a:rPr lang="en-US" sz="2667" b="0" dirty="0">
                <a:solidFill>
                  <a:schemeClr val="tx1"/>
                </a:solidFill>
              </a:rPr>
              <a:t>Limit competition to:</a:t>
            </a:r>
            <a:endParaRPr lang="en-GB" sz="2667" b="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39C3A2-F1FD-7219-B97D-C576B40F69CC}"/>
              </a:ext>
            </a:extLst>
          </p:cNvPr>
          <p:cNvSpPr/>
          <p:nvPr/>
        </p:nvSpPr>
        <p:spPr>
          <a:xfrm>
            <a:off x="9405278" y="3339941"/>
            <a:ext cx="2503551" cy="2501900"/>
          </a:xfrm>
          <a:prstGeom prst="roundRect">
            <a:avLst/>
          </a:prstGeom>
          <a:gradFill flip="none" rotWithShape="1">
            <a:gsLst>
              <a:gs pos="0">
                <a:srgbClr val="9DC3E6">
                  <a:tint val="66000"/>
                  <a:satMod val="160000"/>
                </a:srgbClr>
              </a:gs>
              <a:gs pos="50000">
                <a:srgbClr val="9DC3E6">
                  <a:tint val="44500"/>
                  <a:satMod val="160000"/>
                </a:srgbClr>
              </a:gs>
              <a:gs pos="100000">
                <a:srgbClr val="9DC3E6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599A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>
                    <a:lumMod val="75000"/>
                  </a:schemeClr>
                </a:solidFill>
              </a:rPr>
              <a:t>If a new AMS arrives after 1</a:t>
            </a:r>
            <a:r>
              <a:rPr lang="en-US" sz="1467" baseline="30000" dirty="0">
                <a:solidFill>
                  <a:schemeClr val="tx1">
                    <a:lumMod val="75000"/>
                  </a:schemeClr>
                </a:solidFill>
              </a:rPr>
              <a:t>st</a:t>
            </a:r>
            <a:r>
              <a:rPr lang="en-US" sz="1467" dirty="0">
                <a:solidFill>
                  <a:schemeClr val="tx1">
                    <a:lumMod val="75000"/>
                  </a:schemeClr>
                </a:solidFill>
              </a:rPr>
              <a:t> March, it will be added to the list</a:t>
            </a:r>
          </a:p>
          <a:p>
            <a:pPr algn="ctr"/>
            <a:r>
              <a:rPr lang="en-US" sz="1467" dirty="0">
                <a:solidFill>
                  <a:schemeClr val="tx1">
                    <a:lumMod val="75000"/>
                  </a:schemeClr>
                </a:solidFill>
              </a:rPr>
              <a:t>If an AMS reaches its ceiling, it will be removed and a new MS will be added.</a:t>
            </a:r>
          </a:p>
          <a:p>
            <a:pPr algn="ctr"/>
            <a:r>
              <a:rPr lang="en-US" sz="1467" dirty="0">
                <a:solidFill>
                  <a:schemeClr val="tx1">
                    <a:lumMod val="75000"/>
                  </a:schemeClr>
                </a:solidFill>
              </a:rPr>
              <a:t>On 1</a:t>
            </a:r>
            <a:r>
              <a:rPr lang="en-US" sz="1467" baseline="30000" dirty="0">
                <a:solidFill>
                  <a:schemeClr val="tx1">
                    <a:lumMod val="75000"/>
                  </a:schemeClr>
                </a:solidFill>
              </a:rPr>
              <a:t>st</a:t>
            </a:r>
            <a:r>
              <a:rPr lang="en-US" sz="1467" dirty="0">
                <a:solidFill>
                  <a:schemeClr val="tx1">
                    <a:lumMod val="75000"/>
                  </a:schemeClr>
                </a:solidFill>
              </a:rPr>
              <a:t> January, if the ceiling has not been reached, the AMS will be added again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B833A-D38A-2F14-1200-115E334869C4}"/>
              </a:ext>
            </a:extLst>
          </p:cNvPr>
          <p:cNvSpPr/>
          <p:nvPr/>
        </p:nvSpPr>
        <p:spPr>
          <a:xfrm>
            <a:off x="535535" y="2113850"/>
            <a:ext cx="1460132" cy="148415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33" b="1" kern="0" dirty="0">
                <a:solidFill>
                  <a:schemeClr val="tx1"/>
                </a:solidFill>
                <a:latin typeface="Arial" panose="020B0604020202020204"/>
              </a:rPr>
              <a:t>Current text: “</a:t>
            </a:r>
            <a:r>
              <a:rPr lang="en-GB" sz="1333" b="1" kern="0" dirty="0">
                <a:solidFill>
                  <a:schemeClr val="tx1"/>
                </a:solidFill>
                <a:latin typeface="Arial" panose="020B0604020202020204"/>
              </a:rPr>
              <a:t>contact only firms from MS with a return coefficient below 0.4”</a:t>
            </a: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11370220" y="6343311"/>
            <a:ext cx="66856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1333"/>
              <a:pPr/>
              <a:t>39</a:t>
            </a:fld>
            <a:endParaRPr lang="en-US" sz="1333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5A6673-FD72-129C-010B-CF4E3644632D}"/>
              </a:ext>
            </a:extLst>
          </p:cNvPr>
          <p:cNvSpPr/>
          <p:nvPr/>
        </p:nvSpPr>
        <p:spPr>
          <a:xfrm>
            <a:off x="2231329" y="1675561"/>
            <a:ext cx="2139083" cy="2382000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1467" b="1" kern="0" dirty="0">
                <a:solidFill>
                  <a:schemeClr val="bg1"/>
                </a:solidFill>
                <a:latin typeface="Arial" panose="020B0604020202020204"/>
              </a:rPr>
              <a:t>From today:</a:t>
            </a:r>
          </a:p>
          <a:p>
            <a:pPr algn="ctr" defTabSz="914377">
              <a:defRPr/>
            </a:pPr>
            <a:r>
              <a:rPr lang="en-GB" sz="1467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CERN may, in cases where it is believed there is sufficient competition, contact only firms proposing Supply and Services originating in these Member States</a:t>
            </a:r>
            <a:endParaRPr lang="en-GB" sz="1467" b="1" kern="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0B3F76-5642-D78F-4BF6-0B13FAF7C348}"/>
              </a:ext>
            </a:extLst>
          </p:cNvPr>
          <p:cNvSpPr/>
          <p:nvPr/>
        </p:nvSpPr>
        <p:spPr>
          <a:xfrm>
            <a:off x="4668259" y="1182221"/>
            <a:ext cx="2855483" cy="3679043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Brazil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Ukraine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Israel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Romania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Sweden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Cyprus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Belgium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Denmark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Norway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Greece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United Kingdom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India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Serbia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F47DBA-D1A4-AC49-E451-A9EF55AAF8C2}"/>
              </a:ext>
            </a:extLst>
          </p:cNvPr>
          <p:cNvSpPr/>
          <p:nvPr/>
        </p:nvSpPr>
        <p:spPr>
          <a:xfrm>
            <a:off x="7278668" y="1988831"/>
            <a:ext cx="2855483" cy="116068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 least 60% shall be originated in at least one of the 12 MS to participate to a Limited Tendering.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F5AB25-479C-BD14-2F20-F44288ED7DFA}"/>
              </a:ext>
            </a:extLst>
          </p:cNvPr>
          <p:cNvSpPr/>
          <p:nvPr/>
        </p:nvSpPr>
        <p:spPr>
          <a:xfrm>
            <a:off x="7278668" y="934685"/>
            <a:ext cx="2855483" cy="916599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List to be reviewed on an annual basis (1</a:t>
            </a:r>
            <a:r>
              <a:rPr lang="en-GB" baseline="30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March)</a:t>
            </a:r>
          </a:p>
        </p:txBody>
      </p:sp>
    </p:spTree>
    <p:extLst>
      <p:ext uri="{BB962C8B-B14F-4D97-AF65-F5344CB8AC3E}">
        <p14:creationId xmlns:p14="http://schemas.microsoft.com/office/powerpoint/2010/main" val="12453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4" grpId="0" animBg="1"/>
      <p:bldP spid="7" grpId="0" animBg="1"/>
      <p:bldP spid="2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FB0A2F-C6E5-5337-41E3-435A54A4F56C}"/>
              </a:ext>
            </a:extLst>
          </p:cNvPr>
          <p:cNvSpPr txBox="1"/>
          <p:nvPr/>
        </p:nvSpPr>
        <p:spPr>
          <a:xfrm>
            <a:off x="211016" y="24870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b="1" dirty="0" err="1"/>
              <a:t>Welcome</a:t>
            </a:r>
            <a:r>
              <a:rPr lang="fr-CH" sz="5400" b="1" dirty="0"/>
              <a:t> Fella !</a:t>
            </a:r>
          </a:p>
          <a:p>
            <a:pPr algn="ctr"/>
            <a:endParaRPr lang="fr-CH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98B57-D898-1B9C-6F14-00E9991A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768" y="4954115"/>
            <a:ext cx="2446232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72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0EE9B07C-190E-12D4-C39D-05164A62D47E}"/>
              </a:ext>
            </a:extLst>
          </p:cNvPr>
          <p:cNvSpPr txBox="1">
            <a:spLocks/>
          </p:cNvSpPr>
          <p:nvPr/>
        </p:nvSpPr>
        <p:spPr>
          <a:xfrm>
            <a:off x="758769" y="543424"/>
            <a:ext cx="10515600" cy="6057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defRPr>
            </a:lvl1pPr>
          </a:lstStyle>
          <a:p>
            <a:r>
              <a:rPr lang="en-US" sz="2667" b="0" dirty="0">
                <a:solidFill>
                  <a:schemeClr val="tx1"/>
                </a:solidFill>
              </a:rPr>
              <a:t>FAQ on Limited Tendering (LT)</a:t>
            </a:r>
            <a:endParaRPr lang="en-GB" sz="2667" b="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AE19AFA-B50A-C0F1-A01A-3322D979E6DD}"/>
              </a:ext>
            </a:extLst>
          </p:cNvPr>
          <p:cNvSpPr/>
          <p:nvPr/>
        </p:nvSpPr>
        <p:spPr>
          <a:xfrm>
            <a:off x="358793" y="3109970"/>
            <a:ext cx="3205035" cy="2753815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292293" algn="l"/>
              </a:tabLst>
            </a:pP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When MAY CERN conduct a Tendering Procedure open to all MS AND a LT one?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Whenever the future contract can be split into at least 2 contracts. </a:t>
            </a:r>
          </a:p>
          <a:p>
            <a:pPr algn="ctr">
              <a:tabLst>
                <a:tab pos="2292293" algn="l"/>
              </a:tabLst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Each procedure will request, as options, the quantities requested in the other procedure to cover the total needs. The intention is to place 2 contracts.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11370220" y="6343311"/>
            <a:ext cx="66856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1333"/>
              <a:pPr/>
              <a:t>40</a:t>
            </a:fld>
            <a:endParaRPr lang="en-US" sz="1333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A199B1-0267-AA08-676C-E2AB5275D3A0}"/>
              </a:ext>
            </a:extLst>
          </p:cNvPr>
          <p:cNvSpPr/>
          <p:nvPr/>
        </p:nvSpPr>
        <p:spPr>
          <a:xfrm>
            <a:off x="549219" y="1208183"/>
            <a:ext cx="2831819" cy="1808003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When will LT be announced?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 DO/ITs: when the DO/IT will be launched as IT-XXXX/DEPT/LT or DO-XXXXX/DEPT/LT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D4E49-1934-5BC1-7426-EE13107D76E2}"/>
              </a:ext>
            </a:extLst>
          </p:cNvPr>
          <p:cNvSpPr/>
          <p:nvPr/>
        </p:nvSpPr>
        <p:spPr>
          <a:xfrm>
            <a:off x="6474451" y="1208181"/>
            <a:ext cx="2725492" cy="200853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</a:rPr>
              <a:t>When should a LT procedure take place?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For DOs: If at least 4 firms eligible are identified 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For ITs</a:t>
            </a:r>
            <a:r>
              <a:rPr lang="en-US" sz="1600" kern="0" dirty="0">
                <a:solidFill>
                  <a:schemeClr val="bg1"/>
                </a:solidFill>
              </a:rPr>
              <a:t>: If at least 6 firms eligible are identified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 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to ensure enough competition</a:t>
            </a:r>
            <a:endParaRPr lang="en-GB" sz="1600" kern="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8361D-CF70-2EA7-DE1E-5E9E051F8FB5}"/>
              </a:ext>
            </a:extLst>
          </p:cNvPr>
          <p:cNvSpPr/>
          <p:nvPr/>
        </p:nvSpPr>
        <p:spPr>
          <a:xfrm>
            <a:off x="3701953" y="1208183"/>
            <a:ext cx="2589520" cy="1800003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Is LT foreseen for Supply and Service contracts? 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LT is not expected to be used for industrial services on the CERN site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CFE3F3-4697-F2F2-9EBB-CC718AFBC27A}"/>
              </a:ext>
            </a:extLst>
          </p:cNvPr>
          <p:cNvSpPr/>
          <p:nvPr/>
        </p:nvSpPr>
        <p:spPr>
          <a:xfrm>
            <a:off x="6474451" y="3225477"/>
            <a:ext cx="2725492" cy="2626084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2292293" algn="l"/>
              </a:tabLst>
            </a:pP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Is CERN obliged to place both contracts?</a:t>
            </a:r>
          </a:p>
          <a:p>
            <a:pPr algn="ctr">
              <a:tabLst>
                <a:tab pos="2292293" algn="l"/>
              </a:tabLs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No, if one of the selected bidder for one of the procedures is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significantly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higher, only one contract could be placed for the total needs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F89C3C-8E42-BC76-55E0-A8D252534769}"/>
              </a:ext>
            </a:extLst>
          </p:cNvPr>
          <p:cNvSpPr/>
          <p:nvPr/>
        </p:nvSpPr>
        <p:spPr>
          <a:xfrm>
            <a:off x="3666164" y="3247462"/>
            <a:ext cx="2647665" cy="180000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</a:rPr>
              <a:t>Are firms invited for LT procedures entitled to reply to the open one?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Of course</a:t>
            </a:r>
            <a:endParaRPr lang="en-GB" sz="1600" kern="0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F89C3C-8E42-BC76-55E0-A8D252534769}"/>
              </a:ext>
            </a:extLst>
          </p:cNvPr>
          <p:cNvSpPr/>
          <p:nvPr/>
        </p:nvSpPr>
        <p:spPr>
          <a:xfrm>
            <a:off x="9373531" y="3225476"/>
            <a:ext cx="2625819" cy="2626085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</a:rPr>
              <a:t>What does significantly higher means?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Max. 20% for a contract &lt;500kCHF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Max. 15% for a contract 500k to 1MCHF</a:t>
            </a:r>
          </a:p>
          <a:p>
            <a:pPr algn="ctr"/>
            <a:r>
              <a:rPr lang="en-US" sz="1600" kern="0" dirty="0">
                <a:solidFill>
                  <a:schemeClr val="bg1"/>
                </a:solidFill>
                <a:latin typeface="Arial" panose="020B0604020202020204"/>
              </a:rPr>
              <a:t>Max. 10% for a contract &gt;1MCHF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78361D-CF70-2EA7-DE1E-5E9E051F8FB5}"/>
              </a:ext>
            </a:extLst>
          </p:cNvPr>
          <p:cNvSpPr/>
          <p:nvPr/>
        </p:nvSpPr>
        <p:spPr>
          <a:xfrm>
            <a:off x="9359613" y="969337"/>
            <a:ext cx="2725492" cy="2038849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How many LT procedures can be carried out every year? 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Maximum 25% of all procedures (representing no more than 15% of the total value)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5ABF29-F0C7-FFD5-81B6-56CF70162D29}"/>
              </a:ext>
            </a:extLst>
          </p:cNvPr>
          <p:cNvSpPr/>
          <p:nvPr/>
        </p:nvSpPr>
        <p:spPr>
          <a:xfrm>
            <a:off x="6368124" y="484394"/>
            <a:ext cx="2831819" cy="656001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ALL ILOs will be informed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0EE9B07C-190E-12D4-C39D-05164A62D47E}"/>
              </a:ext>
            </a:extLst>
          </p:cNvPr>
          <p:cNvSpPr txBox="1">
            <a:spLocks/>
          </p:cNvSpPr>
          <p:nvPr/>
        </p:nvSpPr>
        <p:spPr>
          <a:xfrm>
            <a:off x="535535" y="328957"/>
            <a:ext cx="10515600" cy="6057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defRPr>
            </a:lvl1pPr>
          </a:lstStyle>
          <a:p>
            <a:r>
              <a:rPr lang="en-US" sz="2667" b="0" dirty="0">
                <a:solidFill>
                  <a:schemeClr val="tx1"/>
                </a:solidFill>
              </a:rPr>
              <a:t>Limited tendering guidelines (FAQ):</a:t>
            </a:r>
            <a:endParaRPr lang="en-GB" sz="2667" b="0" dirty="0">
              <a:solidFill>
                <a:schemeClr val="tx1"/>
              </a:solidFill>
            </a:endParaRP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11370220" y="6343311"/>
            <a:ext cx="668565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1333"/>
              <a:pPr/>
              <a:t>41</a:t>
            </a:fld>
            <a:endParaRPr lang="en-US" sz="13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D724B-9E96-0660-E67C-9E41DDFB2CB6}"/>
              </a:ext>
            </a:extLst>
          </p:cNvPr>
          <p:cNvSpPr txBox="1"/>
          <p:nvPr/>
        </p:nvSpPr>
        <p:spPr>
          <a:xfrm>
            <a:off x="568214" y="934686"/>
            <a:ext cx="1147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err="1"/>
              <a:t>Referred</a:t>
            </a:r>
            <a:r>
              <a:rPr lang="fr-CH" sz="2400" dirty="0"/>
              <a:t> to in PPM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/>
              <a:t>Link: </a:t>
            </a:r>
            <a:r>
              <a:rPr lang="en-GB" sz="2400" dirty="0">
                <a:hlinkClick r:id="rId2"/>
              </a:rPr>
              <a:t>https://procurement.web.cern.ch/faq-category/limited-tendering-faqs</a:t>
            </a:r>
            <a:endParaRPr lang="fr-CH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9EA1-2B34-9EF6-82BE-D79A29BB9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19" y="2400961"/>
            <a:ext cx="4322350" cy="413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A8C54-17A4-FCCB-494E-AAF55B36C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23" y="2938748"/>
            <a:ext cx="5618423" cy="21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4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BCO - update</a:t>
            </a:r>
            <a:br>
              <a:rPr lang="en-US" dirty="0"/>
            </a:b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Simon Guerri dall’Oro (IPT-PI-OS)</a:t>
            </a:r>
          </a:p>
          <a:p>
            <a:r>
              <a:rPr lang="en-GB" b="0" dirty="0"/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92247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>
                <a:solidFill>
                  <a:schemeClr val="tx1"/>
                </a:solidFill>
              </a:rPr>
              <a:t>43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31052-B2CD-8043-95A9-A76F0AFAEA9C}"/>
              </a:ext>
            </a:extLst>
          </p:cNvPr>
          <p:cNvGrpSpPr/>
          <p:nvPr/>
        </p:nvGrpSpPr>
        <p:grpSpPr>
          <a:xfrm>
            <a:off x="-1" y="0"/>
            <a:ext cx="12187669" cy="103302"/>
            <a:chOff x="-1" y="0"/>
            <a:chExt cx="12187669" cy="1033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D5E43-576E-D441-A9F9-19171CEE21F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6865E-9F67-2F49-AF12-CD15BDBBC41F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493DB2-AF2B-9440-8001-9F01A29E555F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A64E1-C701-2D4E-A458-2A395130AD2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24115-2E3E-2849-B627-DD0ACF30DDE3}"/>
                </a:ext>
              </a:extLst>
            </p:cNvPr>
            <p:cNvSpPr/>
            <p:nvPr/>
          </p:nvSpPr>
          <p:spPr>
            <a:xfrm>
              <a:off x="4137000" y="4448"/>
              <a:ext cx="1906846" cy="9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DBB3A-CAB6-BC45-8FF6-0806C6A76B1B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0843696" y="644911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10563" y="557651"/>
            <a:ext cx="10615926" cy="3858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UTILITY</a:t>
            </a:r>
          </a:p>
        </p:txBody>
      </p:sp>
      <p:sp>
        <p:nvSpPr>
          <p:cNvPr id="50" name="TextBox 1188">
            <a:extLst>
              <a:ext uri="{FF2B5EF4-FFF2-40B4-BE49-F238E27FC236}">
                <a16:creationId xmlns:a16="http://schemas.microsoft.com/office/drawing/2014/main" id="{9A5D6BC3-0E52-716D-EA90-2667B2264A75}"/>
              </a:ext>
            </a:extLst>
          </p:cNvPr>
          <p:cNvSpPr txBox="1"/>
          <p:nvPr/>
        </p:nvSpPr>
        <p:spPr>
          <a:xfrm>
            <a:off x="510563" y="942990"/>
            <a:ext cx="11520071" cy="743026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b="1" u="sng" dirty="0"/>
              <a:t>DEFINITION</a:t>
            </a:r>
            <a:r>
              <a:rPr lang="en-GB" sz="1200" b="1" dirty="0"/>
              <a:t> : </a:t>
            </a:r>
            <a:r>
              <a:rPr lang="en-GB" sz="1200" dirty="0"/>
              <a:t>a Supply or a Service that necessarily has a French or Swiss origin for technical, geographical or legal reasons. </a:t>
            </a:r>
          </a:p>
          <a:p>
            <a:endParaRPr lang="en-GB" sz="1200" dirty="0"/>
          </a:p>
          <a:p>
            <a:r>
              <a:rPr lang="en-GB" sz="1200" dirty="0"/>
              <a:t>A Utility may be tendered or not (this is not a relevant criteria)</a:t>
            </a:r>
          </a:p>
        </p:txBody>
      </p:sp>
      <p:sp>
        <p:nvSpPr>
          <p:cNvPr id="5" name="TextBox 1188">
            <a:extLst>
              <a:ext uri="{FF2B5EF4-FFF2-40B4-BE49-F238E27FC236}">
                <a16:creationId xmlns:a16="http://schemas.microsoft.com/office/drawing/2014/main" id="{5BFC49D5-A19F-7F10-AA24-6BEE55B9649D}"/>
              </a:ext>
            </a:extLst>
          </p:cNvPr>
          <p:cNvSpPr txBox="1"/>
          <p:nvPr/>
        </p:nvSpPr>
        <p:spPr>
          <a:xfrm>
            <a:off x="518953" y="2356705"/>
            <a:ext cx="4036270" cy="1112358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b="1" u="sng" dirty="0"/>
              <a:t>DAI</a:t>
            </a:r>
          </a:p>
          <a:p>
            <a:endParaRPr lang="en-GB" sz="1200" dirty="0"/>
          </a:p>
          <a:p>
            <a:r>
              <a:rPr lang="en-GB" sz="1200" dirty="0"/>
              <a:t>New box in the DAI to tick. By default, “NO”</a:t>
            </a:r>
          </a:p>
          <a:p>
            <a:endParaRPr lang="en-GB" sz="1200" dirty="0"/>
          </a:p>
          <a:p>
            <a:r>
              <a:rPr lang="en-GB" sz="1200" dirty="0"/>
              <a:t>Automatically integrated in the DAI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4A344A-805C-E002-B7FC-9048ECFBC6D3}"/>
              </a:ext>
            </a:extLst>
          </p:cNvPr>
          <p:cNvCxnSpPr/>
          <p:nvPr/>
        </p:nvCxnSpPr>
        <p:spPr>
          <a:xfrm>
            <a:off x="5922628" y="2487035"/>
            <a:ext cx="0" cy="307486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88">
            <a:extLst>
              <a:ext uri="{FF2B5EF4-FFF2-40B4-BE49-F238E27FC236}">
                <a16:creationId xmlns:a16="http://schemas.microsoft.com/office/drawing/2014/main" id="{F332BA96-6987-4C3F-AA0F-B44215310753}"/>
              </a:ext>
            </a:extLst>
          </p:cNvPr>
          <p:cNvSpPr txBox="1"/>
          <p:nvPr/>
        </p:nvSpPr>
        <p:spPr>
          <a:xfrm>
            <a:off x="6336947" y="2377978"/>
            <a:ext cx="4695975" cy="2220353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200" b="1" u="sng" dirty="0"/>
              <a:t>CONTRACT</a:t>
            </a:r>
          </a:p>
          <a:p>
            <a:endParaRPr lang="en-GB" sz="1200" dirty="0"/>
          </a:p>
          <a:p>
            <a:r>
              <a:rPr lang="en-GB" sz="1200" dirty="0"/>
              <a:t>New field in the contract, </a:t>
            </a:r>
            <a:r>
              <a:rPr lang="en-GB" sz="1200" b="1" dirty="0"/>
              <a:t>per market</a:t>
            </a:r>
            <a:r>
              <a:rPr lang="en-GB" sz="1200" dirty="0"/>
              <a:t>,</a:t>
            </a:r>
          </a:p>
          <a:p>
            <a:r>
              <a:rPr lang="en-GB" sz="1200" dirty="0" err="1"/>
              <a:t>ie</a:t>
            </a:r>
            <a:r>
              <a:rPr lang="en-GB" sz="1200" dirty="0"/>
              <a:t>, we could have 3 different market under a contract: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/>
              <a:t>Supply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/>
              <a:t>Service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/>
              <a:t>Utility</a:t>
            </a:r>
          </a:p>
          <a:p>
            <a:endParaRPr lang="en-GB" sz="1200" dirty="0"/>
          </a:p>
          <a:p>
            <a:r>
              <a:rPr lang="en-GB" sz="1200" dirty="0"/>
              <a:t>Set up during the “minute” (updated)</a:t>
            </a:r>
          </a:p>
          <a:p>
            <a:endParaRPr lang="en-GB" sz="1200" dirty="0"/>
          </a:p>
          <a:p>
            <a:r>
              <a:rPr lang="en-GB" sz="1200" dirty="0"/>
              <a:t>Automatically integrated in the corresponding DAI (DL order)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A6A41-3146-13A1-C5B5-A8DF6CD8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3" y="3714509"/>
            <a:ext cx="4450589" cy="119123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EC7768-F03D-B543-32CB-C9C1A33B1C4A}"/>
              </a:ext>
            </a:extLst>
          </p:cNvPr>
          <p:cNvCxnSpPr>
            <a:cxnSpLocks/>
          </p:cNvCxnSpPr>
          <p:nvPr/>
        </p:nvCxnSpPr>
        <p:spPr>
          <a:xfrm>
            <a:off x="4070120" y="2236764"/>
            <a:ext cx="349681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4E8512B-1F1A-0DE1-AB6A-98667573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833" y="4985347"/>
            <a:ext cx="3734446" cy="13150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F4D8D1-92CF-A1F2-DFAD-45BD05901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378" y="4933768"/>
            <a:ext cx="1881088" cy="13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77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>
                <a:solidFill>
                  <a:schemeClr val="tx1"/>
                </a:solidFill>
              </a:rPr>
              <a:t>44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31052-B2CD-8043-95A9-A76F0AFAEA9C}"/>
              </a:ext>
            </a:extLst>
          </p:cNvPr>
          <p:cNvGrpSpPr/>
          <p:nvPr/>
        </p:nvGrpSpPr>
        <p:grpSpPr>
          <a:xfrm>
            <a:off x="-1" y="0"/>
            <a:ext cx="12187669" cy="103302"/>
            <a:chOff x="-1" y="0"/>
            <a:chExt cx="12187669" cy="1033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D5E43-576E-D441-A9F9-19171CEE21F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6865E-9F67-2F49-AF12-CD15BDBBC41F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493DB2-AF2B-9440-8001-9F01A29E555F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A64E1-C701-2D4E-A458-2A395130AD2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24115-2E3E-2849-B627-DD0ACF30DDE3}"/>
                </a:ext>
              </a:extLst>
            </p:cNvPr>
            <p:cNvSpPr/>
            <p:nvPr/>
          </p:nvSpPr>
          <p:spPr>
            <a:xfrm>
              <a:off x="4137000" y="4448"/>
              <a:ext cx="1906846" cy="9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DBB3A-CAB6-BC45-8FF6-0806C6A76B1B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0843696" y="644911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10563" y="557651"/>
            <a:ext cx="10615926" cy="3840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VARIATION ORDERS</a:t>
            </a:r>
          </a:p>
        </p:txBody>
      </p:sp>
      <p:sp>
        <p:nvSpPr>
          <p:cNvPr id="7" name="TextBox 1188">
            <a:extLst>
              <a:ext uri="{FF2B5EF4-FFF2-40B4-BE49-F238E27FC236}">
                <a16:creationId xmlns:a16="http://schemas.microsoft.com/office/drawing/2014/main" id="{553F05AC-21F4-B8F6-7B4D-9934344AB3B6}"/>
              </a:ext>
            </a:extLst>
          </p:cNvPr>
          <p:cNvSpPr txBox="1"/>
          <p:nvPr/>
        </p:nvSpPr>
        <p:spPr>
          <a:xfrm>
            <a:off x="586063" y="1571810"/>
            <a:ext cx="11202737" cy="2651241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600" dirty="0"/>
              <a:t>New EDH document for civil engineering contract (IPT-PI-CE) in Prod.</a:t>
            </a:r>
          </a:p>
          <a:p>
            <a:endParaRPr lang="en-GB" sz="1600" dirty="0"/>
          </a:p>
          <a:p>
            <a:endParaRPr lang="en-GB" sz="1600" dirty="0"/>
          </a:p>
          <a:p>
            <a:pPr algn="just"/>
            <a:r>
              <a:rPr lang="en-GB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The new variation order form has been developed by FAP-BC specifically for the tracking </a:t>
            </a:r>
            <a:r>
              <a:rPr lang="en-GB" sz="1600" b="1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of variations on civil engineering works contracts </a:t>
            </a:r>
            <a:r>
              <a:rPr lang="en-GB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with variation provisions. </a:t>
            </a:r>
          </a:p>
          <a:p>
            <a:pPr algn="just"/>
            <a:endParaRPr lang="en-GB" sz="1600" dirty="0">
              <a:solidFill>
                <a:srgbClr val="3F435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GB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This follows a previous audit finding showing that in certain cases, there can be significant periods of time which elapse between a variation to a works contract being agreed and then being accounted for by FAP. </a:t>
            </a:r>
          </a:p>
          <a:p>
            <a:pPr algn="just"/>
            <a:endParaRPr lang="en-GB" sz="1600" dirty="0">
              <a:solidFill>
                <a:srgbClr val="3F435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GB" sz="16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This simple form is to be completed by any Procurement Officers handling works contracts of this type.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83731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>
                <a:solidFill>
                  <a:schemeClr val="tx1"/>
                </a:solidFill>
              </a:rPr>
              <a:t>45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31052-B2CD-8043-95A9-A76F0AFAEA9C}"/>
              </a:ext>
            </a:extLst>
          </p:cNvPr>
          <p:cNvGrpSpPr/>
          <p:nvPr/>
        </p:nvGrpSpPr>
        <p:grpSpPr>
          <a:xfrm>
            <a:off x="-1" y="0"/>
            <a:ext cx="12187669" cy="103302"/>
            <a:chOff x="-1" y="0"/>
            <a:chExt cx="12187669" cy="1033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D5E43-576E-D441-A9F9-19171CEE21F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6865E-9F67-2F49-AF12-CD15BDBBC41F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493DB2-AF2B-9440-8001-9F01A29E555F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A64E1-C701-2D4E-A458-2A395130AD2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24115-2E3E-2849-B627-DD0ACF30DDE3}"/>
                </a:ext>
              </a:extLst>
            </p:cNvPr>
            <p:cNvSpPr/>
            <p:nvPr/>
          </p:nvSpPr>
          <p:spPr>
            <a:xfrm>
              <a:off x="4137000" y="4448"/>
              <a:ext cx="1906846" cy="9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DBB3A-CAB6-BC45-8FF6-0806C6A76B1B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0843696" y="644911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10563" y="557651"/>
            <a:ext cx="10615926" cy="3840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DAI &amp; OSVC SIGNATURE WORKFLOW</a:t>
            </a:r>
          </a:p>
        </p:txBody>
      </p:sp>
      <p:sp>
        <p:nvSpPr>
          <p:cNvPr id="7" name="TextBox 1188">
            <a:extLst>
              <a:ext uri="{FF2B5EF4-FFF2-40B4-BE49-F238E27FC236}">
                <a16:creationId xmlns:a16="http://schemas.microsoft.com/office/drawing/2014/main" id="{553F05AC-21F4-B8F6-7B4D-9934344AB3B6}"/>
              </a:ext>
            </a:extLst>
          </p:cNvPr>
          <p:cNvSpPr txBox="1"/>
          <p:nvPr/>
        </p:nvSpPr>
        <p:spPr>
          <a:xfrm>
            <a:off x="586063" y="1571810"/>
            <a:ext cx="10615926" cy="3143683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1600" dirty="0">
                <a:highlight>
                  <a:srgbClr val="00FF00"/>
                </a:highlight>
              </a:rPr>
              <a:t>Reviewed and in production.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Update of the signature rights (2 x PO50KCHF)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Replacement during absences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Revision of the OSVC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Addition of single source concept for OSVC (X contracts) and relevant signatures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Please come back to me if you see any mistake, errors, bypass signatures with EDH number and screenshots.</a:t>
            </a:r>
          </a:p>
        </p:txBody>
      </p:sp>
    </p:spTree>
    <p:extLst>
      <p:ext uri="{BB962C8B-B14F-4D97-AF65-F5344CB8AC3E}">
        <p14:creationId xmlns:p14="http://schemas.microsoft.com/office/powerpoint/2010/main" val="1515592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>
                <a:solidFill>
                  <a:schemeClr val="tx1"/>
                </a:solidFill>
              </a:rPr>
              <a:t>46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31052-B2CD-8043-95A9-A76F0AFAEA9C}"/>
              </a:ext>
            </a:extLst>
          </p:cNvPr>
          <p:cNvGrpSpPr/>
          <p:nvPr/>
        </p:nvGrpSpPr>
        <p:grpSpPr>
          <a:xfrm>
            <a:off x="-1" y="0"/>
            <a:ext cx="12187669" cy="103302"/>
            <a:chOff x="-1" y="0"/>
            <a:chExt cx="12187669" cy="1033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D5E43-576E-D441-A9F9-19171CEE21F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6865E-9F67-2F49-AF12-CD15BDBBC41F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493DB2-AF2B-9440-8001-9F01A29E555F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A64E1-C701-2D4E-A458-2A395130AD2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24115-2E3E-2849-B627-DD0ACF30DDE3}"/>
                </a:ext>
              </a:extLst>
            </p:cNvPr>
            <p:cNvSpPr/>
            <p:nvPr/>
          </p:nvSpPr>
          <p:spPr>
            <a:xfrm>
              <a:off x="4137000" y="4448"/>
              <a:ext cx="1906846" cy="9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DBB3A-CAB6-BC45-8FF6-0806C6A76B1B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0843696" y="644911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10563" y="557651"/>
            <a:ext cx="10615926" cy="3840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NEWS</a:t>
            </a:r>
          </a:p>
        </p:txBody>
      </p:sp>
      <p:sp>
        <p:nvSpPr>
          <p:cNvPr id="7" name="TextBox 1188">
            <a:extLst>
              <a:ext uri="{FF2B5EF4-FFF2-40B4-BE49-F238E27FC236}">
                <a16:creationId xmlns:a16="http://schemas.microsoft.com/office/drawing/2014/main" id="{553F05AC-21F4-B8F6-7B4D-9934344AB3B6}"/>
              </a:ext>
            </a:extLst>
          </p:cNvPr>
          <p:cNvSpPr txBox="1"/>
          <p:nvPr/>
        </p:nvSpPr>
        <p:spPr>
          <a:xfrm>
            <a:off x="586062" y="1571810"/>
            <a:ext cx="10977633" cy="2651241"/>
          </a:xfrm>
          <a:prstGeom prst="rect">
            <a:avLst/>
          </a:prstGeom>
          <a:noFill/>
        </p:spPr>
        <p:txBody>
          <a:bodyPr wrap="square" lIns="93600" tIns="93600" rIns="93600" bIns="93600" rtlCol="0" anchor="t" anchorCtr="0">
            <a:spAutoFit/>
          </a:bodyPr>
          <a:lstStyle/>
          <a:p>
            <a:r>
              <a:rPr lang="en-GB" sz="3200" b="1" dirty="0"/>
              <a:t>ChatGPT</a:t>
            </a:r>
            <a:r>
              <a:rPr lang="en-GB" sz="3200" dirty="0"/>
              <a:t> (or other) pilot project early 2025 in admin sector with limited number of licences.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90655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AOB</a:t>
            </a:r>
            <a:br>
              <a:rPr lang="en-US" dirty="0"/>
            </a:b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804232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FB0A2F-C6E5-5337-41E3-435A54A4F56C}"/>
              </a:ext>
            </a:extLst>
          </p:cNvPr>
          <p:cNvSpPr txBox="1"/>
          <p:nvPr/>
        </p:nvSpPr>
        <p:spPr>
          <a:xfrm>
            <a:off x="0" y="754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err="1"/>
              <a:t>Sustainable</a:t>
            </a:r>
            <a:r>
              <a:rPr lang="fr-CH" sz="3200" b="1" dirty="0"/>
              <a:t> Procurement: </a:t>
            </a:r>
            <a:r>
              <a:rPr lang="fr-CH" sz="3200" b="1" dirty="0" err="1"/>
              <a:t>raising</a:t>
            </a:r>
            <a:r>
              <a:rPr lang="fr-CH" sz="3200" b="1" dirty="0"/>
              <a:t> </a:t>
            </a:r>
            <a:r>
              <a:rPr lang="fr-CH" sz="3200" b="1" dirty="0" err="1"/>
              <a:t>awareness</a:t>
            </a:r>
            <a:r>
              <a:rPr lang="fr-CH" sz="3200" b="1" dirty="0"/>
              <a:t> training: </a:t>
            </a:r>
            <a:r>
              <a:rPr lang="fr-FR" sz="3200" dirty="0">
                <a:hlinkClick r:id="rId3"/>
              </a:rPr>
              <a:t>Link</a:t>
            </a:r>
            <a:endParaRPr lang="fr-FR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2BA65-B438-8C2C-5348-872A6D826BDC}"/>
              </a:ext>
            </a:extLst>
          </p:cNvPr>
          <p:cNvSpPr txBox="1"/>
          <p:nvPr/>
        </p:nvSpPr>
        <p:spPr>
          <a:xfrm>
            <a:off x="532758" y="700273"/>
            <a:ext cx="5514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=&gt; </a:t>
            </a:r>
            <a:r>
              <a:rPr lang="fr-FR" sz="2400" b="1" dirty="0" err="1"/>
              <a:t>Please</a:t>
            </a:r>
            <a:r>
              <a:rPr lang="fr-FR" sz="2400" b="1" dirty="0"/>
              <a:t> follow the course</a:t>
            </a:r>
          </a:p>
          <a:p>
            <a:r>
              <a:rPr lang="fr-FR" sz="2400" b="1" dirty="0"/>
              <a:t>=&gt; Next: </a:t>
            </a:r>
            <a:r>
              <a:rPr lang="fr-FR" sz="2400" b="1" dirty="0" err="1"/>
              <a:t>dedicated</a:t>
            </a:r>
            <a:r>
              <a:rPr lang="fr-FR" sz="2400" b="1" dirty="0"/>
              <a:t> training for </a:t>
            </a:r>
            <a:r>
              <a:rPr lang="fr-FR" sz="2400" b="1" dirty="0" err="1"/>
              <a:t>POs</a:t>
            </a:r>
            <a:endParaRPr lang="fr-CH" sz="2400" b="1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A58CA-FC2A-F6B9-A49D-C65E260F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252" y="1966678"/>
            <a:ext cx="3355942" cy="1218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918C8-7998-299A-3882-FA2641D72B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22"/>
          <a:stretch/>
        </p:blipFill>
        <p:spPr>
          <a:xfrm>
            <a:off x="6408452" y="1900602"/>
            <a:ext cx="3937261" cy="1781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2613C8-1FF8-8596-88F9-6C263081B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868" y="3600121"/>
            <a:ext cx="3747056" cy="2156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E0BEB-2F21-3043-06FE-F261F8443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86" y="3426492"/>
            <a:ext cx="4034386" cy="2278314"/>
          </a:xfrm>
          <a:prstGeom prst="rect">
            <a:avLst/>
          </a:prstGeom>
        </p:spPr>
      </p:pic>
      <p:pic>
        <p:nvPicPr>
          <p:cNvPr id="17" name="Picture 4" descr="No photo description available.">
            <a:extLst>
              <a:ext uri="{FF2B5EF4-FFF2-40B4-BE49-F238E27FC236}">
                <a16:creationId xmlns:a16="http://schemas.microsoft.com/office/drawing/2014/main" id="{C153B735-3D3B-CCB5-D318-D017B956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386" y="5738638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o photo description available.">
            <a:extLst>
              <a:ext uri="{FF2B5EF4-FFF2-40B4-BE49-F238E27FC236}">
                <a16:creationId xmlns:a16="http://schemas.microsoft.com/office/drawing/2014/main" id="{47836D58-FC09-C37A-3B7C-A39B442A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143" y="5738637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o photo description available.">
            <a:extLst>
              <a:ext uri="{FF2B5EF4-FFF2-40B4-BE49-F238E27FC236}">
                <a16:creationId xmlns:a16="http://schemas.microsoft.com/office/drawing/2014/main" id="{C1CC4EA6-95AB-98B3-9FC6-4A1BE56A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720" y="5744922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311636-4D0E-E1FE-7F37-1BCBECDD0762}"/>
              </a:ext>
            </a:extLst>
          </p:cNvPr>
          <p:cNvSpPr txBox="1"/>
          <p:nvPr/>
        </p:nvSpPr>
        <p:spPr>
          <a:xfrm>
            <a:off x="5473626" y="5696261"/>
            <a:ext cx="580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err="1"/>
              <a:t>Thank</a:t>
            </a:r>
            <a:r>
              <a:rPr lang="fr-CH" sz="2800" dirty="0"/>
              <a:t> </a:t>
            </a:r>
            <a:r>
              <a:rPr lang="fr-CH" sz="2800" dirty="0" err="1"/>
              <a:t>you</a:t>
            </a:r>
            <a:r>
              <a:rPr lang="fr-CH" sz="2800" dirty="0"/>
              <a:t> Miriam / Enrico !</a:t>
            </a:r>
          </a:p>
        </p:txBody>
      </p:sp>
    </p:spTree>
    <p:extLst>
      <p:ext uri="{BB962C8B-B14F-4D97-AF65-F5344CB8AC3E}">
        <p14:creationId xmlns:p14="http://schemas.microsoft.com/office/powerpoint/2010/main" val="34421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>
                <a:solidFill>
                  <a:schemeClr val="tx1"/>
                </a:solidFill>
              </a:rPr>
              <a:t>49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31052-B2CD-8043-95A9-A76F0AFAEA9C}"/>
              </a:ext>
            </a:extLst>
          </p:cNvPr>
          <p:cNvGrpSpPr/>
          <p:nvPr/>
        </p:nvGrpSpPr>
        <p:grpSpPr>
          <a:xfrm>
            <a:off x="-1" y="0"/>
            <a:ext cx="12187669" cy="103302"/>
            <a:chOff x="-1" y="0"/>
            <a:chExt cx="12187669" cy="1033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3D5E43-576E-D441-A9F9-19171CEE21F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6865E-9F67-2F49-AF12-CD15BDBBC41F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493DB2-AF2B-9440-8001-9F01A29E555F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A64E1-C701-2D4E-A458-2A395130AD2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E24115-2E3E-2849-B627-DD0ACF30DDE3}"/>
                </a:ext>
              </a:extLst>
            </p:cNvPr>
            <p:cNvSpPr/>
            <p:nvPr/>
          </p:nvSpPr>
          <p:spPr>
            <a:xfrm>
              <a:off x="4137000" y="4448"/>
              <a:ext cx="1906846" cy="9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5DBB3A-CAB6-BC45-8FF6-0806C6A76B1B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9AC91A0-8AE3-F7F2-DE8A-328A49FBDACC}"/>
              </a:ext>
            </a:extLst>
          </p:cNvPr>
          <p:cNvSpPr txBox="1">
            <a:spLocks/>
          </p:cNvSpPr>
          <p:nvPr/>
        </p:nvSpPr>
        <p:spPr>
          <a:xfrm>
            <a:off x="10843696" y="6449115"/>
            <a:ext cx="720000" cy="14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97B09B-8506-497C-9DB3-A3BD65770EF6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510563" y="557651"/>
            <a:ext cx="10615926" cy="3840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</a:rPr>
              <a:t>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33B70-85F1-6B5D-E341-6D3A3870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285" y="460969"/>
            <a:ext cx="4397121" cy="5182049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23DFF18E-5CF3-7BAC-01A3-C72D506F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5" y="5745553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o photo description available.">
            <a:extLst>
              <a:ext uri="{FF2B5EF4-FFF2-40B4-BE49-F238E27FC236}">
                <a16:creationId xmlns:a16="http://schemas.microsoft.com/office/drawing/2014/main" id="{84C63C64-0DD0-8E70-CC06-CC13A545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52" y="5745552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o photo description available.">
            <a:extLst>
              <a:ext uri="{FF2B5EF4-FFF2-40B4-BE49-F238E27FC236}">
                <a16:creationId xmlns:a16="http://schemas.microsoft.com/office/drawing/2014/main" id="{6810E7C3-DA5A-8024-926F-60C931B6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29" y="5751837"/>
            <a:ext cx="430654" cy="4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1E0281-7F49-DC7A-B257-C2F53915BC13}"/>
              </a:ext>
            </a:extLst>
          </p:cNvPr>
          <p:cNvSpPr txBox="1"/>
          <p:nvPr/>
        </p:nvSpPr>
        <p:spPr>
          <a:xfrm>
            <a:off x="1563138" y="5703176"/>
            <a:ext cx="580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/>
              <a:t>Bravo Adam / Sandrine / Aneta !</a:t>
            </a:r>
          </a:p>
        </p:txBody>
      </p:sp>
      <p:pic>
        <p:nvPicPr>
          <p:cNvPr id="1026" name="Picture 2" descr="An Interview with Oscar Winner Chris Overton - Will Liney Film">
            <a:extLst>
              <a:ext uri="{FF2B5EF4-FFF2-40B4-BE49-F238E27FC236}">
                <a16:creationId xmlns:a16="http://schemas.microsoft.com/office/drawing/2014/main" id="{626CBF29-6D86-7275-F5A3-D18A2269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377" y="4977353"/>
            <a:ext cx="2534528" cy="1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D5D49D-AD9A-9C9A-1F1F-BB46A708E7B5}"/>
              </a:ext>
            </a:extLst>
          </p:cNvPr>
          <p:cNvSpPr/>
          <p:nvPr/>
        </p:nvSpPr>
        <p:spPr>
          <a:xfrm>
            <a:off x="10164966" y="4971358"/>
            <a:ext cx="678730" cy="671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E06B98-A521-E60B-C268-30F7E4C94C88}"/>
              </a:ext>
            </a:extLst>
          </p:cNvPr>
          <p:cNvSpPr/>
          <p:nvPr/>
        </p:nvSpPr>
        <p:spPr>
          <a:xfrm>
            <a:off x="10788452" y="5148506"/>
            <a:ext cx="678730" cy="6716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85C7F-042C-D662-5B81-45B6642C9597}"/>
              </a:ext>
            </a:extLst>
          </p:cNvPr>
          <p:cNvSpPr txBox="1"/>
          <p:nvPr/>
        </p:nvSpPr>
        <p:spPr>
          <a:xfrm>
            <a:off x="10299829" y="5014800"/>
            <a:ext cx="103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F5AB0-5953-9406-5008-F3D6F0586824}"/>
              </a:ext>
            </a:extLst>
          </p:cNvPr>
          <p:cNvSpPr txBox="1"/>
          <p:nvPr/>
        </p:nvSpPr>
        <p:spPr>
          <a:xfrm>
            <a:off x="10918856" y="5178560"/>
            <a:ext cx="103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en-US" dirty="0"/>
              <a:t>2024 IMPACT SURVEY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F88FA-1F1E-280F-D7CE-A917C2131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Lionello </a:t>
            </a:r>
            <a:r>
              <a:rPr lang="en-GB" dirty="0" err="1"/>
              <a:t>D’ambrosio</a:t>
            </a:r>
            <a:endParaRPr lang="en-GB" dirty="0"/>
          </a:p>
          <a:p>
            <a:r>
              <a:rPr lang="en-GB" dirty="0"/>
              <a:t>November</a:t>
            </a:r>
            <a:r>
              <a:rPr lang="en-GB" b="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FB0A2F-C6E5-5337-41E3-435A54A4F56C}"/>
              </a:ext>
            </a:extLst>
          </p:cNvPr>
          <p:cNvSpPr txBox="1"/>
          <p:nvPr/>
        </p:nvSpPr>
        <p:spPr>
          <a:xfrm>
            <a:off x="0" y="7541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/>
              <a:t>Save the 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68B2B-2031-851A-F635-C7FBC8C243A7}"/>
              </a:ext>
            </a:extLst>
          </p:cNvPr>
          <p:cNvSpPr txBox="1"/>
          <p:nvPr/>
        </p:nvSpPr>
        <p:spPr>
          <a:xfrm>
            <a:off x="422892" y="954904"/>
            <a:ext cx="10841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2nd </a:t>
            </a:r>
            <a:r>
              <a:rPr lang="fr-CH" dirty="0" err="1"/>
              <a:t>December</a:t>
            </a:r>
            <a:r>
              <a:rPr lang="fr-CH" dirty="0"/>
              <a:t> (Open Space): Buffet canadien* + Secret Santa </a:t>
            </a:r>
          </a:p>
          <a:p>
            <a:r>
              <a:rPr lang="fr-CH" sz="1200" i="1" dirty="0"/>
              <a:t>*</a:t>
            </a:r>
            <a:r>
              <a:rPr lang="en-GB" sz="1200" i="1" dirty="0"/>
              <a:t>Potluck meal, all guests bring food to share.</a:t>
            </a:r>
            <a:endParaRPr lang="fr-CH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5th </a:t>
            </a:r>
            <a:r>
              <a:rPr lang="fr-CH" dirty="0" err="1"/>
              <a:t>December</a:t>
            </a:r>
            <a:r>
              <a:rPr lang="fr-CH" dirty="0"/>
              <a:t> (</a:t>
            </a:r>
            <a:r>
              <a:rPr lang="fr-CH" dirty="0" err="1"/>
              <a:t>evening</a:t>
            </a:r>
            <a:r>
              <a:rPr lang="fr-CH" dirty="0"/>
              <a:t>): IPT party in Geneva </a:t>
            </a:r>
          </a:p>
          <a:p>
            <a:r>
              <a:rPr lang="fr-CH" dirty="0"/>
              <a:t>(table football </a:t>
            </a:r>
            <a:r>
              <a:rPr lang="fr-CH" dirty="0" err="1"/>
              <a:t>event</a:t>
            </a:r>
            <a:r>
              <a:rPr lang="fr-CH" dirty="0"/>
              <a:t> </a:t>
            </a:r>
            <a:r>
              <a:rPr lang="fr-CH" dirty="0" err="1"/>
              <a:t>before</a:t>
            </a:r>
            <a:r>
              <a:rPr lang="fr-CH" dirty="0"/>
              <a:t>)</a:t>
            </a:r>
          </a:p>
          <a:p>
            <a:pPr lvl="1"/>
            <a:endParaRPr lang="fr-CH" dirty="0"/>
          </a:p>
        </p:txBody>
      </p:sp>
      <p:pic>
        <p:nvPicPr>
          <p:cNvPr id="2050" name="Picture 2" descr="Tavolata, apéro riche, potluck-party – cuisiner, partager et se régaler |  Betty Bossi">
            <a:extLst>
              <a:ext uri="{FF2B5EF4-FFF2-40B4-BE49-F238E27FC236}">
                <a16:creationId xmlns:a16="http://schemas.microsoft.com/office/drawing/2014/main" id="{F83FAA59-69ED-E6A3-48DE-192947AF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66" y="1628481"/>
            <a:ext cx="37338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EFD2CDA3-3DD4-70F9-F094-19F601CE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628" y="1673725"/>
            <a:ext cx="18097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60556-EE7B-7514-6204-62E31BFD4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084" y="4447066"/>
            <a:ext cx="1066949" cy="181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9A40-7F8A-FF89-86BA-0666B7159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285" y="4455128"/>
            <a:ext cx="3487917" cy="176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54A265-F543-2D66-BC99-48AB30CB9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495" y="5229519"/>
            <a:ext cx="2116505" cy="14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18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1440" y="0"/>
            <a:ext cx="1297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2F783-F36C-0402-5F92-BAEA4C50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/>
              <a:t>14.11.2024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B7F17-2979-9ECB-D80D-7EB62135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EF3EF-AFBA-61EC-E0B4-898AC30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430A1-19CF-5477-A5DC-83DCC3AC152E}"/>
              </a:ext>
            </a:extLst>
          </p:cNvPr>
          <p:cNvSpPr txBox="1"/>
          <p:nvPr/>
        </p:nvSpPr>
        <p:spPr>
          <a:xfrm>
            <a:off x="990600" y="614756"/>
            <a:ext cx="10798200" cy="50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28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Agenda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Scope &amp; Data Collected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Country of head office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Family Code &amp; Company Size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CERN Importance / Attractiveness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Working with CERN enabled your company to improve the products or services that it sells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Working with CERN enabled your company to develop new products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Working with CERN enabled your company to improve technical knowledge in its field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</a:rPr>
              <a:t>Working with CERN enabled your company to find or open new markets to address new ones</a:t>
            </a:r>
            <a:endParaRPr lang="en-US" sz="1400" b="1" dirty="0">
              <a:solidFill>
                <a:srgbClr val="0033A0"/>
              </a:solidFill>
              <a:latin typeface="+mj-lt"/>
              <a:ea typeface="Canva Sans Bold"/>
              <a:cs typeface="Canva Sans Bold"/>
              <a:sym typeface="Canva Sans Bold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Impact on sales (by industry)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Hired new personnel (by industry)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Comments on positive aspects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Comments on how to improve</a:t>
            </a:r>
          </a:p>
          <a:p>
            <a:pPr marL="457200" indent="-457200" algn="l">
              <a:lnSpc>
                <a:spcPts val="4536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3A0"/>
              </a:solidFill>
              <a:latin typeface="+mj-lt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57828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9237-9A28-7F47-B6F4-ED5E1F4D6B14}" type="datetime1">
              <a:rPr lang="de-CH" smtClean="0">
                <a:latin typeface="+mj-lt"/>
              </a:rPr>
              <a:pPr/>
              <a:t>14.11.2024</a:t>
            </a:fld>
            <a:endParaRPr lang="de-CH" dirty="0">
              <a:latin typeface="+mj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33400" y="354723"/>
            <a:ext cx="6096000" cy="619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2800" b="1" dirty="0">
                <a:solidFill>
                  <a:srgbClr val="0033A0"/>
                </a:solidFill>
                <a:latin typeface="+mj-lt"/>
                <a:ea typeface="Canva Sans Bold"/>
                <a:cs typeface="Canva Sans Bold"/>
                <a:sym typeface="Canva Sans Bold"/>
              </a:rPr>
              <a:t>Scope and data collected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10C07-F75D-6497-CA73-3AA47A3DD690}"/>
              </a:ext>
            </a:extLst>
          </p:cNvPr>
          <p:cNvSpPr txBox="1"/>
          <p:nvPr/>
        </p:nvSpPr>
        <p:spPr>
          <a:xfrm>
            <a:off x="650478" y="1143000"/>
            <a:ext cx="5317802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u="sng" dirty="0"/>
              <a:t>Objective: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Evaluate Supplier Satisfaction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Understand Strengths/Weaknesses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Assess Impact</a:t>
            </a:r>
          </a:p>
          <a:p>
            <a:pPr algn="l"/>
            <a:endParaRPr lang="en-GB" u="sng" dirty="0"/>
          </a:p>
          <a:p>
            <a:pPr algn="l"/>
            <a:r>
              <a:rPr lang="en-GB" u="sng" dirty="0"/>
              <a:t>Questionnaire: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/>
              <a:t>15 </a:t>
            </a:r>
            <a:r>
              <a:rPr lang="en-GB" dirty="0"/>
              <a:t>questions</a:t>
            </a:r>
          </a:p>
          <a:p>
            <a:pPr algn="l"/>
            <a:endParaRPr lang="en-GB" u="sng" dirty="0"/>
          </a:p>
          <a:p>
            <a:pPr algn="l"/>
            <a:r>
              <a:rPr lang="en-GB" u="sng" dirty="0"/>
              <a:t>Sent to: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/>
              <a:t>1569</a:t>
            </a:r>
            <a:r>
              <a:rPr lang="en-GB" dirty="0"/>
              <a:t> suppliers with +50K CHF orders in 2022</a:t>
            </a:r>
          </a:p>
          <a:p>
            <a:pPr algn="l"/>
            <a:endParaRPr lang="en-GB" u="sng" dirty="0"/>
          </a:p>
          <a:p>
            <a:pPr algn="l"/>
            <a:r>
              <a:rPr lang="en-GB" u="sng" dirty="0"/>
              <a:t>How: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Weekly automated emailing through SpotlerMail+</a:t>
            </a:r>
          </a:p>
          <a:p>
            <a:pPr algn="l"/>
            <a:endParaRPr lang="en-GB" b="1" dirty="0"/>
          </a:p>
          <a:p>
            <a:pPr algn="l"/>
            <a:r>
              <a:rPr lang="en-GB" b="1" dirty="0"/>
              <a:t>Response Rate</a:t>
            </a:r>
          </a:p>
          <a:p>
            <a:pPr algn="l"/>
            <a:r>
              <a:rPr lang="en-GB" b="1" dirty="0"/>
              <a:t>489</a:t>
            </a:r>
            <a:r>
              <a:rPr lang="en-GB" dirty="0"/>
              <a:t> responses out of </a:t>
            </a:r>
            <a:r>
              <a:rPr lang="en-GB" b="1" dirty="0"/>
              <a:t>1569 = 31%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E0A2F-5E93-DEBE-578D-7DD9D1AC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00" y="885102"/>
            <a:ext cx="2739073" cy="50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0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6B08B-C42C-618D-63D2-04D2BF5F65CB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Country of head office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E5C47-2A4C-D118-AA7F-9684B64958F3}"/>
              </a:ext>
            </a:extLst>
          </p:cNvPr>
          <p:cNvSpPr txBox="1"/>
          <p:nvPr/>
        </p:nvSpPr>
        <p:spPr>
          <a:xfrm>
            <a:off x="403201" y="5479379"/>
            <a:ext cx="11277600" cy="7568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2BBDD7-0967-48AA-27C3-6008957B1335}"/>
              </a:ext>
            </a:extLst>
          </p:cNvPr>
          <p:cNvSpPr txBox="1"/>
          <p:nvPr/>
        </p:nvSpPr>
        <p:spPr>
          <a:xfrm>
            <a:off x="8521700" y="5881348"/>
            <a:ext cx="2438400" cy="3651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52EC79AE-62A2-5A96-BE69-F3E211118064}"/>
                  </a:ext>
                </a:extLst>
              </p:cNvPr>
              <p:cNvGraphicFramePr/>
              <p:nvPr/>
            </p:nvGraphicFramePr>
            <p:xfrm>
              <a:off x="161461" y="559252"/>
              <a:ext cx="10722001" cy="573949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52EC79AE-62A2-5A96-BE69-F3E2111180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461" y="559252"/>
                <a:ext cx="10722001" cy="573949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7D75F62-C6B2-ECF4-3DAB-AC764BA3CE94}"/>
              </a:ext>
            </a:extLst>
          </p:cNvPr>
          <p:cNvSpPr txBox="1"/>
          <p:nvPr/>
        </p:nvSpPr>
        <p:spPr>
          <a:xfrm>
            <a:off x="7604161" y="5985142"/>
            <a:ext cx="2590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EAC5D-7159-6433-984E-D4DE2A287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961" y="4858471"/>
            <a:ext cx="1539840" cy="13778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1291A1-19C6-6816-025F-C58B62767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98" y="4724400"/>
            <a:ext cx="1533262" cy="148536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65118-8154-96B7-B47C-ECE0F9C0941F}"/>
              </a:ext>
            </a:extLst>
          </p:cNvPr>
          <p:cNvSpPr txBox="1"/>
          <p:nvPr/>
        </p:nvSpPr>
        <p:spPr>
          <a:xfrm>
            <a:off x="1336530" y="5271907"/>
            <a:ext cx="7832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Aptos Narrow" panose="020B0004020202020204" pitchFamily="34" charset="0"/>
              </a:rPr>
              <a:t>5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ptos Narrow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3E19E1-98E5-1419-41B2-C3C4CD86BCA6}"/>
              </a:ext>
            </a:extLst>
          </p:cNvPr>
          <p:cNvSpPr txBox="1"/>
          <p:nvPr/>
        </p:nvSpPr>
        <p:spPr>
          <a:xfrm>
            <a:off x="8458200" y="5675563"/>
            <a:ext cx="7832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>
                <a:solidFill>
                  <a:schemeClr val="bg2">
                    <a:lumMod val="10000"/>
                  </a:schemeClr>
                </a:solidFill>
                <a:latin typeface="Aptos Narrow" panose="020B0004020202020204" pitchFamily="34" charset="0"/>
              </a:rPr>
              <a:t>1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6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14.11.2024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773D8F-A3AE-F8DB-E750-FFF1F1F219AC}"/>
              </a:ext>
            </a:extLst>
          </p:cNvPr>
          <p:cNvSpPr txBox="1"/>
          <p:nvPr/>
        </p:nvSpPr>
        <p:spPr>
          <a:xfrm>
            <a:off x="554421" y="30480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33A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Code &amp; Company Size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80B16E6-C653-D530-778D-D6626AE8663B}"/>
              </a:ext>
            </a:extLst>
          </p:cNvPr>
          <p:cNvGraphicFramePr>
            <a:graphicFrameLocks/>
          </p:cNvGraphicFramePr>
          <p:nvPr/>
        </p:nvGraphicFramePr>
        <p:xfrm>
          <a:off x="381000" y="914400"/>
          <a:ext cx="11506200" cy="533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98CC286-F6D8-478F-4418-A53249A6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1268994"/>
            <a:ext cx="2750754" cy="16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template colours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9175FA-95AF-4748-B55B-BA10A2ACB7A4}" vid="{E766DD8D-3356-3846-8F49-E86FB20DA7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27127</TotalTime>
  <Words>3152</Words>
  <Application>Microsoft Office PowerPoint</Application>
  <PresentationFormat>Widescreen</PresentationFormat>
  <Paragraphs>642</Paragraphs>
  <Slides>51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Aptos Narrow</vt:lpstr>
      <vt:lpstr>Arial</vt:lpstr>
      <vt:lpstr>Calibri</vt:lpstr>
      <vt:lpstr>Canva Sans Bold</vt:lpstr>
      <vt:lpstr>Open Sans</vt:lpstr>
      <vt:lpstr>Times New Roman</vt:lpstr>
      <vt:lpstr>Wingdings</vt:lpstr>
      <vt:lpstr>Office Theme</vt:lpstr>
      <vt:lpstr> IPT-PI Group meeting 14 November 2024 </vt:lpstr>
      <vt:lpstr>AGENDA </vt:lpstr>
      <vt:lpstr>Before we start</vt:lpstr>
      <vt:lpstr>PowerPoint Presentation</vt:lpstr>
      <vt:lpstr>2024 IMPACT SURVEY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¼ d’heure qualité  New guidelines on bank guarantees  </vt:lpstr>
      <vt:lpstr>Overview on 31 December 2023 </vt:lpstr>
      <vt:lpstr>What types of risks can be covered by a bank guarantee?</vt:lpstr>
      <vt:lpstr>Benchmark with Eiroforum organisations</vt:lpstr>
      <vt:lpstr>When a bank guarantee may be requested?</vt:lpstr>
      <vt:lpstr>Bank guarantee for performance guidelines, in practice…</vt:lpstr>
      <vt:lpstr>Financial institutions accepted by CERN</vt:lpstr>
      <vt:lpstr>PowerPoint Presentation</vt:lpstr>
      <vt:lpstr>PowerPoint Presentation</vt:lpstr>
      <vt:lpstr>¼ d’heure qualité Rules applicable to External Funds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Refresher(s)</vt:lpstr>
      <vt:lpstr>Letter to ILOs for contracts between 750kCHF and 1.5MCHF</vt:lpstr>
      <vt:lpstr>Group members: new templates Procurement Templates (IPT)</vt:lpstr>
      <vt:lpstr>Notification of contract between 750kCHF and 1.5MCHF Procurement Templates (IPT) </vt:lpstr>
      <vt:lpstr>Limited Tendering</vt:lpstr>
      <vt:lpstr>PowerPoint Presentation</vt:lpstr>
      <vt:lpstr>PowerPoint Presentation</vt:lpstr>
      <vt:lpstr>PowerPoint Presentation</vt:lpstr>
      <vt:lpstr>BCO - update </vt:lpstr>
      <vt:lpstr>PowerPoint Presentation</vt:lpstr>
      <vt:lpstr>PowerPoint Presentation</vt:lpstr>
      <vt:lpstr>PowerPoint Presentation</vt:lpstr>
      <vt:lpstr>PowerPoint Presentation</vt:lpstr>
      <vt:lpstr>AOB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CERN Country@CERN</dc:title>
  <dc:creator>Microsoft Office User</dc:creator>
  <cp:lastModifiedBy>Charles Carayon</cp:lastModifiedBy>
  <cp:revision>698</cp:revision>
  <cp:lastPrinted>2019-04-30T10:39:04Z</cp:lastPrinted>
  <dcterms:created xsi:type="dcterms:W3CDTF">2019-03-14T08:20:25Z</dcterms:created>
  <dcterms:modified xsi:type="dcterms:W3CDTF">2024-11-14T14:18:01Z</dcterms:modified>
</cp:coreProperties>
</file>