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2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787" r:id="rId2"/>
    <p:sldId id="286" r:id="rId3"/>
    <p:sldId id="794" r:id="rId4"/>
    <p:sldId id="505" r:id="rId5"/>
    <p:sldId id="813" r:id="rId6"/>
    <p:sldId id="2442" r:id="rId7"/>
    <p:sldId id="555" r:id="rId8"/>
    <p:sldId id="556" r:id="rId9"/>
    <p:sldId id="433" r:id="rId10"/>
    <p:sldId id="2462" r:id="rId11"/>
    <p:sldId id="486" r:id="rId12"/>
    <p:sldId id="785" r:id="rId13"/>
    <p:sldId id="542" r:id="rId14"/>
    <p:sldId id="573" r:id="rId15"/>
    <p:sldId id="784" r:id="rId16"/>
    <p:sldId id="786" r:id="rId17"/>
    <p:sldId id="511" r:id="rId18"/>
    <p:sldId id="576" r:id="rId19"/>
    <p:sldId id="259" r:id="rId20"/>
    <p:sldId id="712" r:id="rId21"/>
    <p:sldId id="722" r:id="rId22"/>
    <p:sldId id="715" r:id="rId23"/>
    <p:sldId id="711" r:id="rId24"/>
    <p:sldId id="732" r:id="rId25"/>
    <p:sldId id="714" r:id="rId26"/>
    <p:sldId id="731" r:id="rId27"/>
    <p:sldId id="487" r:id="rId28"/>
    <p:sldId id="726" r:id="rId29"/>
    <p:sldId id="796" r:id="rId30"/>
    <p:sldId id="330" r:id="rId31"/>
    <p:sldId id="373" r:id="rId32"/>
    <p:sldId id="372" r:id="rId33"/>
    <p:sldId id="324" r:id="rId34"/>
    <p:sldId id="374" r:id="rId35"/>
    <p:sldId id="361" r:id="rId36"/>
    <p:sldId id="360" r:id="rId37"/>
    <p:sldId id="375" r:id="rId38"/>
    <p:sldId id="359" r:id="rId39"/>
    <p:sldId id="362" r:id="rId40"/>
    <p:sldId id="364" r:id="rId41"/>
    <p:sldId id="365" r:id="rId42"/>
    <p:sldId id="363" r:id="rId43"/>
    <p:sldId id="369" r:id="rId44"/>
    <p:sldId id="367" r:id="rId45"/>
    <p:sldId id="366" r:id="rId46"/>
    <p:sldId id="368" r:id="rId47"/>
    <p:sldId id="376" r:id="rId48"/>
    <p:sldId id="380" r:id="rId49"/>
    <p:sldId id="2473" r:id="rId50"/>
    <p:sldId id="377" r:id="rId51"/>
    <p:sldId id="387" r:id="rId52"/>
    <p:sldId id="389" r:id="rId53"/>
    <p:sldId id="381" r:id="rId54"/>
    <p:sldId id="393" r:id="rId55"/>
    <p:sldId id="395" r:id="rId56"/>
    <p:sldId id="288" r:id="rId57"/>
    <p:sldId id="764" r:id="rId58"/>
    <p:sldId id="2465" r:id="rId59"/>
    <p:sldId id="2466" r:id="rId60"/>
    <p:sldId id="2467" r:id="rId61"/>
    <p:sldId id="2468" r:id="rId62"/>
    <p:sldId id="2469" r:id="rId63"/>
    <p:sldId id="2451" r:id="rId64"/>
    <p:sldId id="2459" r:id="rId65"/>
    <p:sldId id="2461" r:id="rId66"/>
    <p:sldId id="2460" r:id="rId67"/>
    <p:sldId id="2454" r:id="rId68"/>
    <p:sldId id="814" r:id="rId69"/>
    <p:sldId id="336" r:id="rId70"/>
    <p:sldId id="815" r:id="rId71"/>
    <p:sldId id="2456" r:id="rId72"/>
    <p:sldId id="2472" r:id="rId73"/>
    <p:sldId id="782" r:id="rId74"/>
    <p:sldId id="2457" r:id="rId75"/>
    <p:sldId id="2458" r:id="rId76"/>
    <p:sldId id="432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3D4BC9-2107-417F-9C49-BB57ABB8483E}">
          <p14:sldIdLst>
            <p14:sldId id="787"/>
            <p14:sldId id="286"/>
            <p14:sldId id="794"/>
            <p14:sldId id="505"/>
            <p14:sldId id="813"/>
            <p14:sldId id="2442"/>
            <p14:sldId id="555"/>
            <p14:sldId id="556"/>
            <p14:sldId id="433"/>
            <p14:sldId id="2462"/>
            <p14:sldId id="486"/>
            <p14:sldId id="785"/>
            <p14:sldId id="542"/>
            <p14:sldId id="573"/>
            <p14:sldId id="784"/>
            <p14:sldId id="786"/>
            <p14:sldId id="511"/>
            <p14:sldId id="576"/>
            <p14:sldId id="259"/>
            <p14:sldId id="712"/>
            <p14:sldId id="722"/>
            <p14:sldId id="715"/>
            <p14:sldId id="711"/>
            <p14:sldId id="732"/>
            <p14:sldId id="714"/>
            <p14:sldId id="731"/>
            <p14:sldId id="487"/>
            <p14:sldId id="726"/>
          </p14:sldIdLst>
        </p14:section>
        <p14:section name="Default Section" id="{CAEE3030-0525-4686-A9C2-85179A046349}">
          <p14:sldIdLst>
            <p14:sldId id="796"/>
            <p14:sldId id="330"/>
            <p14:sldId id="373"/>
            <p14:sldId id="372"/>
            <p14:sldId id="324"/>
            <p14:sldId id="374"/>
            <p14:sldId id="361"/>
            <p14:sldId id="360"/>
            <p14:sldId id="375"/>
            <p14:sldId id="359"/>
            <p14:sldId id="362"/>
            <p14:sldId id="364"/>
            <p14:sldId id="365"/>
            <p14:sldId id="363"/>
            <p14:sldId id="369"/>
            <p14:sldId id="367"/>
            <p14:sldId id="366"/>
            <p14:sldId id="368"/>
            <p14:sldId id="376"/>
            <p14:sldId id="380"/>
            <p14:sldId id="2473"/>
            <p14:sldId id="377"/>
            <p14:sldId id="387"/>
            <p14:sldId id="389"/>
            <p14:sldId id="381"/>
            <p14:sldId id="393"/>
            <p14:sldId id="395"/>
            <p14:sldId id="288"/>
            <p14:sldId id="764"/>
            <p14:sldId id="2465"/>
            <p14:sldId id="2466"/>
            <p14:sldId id="2467"/>
            <p14:sldId id="2468"/>
            <p14:sldId id="2469"/>
            <p14:sldId id="2451"/>
            <p14:sldId id="2459"/>
            <p14:sldId id="2461"/>
            <p14:sldId id="2460"/>
            <p14:sldId id="2454"/>
            <p14:sldId id="814"/>
            <p14:sldId id="336"/>
            <p14:sldId id="815"/>
            <p14:sldId id="2456"/>
            <p14:sldId id="2472"/>
            <p14:sldId id="782"/>
            <p14:sldId id="2457"/>
            <p14:sldId id="2458"/>
            <p14:sldId id="4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7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34" clrIdx="0"/>
  <p:cmAuthor id="2" name="Microsoft Office User" initials="MOU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93D6E1"/>
    <a:srgbClr val="80CFDC"/>
    <a:srgbClr val="56C0CE"/>
    <a:srgbClr val="4EBCCE"/>
    <a:srgbClr val="35AABD"/>
    <a:srgbClr val="B4E2EA"/>
    <a:srgbClr val="A4DDE6"/>
    <a:srgbClr val="96D7E2"/>
    <a:srgbClr val="75C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7434" autoAdjust="0"/>
  </p:normalViewPr>
  <p:slideViewPr>
    <p:cSldViewPr snapToGrid="0" snapToObjects="1">
      <p:cViewPr varScale="1">
        <p:scale>
          <a:sx n="72" d="100"/>
          <a:sy n="72" d="100"/>
        </p:scale>
        <p:origin x="60" y="1540"/>
      </p:cViewPr>
      <p:guideLst>
        <p:guide orient="horz" pos="3770"/>
        <p:guide pos="3863"/>
      </p:guideLst>
    </p:cSldViewPr>
  </p:slideViewPr>
  <p:outlineViewPr>
    <p:cViewPr>
      <p:scale>
        <a:sx n="33" d="100"/>
        <a:sy n="33" d="100"/>
      </p:scale>
      <p:origin x="0" y="-13112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arayon\AppData\Local\Microsoft\Windows\INetCache\Content.Outlook\HLDC4DRN\procurement-report-2024%20(00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4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5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6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7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8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9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0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1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vgalmari\cernbox\WINDOWS\Desktop\20250204_YES-NO%20Supplier%20engagement%20on%20sustainable%20procuremen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davison\Downloads\Unsaved%20Report%20(2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davison\Downloads\Unsaved%20Report%20(2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davison\Downloads\Unsaved%20Report%20(2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vgalmari\cernbox\WINDOWS\Desktop\20250204_YES-NO%20Supplier%20engagement%20on%20sustainable%20procurement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vgalmari\cernbox\WINDOWS\Desktop\20250204_YES-NO%20Supplier%20engagement%20on%20sustainable%20procurement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4B-4DA6-882E-998EA1D01B9D}"/>
              </c:ext>
            </c:extLst>
          </c:dPt>
          <c:dPt>
            <c:idx val="1"/>
            <c:bubble3D val="0"/>
            <c:spPr>
              <a:solidFill>
                <a:srgbClr val="0000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4B-4DA6-882E-998EA1D01B9D}"/>
              </c:ext>
            </c:extLst>
          </c:dPt>
          <c:dPt>
            <c:idx val="2"/>
            <c:bubble3D val="0"/>
            <c:spPr>
              <a:solidFill>
                <a:srgbClr val="66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4B-4DA6-882E-998EA1D01B9D}"/>
              </c:ext>
            </c:extLst>
          </c:dPt>
          <c:dPt>
            <c:idx val="3"/>
            <c:bubble3D val="0"/>
            <c:spPr>
              <a:solidFill>
                <a:srgbClr val="9900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04B-4DA6-882E-998EA1D01B9D}"/>
              </c:ext>
            </c:extLst>
          </c:dPt>
          <c:dPt>
            <c:idx val="4"/>
            <c:bubble3D val="0"/>
            <c:spPr>
              <a:solidFill>
                <a:srgbClr val="CC00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04B-4DA6-882E-998EA1D01B9D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04B-4DA6-882E-998EA1D01B9D}"/>
              </c:ext>
            </c:extLst>
          </c:dPt>
          <c:dPt>
            <c:idx val="6"/>
            <c:bubble3D val="0"/>
            <c:spPr>
              <a:solidFill>
                <a:srgbClr val="FF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04B-4DA6-882E-998EA1D01B9D}"/>
              </c:ext>
            </c:extLst>
          </c:dPt>
          <c:dPt>
            <c:idx val="7"/>
            <c:bubble3D val="0"/>
            <c:spPr>
              <a:solidFill>
                <a:srgbClr val="FF99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04B-4DA6-882E-998EA1D01B9D}"/>
              </c:ext>
            </c:extLst>
          </c:dPt>
          <c:dPt>
            <c:idx val="8"/>
            <c:bubble3D val="0"/>
            <c:spPr>
              <a:solidFill>
                <a:srgbClr val="FF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604B-4DA6-882E-998EA1D01B9D}"/>
              </c:ext>
            </c:extLst>
          </c:dPt>
          <c:dPt>
            <c:idx val="9"/>
            <c:bubble3D val="0"/>
            <c:spPr>
              <a:solidFill>
                <a:srgbClr val="CC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604B-4DA6-882E-998EA1D01B9D}"/>
              </c:ext>
            </c:extLst>
          </c:dPt>
          <c:dPt>
            <c:idx val="10"/>
            <c:bubble3D val="0"/>
            <c:spPr>
              <a:solidFill>
                <a:srgbClr val="99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604B-4DA6-882E-998EA1D01B9D}"/>
              </c:ext>
            </c:extLst>
          </c:dPt>
          <c:dPt>
            <c:idx val="11"/>
            <c:bubble3D val="0"/>
            <c:spPr>
              <a:solidFill>
                <a:srgbClr val="66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604B-4DA6-882E-998EA1D01B9D}"/>
              </c:ext>
            </c:extLst>
          </c:dPt>
          <c:dPt>
            <c:idx val="12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04B-4DA6-882E-998EA1D01B9D}"/>
              </c:ext>
            </c:extLst>
          </c:dPt>
          <c:dLbls>
            <c:dLbl>
              <c:idx val="0"/>
              <c:layout>
                <c:manualLayout>
                  <c:x val="7.757214307691207E-2"/>
                  <c:y val="-2.4527154085614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76838555859438"/>
                      <c:h val="9.37610956124778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4B-4DA6-882E-998EA1D01B9D}"/>
                </c:ext>
              </c:extLst>
            </c:dLbl>
            <c:dLbl>
              <c:idx val="1"/>
              <c:layout>
                <c:manualLayout>
                  <c:x val="-3.0264985498038438E-3"/>
                  <c:y val="0.120228012964268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60856451263319"/>
                      <c:h val="0.109016077529999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04B-4DA6-882E-998EA1D01B9D}"/>
                </c:ext>
              </c:extLst>
            </c:dLbl>
            <c:dLbl>
              <c:idx val="2"/>
              <c:layout>
                <c:manualLayout>
                  <c:x val="-2.8446604572130094E-2"/>
                  <c:y val="3.727446825930932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4B-4DA6-882E-998EA1D01B9D}"/>
                </c:ext>
              </c:extLst>
            </c:dLbl>
            <c:dLbl>
              <c:idx val="3"/>
              <c:layout>
                <c:manualLayout>
                  <c:x val="-4.0104224860623462E-2"/>
                  <c:y val="4.623360753877142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4B-4DA6-882E-998EA1D01B9D}"/>
                </c:ext>
              </c:extLst>
            </c:dLbl>
            <c:dLbl>
              <c:idx val="4"/>
              <c:layout>
                <c:manualLayout>
                  <c:x val="-1.1252131217499678E-2"/>
                  <c:y val="-0.110308938909470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94710911228151"/>
                      <c:h val="8.04674404518755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04B-4DA6-882E-998EA1D01B9D}"/>
                </c:ext>
              </c:extLst>
            </c:dLbl>
            <c:dLbl>
              <c:idx val="5"/>
              <c:layout>
                <c:manualLayout>
                  <c:x val="-3.4058566489857944E-2"/>
                  <c:y val="-8.11567689772235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6109450414208"/>
                      <c:h val="9.3799212598425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04B-4DA6-882E-998EA1D01B9D}"/>
                </c:ext>
              </c:extLst>
            </c:dLbl>
            <c:dLbl>
              <c:idx val="6"/>
              <c:layout>
                <c:manualLayout>
                  <c:x val="-6.3736819384121485E-2"/>
                  <c:y val="-5.27745693237363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39240748089679"/>
                      <c:h val="9.59774203090445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604B-4DA6-882E-998EA1D01B9D}"/>
                </c:ext>
              </c:extLst>
            </c:dLbl>
            <c:dLbl>
              <c:idx val="7"/>
              <c:layout>
                <c:manualLayout>
                  <c:x val="-3.2282360793633932E-2"/>
                  <c:y val="-1.909343174679193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04B-4DA6-882E-998EA1D01B9D}"/>
                </c:ext>
              </c:extLst>
            </c:dLbl>
            <c:dLbl>
              <c:idx val="8"/>
              <c:layout>
                <c:manualLayout>
                  <c:x val="-5.7969987467257726E-2"/>
                  <c:y val="-2.774798219542771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04B-4DA6-882E-998EA1D01B9D}"/>
                </c:ext>
              </c:extLst>
            </c:dLbl>
            <c:dLbl>
              <c:idx val="9"/>
              <c:layout>
                <c:manualLayout>
                  <c:x val="-9.9457886885350247E-2"/>
                  <c:y val="-3.669904075049652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04B-4DA6-882E-998EA1D01B9D}"/>
                </c:ext>
              </c:extLst>
            </c:dLbl>
            <c:dLbl>
              <c:idx val="10"/>
              <c:layout>
                <c:manualLayout>
                  <c:x val="-6.120880509998765E-3"/>
                  <c:y val="-2.4645387573422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57427553282502"/>
                      <c:h val="6.48144887524122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04B-4DA6-882E-998EA1D01B9D}"/>
                </c:ext>
              </c:extLst>
            </c:dLbl>
            <c:dLbl>
              <c:idx val="11"/>
              <c:layout>
                <c:manualLayout>
                  <c:x val="2.2600308263995859E-2"/>
                  <c:y val="-3.0076380769935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2108916887424"/>
                      <c:h val="6.9286760666544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604B-4DA6-882E-998EA1D01B9D}"/>
                </c:ext>
              </c:extLst>
            </c:dLbl>
            <c:dLbl>
              <c:idx val="12"/>
              <c:layout>
                <c:manualLayout>
                  <c:x val="0.16580041951937458"/>
                  <c:y val="-3.957995858746637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04B-4DA6-882E-998EA1D01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Sheet1!$C$4:$C$16</c:f>
              <c:strCache>
                <c:ptCount val="13"/>
                <c:pt idx="0">
                  <c:v>Civil engineering, building and technical services</c:v>
                </c:pt>
                <c:pt idx="1">
                  <c:v>Vacuum and low temperature</c:v>
                </c:pt>
                <c:pt idx="2">
                  <c:v>Information technology</c:v>
                </c:pt>
                <c:pt idx="3">
                  <c:v>Mechanical engineering and raw materials</c:v>
                </c:pt>
                <c:pt idx="4">
                  <c:v>Electronics and radio frequency</c:v>
                </c:pt>
                <c:pt idx="5">
                  <c:v>Electrical engineering and magnets</c:v>
                </c:pt>
                <c:pt idx="6">
                  <c:v>Office supply, furniture, communication and training</c:v>
                </c:pt>
                <c:pt idx="7">
                  <c:v>Miscellaneous</c:v>
                </c:pt>
                <c:pt idx="8">
                  <c:v>Transport, handling and vehicles</c:v>
                </c:pt>
                <c:pt idx="9">
                  <c:v>Gases, chemicals, radiation and waste equipment</c:v>
                </c:pt>
                <c:pt idx="10">
                  <c:v>Health, safety and environment</c:v>
                </c:pt>
                <c:pt idx="11">
                  <c:v>Particle and photon detectors</c:v>
                </c:pt>
                <c:pt idx="12">
                  <c:v>Optics and photon detectors</c:v>
                </c:pt>
              </c:strCache>
            </c:strRef>
          </c:cat>
          <c:val>
            <c:numRef>
              <c:f>Sheet1!$D$4:$D$16</c:f>
              <c:numCache>
                <c:formatCode>General</c:formatCode>
                <c:ptCount val="13"/>
                <c:pt idx="0">
                  <c:v>71892</c:v>
                </c:pt>
                <c:pt idx="1">
                  <c:v>41593</c:v>
                </c:pt>
                <c:pt idx="2">
                  <c:v>33315</c:v>
                </c:pt>
                <c:pt idx="3">
                  <c:v>31532</c:v>
                </c:pt>
                <c:pt idx="4">
                  <c:v>22655</c:v>
                </c:pt>
                <c:pt idx="5">
                  <c:v>22364</c:v>
                </c:pt>
                <c:pt idx="6">
                  <c:v>9838</c:v>
                </c:pt>
                <c:pt idx="7">
                  <c:v>9547</c:v>
                </c:pt>
                <c:pt idx="8">
                  <c:v>9325</c:v>
                </c:pt>
                <c:pt idx="9">
                  <c:v>9193</c:v>
                </c:pt>
                <c:pt idx="10">
                  <c:v>7284</c:v>
                </c:pt>
                <c:pt idx="11">
                  <c:v>2861</c:v>
                </c:pt>
                <c:pt idx="12">
                  <c:v>1598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04B-4DA6-882E-998EA1D01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5292454715676906E-2"/>
                  <c:y val="-2.7911965222130977E-2"/>
                </c:manualLayout>
              </c:layout>
              <c:tx>
                <c:rich>
                  <a:bodyPr/>
                  <a:lstStyle/>
                  <a:p>
                    <a:fld id="{37FD88C4-1E4F-4EE4-AB54-80A28F327E1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421-4B26-90E1-03F4FD71F290}"/>
                </c:ext>
              </c:extLst>
            </c:dLbl>
            <c:dLbl>
              <c:idx val="1"/>
              <c:layout>
                <c:manualLayout>
                  <c:x val="-5.4410378929730809E-2"/>
                  <c:y val="4.1719101704906898E-2"/>
                </c:manualLayout>
              </c:layout>
              <c:tx>
                <c:rich>
                  <a:bodyPr/>
                  <a:lstStyle/>
                  <a:p>
                    <a:fld id="{31D30752-715B-49FC-8FF1-B5609D683F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421-4B26-90E1-03F4FD71F29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E68ECA4-0B76-48CA-9FD3-C862A36BDA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6421-4B26-90E1-03F4FD71F290}"/>
                </c:ext>
              </c:extLst>
            </c:dLbl>
            <c:dLbl>
              <c:idx val="3"/>
              <c:layout>
                <c:manualLayout>
                  <c:x val="-0.12786428337782202"/>
                  <c:y val="-3.2414873066522569E-2"/>
                </c:manualLayout>
              </c:layout>
              <c:tx>
                <c:rich>
                  <a:bodyPr/>
                  <a:lstStyle/>
                  <a:p>
                    <a:fld id="{383013FB-7CC8-4C5F-A553-71252853EE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52233770979855"/>
                      <c:h val="8.21076976951017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421-4B26-90E1-03F4FD71F290}"/>
                </c:ext>
              </c:extLst>
            </c:dLbl>
            <c:dLbl>
              <c:idx val="4"/>
              <c:layout>
                <c:manualLayout>
                  <c:x val="-8.705660628756913E-2"/>
                  <c:y val="2.80112407119846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DAB6B8-6DFA-4C12-BF50-EFCBBE2F263B}" type="CELLRANGE">
                      <a:rPr lang="en-US"/>
                      <a:pPr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77356628115986"/>
                      <c:h val="0.1689837670594527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6421-4B26-90E1-03F4FD71F290}"/>
                </c:ext>
              </c:extLst>
            </c:dLbl>
            <c:dLbl>
              <c:idx val="5"/>
              <c:layout>
                <c:manualLayout>
                  <c:x val="-0.12378350495809223"/>
                  <c:y val="2.7589513623879919E-2"/>
                </c:manualLayout>
              </c:layout>
              <c:tx>
                <c:rich>
                  <a:bodyPr/>
                  <a:lstStyle/>
                  <a:p>
                    <a:fld id="{6BBF16C6-0EA5-4DF6-BF08-17A6BD4FF9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572657028032"/>
                      <c:h val="8.21076976951017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421-4B26-90E1-03F4FD71F290}"/>
                </c:ext>
              </c:extLst>
            </c:dLbl>
            <c:dLbl>
              <c:idx val="6"/>
              <c:layout>
                <c:manualLayout>
                  <c:x val="-5.4410378929730711E-2"/>
                  <c:y val="2.3135784099048762E-2"/>
                </c:manualLayout>
              </c:layout>
              <c:tx>
                <c:rich>
                  <a:bodyPr/>
                  <a:lstStyle/>
                  <a:p>
                    <a:fld id="{49D9DDF0-AB2C-4776-8863-183B382EC10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6421-4B26-90E1-03F4FD71F290}"/>
                </c:ext>
              </c:extLst>
            </c:dLbl>
            <c:dLbl>
              <c:idx val="7"/>
              <c:layout>
                <c:manualLayout>
                  <c:x val="-0.10065920102000191"/>
                  <c:y val="-2.1207557099285453E-17"/>
                </c:manualLayout>
              </c:layout>
              <c:tx>
                <c:rich>
                  <a:bodyPr/>
                  <a:lstStyle/>
                  <a:p>
                    <a:fld id="{48FB1AE6-2BF9-42C5-B811-177F7C02545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421-4B26-90E1-03F4FD71F2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'MATRIX INDUSTRY'!$D$43:$D$50</c:f>
              <c:numCache>
                <c:formatCode>0.00</c:formatCode>
                <c:ptCount val="8"/>
                <c:pt idx="0">
                  <c:v>1.4</c:v>
                </c:pt>
                <c:pt idx="1">
                  <c:v>3.6000000000000005</c:v>
                </c:pt>
                <c:pt idx="2">
                  <c:v>0.6</c:v>
                </c:pt>
                <c:pt idx="3">
                  <c:v>3</c:v>
                </c:pt>
                <c:pt idx="4">
                  <c:v>2.2000000000000002</c:v>
                </c:pt>
                <c:pt idx="5">
                  <c:v>2.2000000000000002</c:v>
                </c:pt>
                <c:pt idx="6">
                  <c:v>1</c:v>
                </c:pt>
                <c:pt idx="7">
                  <c:v>3.2</c:v>
                </c:pt>
              </c:numCache>
            </c:numRef>
          </c:xVal>
          <c:yVal>
            <c:numRef>
              <c:f>'MATRIX INDUSTRY'!$E$43:$E$50</c:f>
              <c:numCache>
                <c:formatCode>0.00</c:formatCode>
                <c:ptCount val="8"/>
                <c:pt idx="0">
                  <c:v>0.89999999999999991</c:v>
                </c:pt>
                <c:pt idx="1">
                  <c:v>3.8499999999999996</c:v>
                </c:pt>
                <c:pt idx="2">
                  <c:v>2.9</c:v>
                </c:pt>
                <c:pt idx="3">
                  <c:v>0.89999999999999991</c:v>
                </c:pt>
                <c:pt idx="4">
                  <c:v>0.89999999999999991</c:v>
                </c:pt>
                <c:pt idx="5">
                  <c:v>3.8499999999999996</c:v>
                </c:pt>
                <c:pt idx="6">
                  <c:v>0.89999999999999991</c:v>
                </c:pt>
                <c:pt idx="7">
                  <c:v>3.8499999999999996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INDUSTRY'!$C$43:$C$50</c15:f>
                <c15:dlblRangeCache>
                  <c:ptCount val="8"/>
                  <c:pt idx="0">
                    <c:v>Broad Telecom S.A</c:v>
                  </c:pt>
                  <c:pt idx="1">
                    <c:v>DEF - Detection Electronique Française</c:v>
                  </c:pt>
                  <c:pt idx="2">
                    <c:v>Linktronix AG</c:v>
                  </c:pt>
                  <c:pt idx="3">
                    <c:v>MOUSER ELECTRONICS </c:v>
                  </c:pt>
                  <c:pt idx="4">
                    <c:v>NVENT SCHROFF SAS</c:v>
                  </c:pt>
                  <c:pt idx="5">
                    <c:v>Rohde &amp; Schwarz Schweiz AG</c:v>
                  </c:pt>
                  <c:pt idx="6">
                    <c:v>Tecnomec srl</c:v>
                  </c:pt>
                  <c:pt idx="7">
                    <c:v>TELEDYNE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6421-4B26-90E1-03F4FD71F290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6421-4B26-90E1-03F4FD71F290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A-6421-4B26-90E1-03F4FD71F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88B6E0"/>
              </a:solidFill>
              <a:ln w="9525">
                <a:solidFill>
                  <a:srgbClr val="88B6E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390799834231251E-2"/>
                  <c:y val="2.1505376344086023E-2"/>
                </c:manualLayout>
              </c:layout>
              <c:tx>
                <c:rich>
                  <a:bodyPr/>
                  <a:lstStyle/>
                  <a:p>
                    <a:fld id="{B776A0A0-99B3-4598-B5E4-F7622C98E39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068-41EB-9CAD-95D74716FF50}"/>
                </c:ext>
              </c:extLst>
            </c:dLbl>
            <c:dLbl>
              <c:idx val="1"/>
              <c:layout>
                <c:manualLayout>
                  <c:x val="-6.798245614035088E-2"/>
                  <c:y val="1.8817204301075269E-2"/>
                </c:manualLayout>
              </c:layout>
              <c:tx>
                <c:rich>
                  <a:bodyPr/>
                  <a:lstStyle/>
                  <a:p>
                    <a:fld id="{B898F6AD-88DB-4C31-843A-90852B8044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1068-41EB-9CAD-95D74716FF50}"/>
                </c:ext>
              </c:extLst>
            </c:dLbl>
            <c:dLbl>
              <c:idx val="2"/>
              <c:layout>
                <c:manualLayout>
                  <c:x val="-9.5218163127028743E-2"/>
                  <c:y val="3.7215953629507859E-2"/>
                </c:manualLayout>
              </c:layout>
              <c:tx>
                <c:rich>
                  <a:bodyPr/>
                  <a:lstStyle/>
                  <a:p>
                    <a:fld id="{82651310-4FF8-42E2-9904-D0036DAE96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068-41EB-9CAD-95D74716FF50}"/>
                </c:ext>
              </c:extLst>
            </c:dLbl>
            <c:dLbl>
              <c:idx val="3"/>
              <c:layout>
                <c:manualLayout>
                  <c:x val="-0.16697627434728554"/>
                  <c:y val="3.3955634577935759E-3"/>
                </c:manualLayout>
              </c:layout>
              <c:tx>
                <c:rich>
                  <a:bodyPr/>
                  <a:lstStyle/>
                  <a:p>
                    <a:fld id="{A1526A50-8F73-4FA7-A9D7-107F20EBBEB5}" type="CELLRANGE">
                      <a:rPr lang="pl-PL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68-41EB-9CAD-95D74716FF50}"/>
                </c:ext>
              </c:extLst>
            </c:dLbl>
            <c:dLbl>
              <c:idx val="4"/>
              <c:layout>
                <c:manualLayout>
                  <c:x val="-6.8012973662163384E-2"/>
                  <c:y val="3.2365310618738041E-2"/>
                </c:manualLayout>
              </c:layout>
              <c:tx>
                <c:rich>
                  <a:bodyPr/>
                  <a:lstStyle/>
                  <a:p>
                    <a:fld id="{2CE50C29-B8F7-4481-A13E-C225F53E765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1068-41EB-9CAD-95D74716FF50}"/>
                </c:ext>
              </c:extLst>
            </c:dLbl>
            <c:dLbl>
              <c:idx val="5"/>
              <c:layout>
                <c:manualLayout>
                  <c:x val="-6.6652679928166869E-2"/>
                  <c:y val="3.46807001947337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896BF4-B4BA-4BDC-B12B-4A46FC320C2C}" type="CELLRANGE">
                      <a:rPr lang="en-US"/>
                      <a:pPr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89274429028406"/>
                      <c:h val="0.1234873692862888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1068-41EB-9CAD-95D74716F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INDUSTRY'!$D$60:$D$65</c:f>
              <c:numCache>
                <c:formatCode>0.00</c:formatCode>
                <c:ptCount val="6"/>
                <c:pt idx="0">
                  <c:v>2.6</c:v>
                </c:pt>
                <c:pt idx="1">
                  <c:v>3.4000000000000004</c:v>
                </c:pt>
                <c:pt idx="2">
                  <c:v>2.5999999999999996</c:v>
                </c:pt>
                <c:pt idx="3">
                  <c:v>1.7999999999999998</c:v>
                </c:pt>
                <c:pt idx="4">
                  <c:v>0.6</c:v>
                </c:pt>
                <c:pt idx="5">
                  <c:v>3.6000000000000005</c:v>
                </c:pt>
              </c:numCache>
            </c:numRef>
          </c:xVal>
          <c:yVal>
            <c:numRef>
              <c:f>'MATRIX INDUSTRY'!$E$60:$E$65</c:f>
              <c:numCache>
                <c:formatCode>0.00</c:formatCode>
                <c:ptCount val="6"/>
                <c:pt idx="0">
                  <c:v>4</c:v>
                </c:pt>
                <c:pt idx="1">
                  <c:v>1.8499999999999999</c:v>
                </c:pt>
                <c:pt idx="2">
                  <c:v>3.6999999999999997</c:v>
                </c:pt>
                <c:pt idx="3">
                  <c:v>3.85</c:v>
                </c:pt>
                <c:pt idx="4">
                  <c:v>3.55</c:v>
                </c:pt>
                <c:pt idx="5">
                  <c:v>3.8499999999999996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INDUSTRY'!$C$60:$C$65</c15:f>
                <c15:dlblRangeCache>
                  <c:ptCount val="6"/>
                  <c:pt idx="0">
                    <c:v>Bios IT</c:v>
                  </c:pt>
                  <c:pt idx="1">
                    <c:v>Canon (Switzerland) AG </c:v>
                  </c:pt>
                  <c:pt idx="2">
                    <c:v>Darest Informatic SA</c:v>
                  </c:pt>
                  <c:pt idx="3">
                    <c:v>FORMAT SP. Z O. O.</c:v>
                  </c:pt>
                  <c:pt idx="4">
                    <c:v>InnoBoost SA</c:v>
                  </c:pt>
                  <c:pt idx="5">
                    <c:v>Nextron Norway AS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1068-41EB-9CAD-95D74716FF50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1068-41EB-9CAD-95D74716FF50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8-1068-41EB-9CAD-95D74716F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205189464866351E-3"/>
                  <c:y val="0"/>
                </c:manualLayout>
              </c:layout>
              <c:tx>
                <c:rich>
                  <a:bodyPr/>
                  <a:lstStyle/>
                  <a:p>
                    <a:fld id="{11C0FC9D-69F3-4D2B-A28D-2CBCE50CC1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5E7-4E06-93DD-3117F5E1DF01}"/>
                </c:ext>
              </c:extLst>
            </c:dLbl>
            <c:dLbl>
              <c:idx val="1"/>
              <c:layout>
                <c:manualLayout>
                  <c:x val="-6.2274620949783172E-2"/>
                  <c:y val="2.1566912620040245E-2"/>
                </c:manualLayout>
              </c:layout>
              <c:tx>
                <c:rich>
                  <a:bodyPr/>
                  <a:lstStyle/>
                  <a:p>
                    <a:fld id="{8000F810-5EC1-4154-9714-388F2E32CC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5E7-4E06-93DD-3117F5E1DF01}"/>
                </c:ext>
              </c:extLst>
            </c:dLbl>
            <c:dLbl>
              <c:idx val="2"/>
              <c:layout>
                <c:manualLayout>
                  <c:x val="-8.1615568394596064E-3"/>
                  <c:y val="4.6519942036884823E-3"/>
                </c:manualLayout>
              </c:layout>
              <c:tx>
                <c:rich>
                  <a:bodyPr/>
                  <a:lstStyle/>
                  <a:p>
                    <a:fld id="{B4EEB73F-9594-4D1C-A0BC-728AA094816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5E7-4E06-93DD-3117F5E1DF01}"/>
                </c:ext>
              </c:extLst>
            </c:dLbl>
            <c:dLbl>
              <c:idx val="3"/>
              <c:layout>
                <c:manualLayout>
                  <c:x val="-6.5009323090364723E-2"/>
                  <c:y val="-3.0193677668056425E-2"/>
                </c:manualLayout>
              </c:layout>
              <c:tx>
                <c:rich>
                  <a:bodyPr/>
                  <a:lstStyle/>
                  <a:p>
                    <a:fld id="{BF1442E7-53C4-4A52-B7FF-3751538736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5E7-4E06-93DD-3117F5E1DF01}"/>
                </c:ext>
              </c:extLst>
            </c:dLbl>
            <c:dLbl>
              <c:idx val="4"/>
              <c:layout>
                <c:manualLayout>
                  <c:x val="1.0846764271653543E-2"/>
                  <c:y val="1.3737583171871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893F38B-DDE8-4FFD-BDAA-AD3C1D979127}" type="CELLRANGE">
                      <a:rPr lang="en-US" sz="800" dirty="0"/>
                      <a:pPr algn="l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58628608923885"/>
                      <c:h val="6.977350943977486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5E7-4E06-93DD-3117F5E1DF01}"/>
                </c:ext>
              </c:extLst>
            </c:dLbl>
            <c:dLbl>
              <c:idx val="5"/>
              <c:layout>
                <c:manualLayout>
                  <c:x val="-0.10287002013787529"/>
                  <c:y val="2.5880295144048219E-2"/>
                </c:manualLayout>
              </c:layout>
              <c:tx>
                <c:rich>
                  <a:bodyPr/>
                  <a:lstStyle/>
                  <a:p>
                    <a:fld id="{7D5040EE-E287-47C7-B624-05A487B006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5E7-4E06-93DD-3117F5E1DF01}"/>
                </c:ext>
              </c:extLst>
            </c:dLbl>
            <c:dLbl>
              <c:idx val="6"/>
              <c:layout>
                <c:manualLayout>
                  <c:x val="-4.2168043670541298E-2"/>
                  <c:y val="4.32511680966173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E92F88-E197-405B-AEE4-80D9C0FA1665}" type="CELLRANGE">
                      <a:rPr lang="en-US"/>
                      <a:pPr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19200523025123"/>
                      <c:h val="0.1332794824853816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5E7-4E06-93DD-3117F5E1DF01}"/>
                </c:ext>
              </c:extLst>
            </c:dLbl>
            <c:dLbl>
              <c:idx val="7"/>
              <c:layout>
                <c:manualLayout>
                  <c:x val="-4.2167829456451027E-2"/>
                  <c:y val="3.9919189573200682E-2"/>
                </c:manualLayout>
              </c:layout>
              <c:tx>
                <c:rich>
                  <a:bodyPr/>
                  <a:lstStyle/>
                  <a:p>
                    <a:fld id="{C01627D7-D820-40EB-8891-112F997215C8}" type="CELLRANGE">
                      <a:rPr lang="fr-FR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02364216650132"/>
                      <c:h val="6.597594130826821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5E7-4E06-93DD-3117F5E1DF01}"/>
                </c:ext>
              </c:extLst>
            </c:dLbl>
            <c:dLbl>
              <c:idx val="8"/>
              <c:layout>
                <c:manualLayout>
                  <c:x val="1.595137521872266E-3"/>
                  <c:y val="5.3557969139547017E-2"/>
                </c:manualLayout>
              </c:layout>
              <c:tx>
                <c:rich>
                  <a:bodyPr/>
                  <a:lstStyle/>
                  <a:p>
                    <a:fld id="{BCC1FBA3-8061-4E6C-B603-290F994A82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5E7-4E06-93DD-3117F5E1DF01}"/>
                </c:ext>
              </c:extLst>
            </c:dLbl>
            <c:dLbl>
              <c:idx val="9"/>
              <c:layout>
                <c:manualLayout>
                  <c:x val="-8.1615568394596064E-3"/>
                  <c:y val="0"/>
                </c:manualLayout>
              </c:layout>
              <c:tx>
                <c:rich>
                  <a:bodyPr/>
                  <a:lstStyle/>
                  <a:p>
                    <a:fld id="{42886064-60A8-401D-96D4-D3680056C8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5E7-4E06-93DD-3117F5E1DF01}"/>
                </c:ext>
              </c:extLst>
            </c:dLbl>
            <c:dLbl>
              <c:idx val="10"/>
              <c:layout>
                <c:manualLayout>
                  <c:x val="-3.2418030265748049E-2"/>
                  <c:y val="-2.7942027831694485E-2"/>
                </c:manualLayout>
              </c:layout>
              <c:tx>
                <c:rich>
                  <a:bodyPr/>
                  <a:lstStyle/>
                  <a:p>
                    <a:fld id="{77ECE6FE-17E6-44F0-B2D9-D9061CCFEC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6787626222975"/>
                      <c:h val="8.21076976951017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C5E7-4E06-93DD-3117F5E1DF01}"/>
                </c:ext>
              </c:extLst>
            </c:dLbl>
            <c:dLbl>
              <c:idx val="11"/>
              <c:layout>
                <c:manualLayout>
                  <c:x val="-0.11292990101541772"/>
                  <c:y val="3.974815959515339E-2"/>
                </c:manualLayout>
              </c:layout>
              <c:tx>
                <c:rich>
                  <a:bodyPr/>
                  <a:lstStyle/>
                  <a:p>
                    <a:fld id="{C69D8E6A-DFCA-40F2-A679-6723F9A53D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75399653872875"/>
                      <c:h val="8.21076976951017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5E7-4E06-93DD-3117F5E1DF01}"/>
                </c:ext>
              </c:extLst>
            </c:dLbl>
            <c:dLbl>
              <c:idx val="12"/>
              <c:layout>
                <c:manualLayout>
                  <c:x val="-4.3570749945319336E-2"/>
                  <c:y val="-4.4918435533740905E-2"/>
                </c:manualLayout>
              </c:layout>
              <c:tx>
                <c:rich>
                  <a:bodyPr/>
                  <a:lstStyle/>
                  <a:p>
                    <a:fld id="{323C2432-ECEE-4CA8-980A-2169C3413AE4}" type="CELLRANGE">
                      <a:rPr lang="de-DE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5E7-4E06-93DD-3117F5E1DF01}"/>
                </c:ext>
              </c:extLst>
            </c:dLbl>
            <c:dLbl>
              <c:idx val="13"/>
              <c:layout>
                <c:manualLayout>
                  <c:x val="-8.1615568394596064E-3"/>
                  <c:y val="-9.9325782829662815E-3"/>
                </c:manualLayout>
              </c:layout>
              <c:tx>
                <c:rich>
                  <a:bodyPr/>
                  <a:lstStyle/>
                  <a:p>
                    <a:fld id="{7581AC6D-3C98-4A95-B922-304DF4223DE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5E7-4E06-93DD-3117F5E1DF01}"/>
                </c:ext>
              </c:extLst>
            </c:dLbl>
            <c:dLbl>
              <c:idx val="14"/>
              <c:layout>
                <c:manualLayout>
                  <c:x val="-8.1757642270358973E-3"/>
                  <c:y val="-3.3861750995567159E-4"/>
                </c:manualLayout>
              </c:layout>
              <c:tx>
                <c:rich>
                  <a:bodyPr/>
                  <a:lstStyle/>
                  <a:p>
                    <a:fld id="{9A075A5B-A652-4707-9A4F-C32205AA66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C5E7-4E06-93DD-3117F5E1DF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INDUSTRY'!$D$77:$D$91</c:f>
              <c:numCache>
                <c:formatCode>0.00</c:formatCode>
                <c:ptCount val="15"/>
                <c:pt idx="0">
                  <c:v>2.2000000000000002</c:v>
                </c:pt>
                <c:pt idx="1">
                  <c:v>3</c:v>
                </c:pt>
                <c:pt idx="2">
                  <c:v>1</c:v>
                </c:pt>
                <c:pt idx="3">
                  <c:v>3.4000000000000004</c:v>
                </c:pt>
                <c:pt idx="4">
                  <c:v>0</c:v>
                </c:pt>
                <c:pt idx="5">
                  <c:v>1.8</c:v>
                </c:pt>
                <c:pt idx="6">
                  <c:v>3.6000000000000005</c:v>
                </c:pt>
                <c:pt idx="7">
                  <c:v>3.6000000000000005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0.6</c:v>
                </c:pt>
                <c:pt idx="12">
                  <c:v>3.6000000000000005</c:v>
                </c:pt>
                <c:pt idx="13">
                  <c:v>1</c:v>
                </c:pt>
                <c:pt idx="14">
                  <c:v>1.4</c:v>
                </c:pt>
              </c:numCache>
            </c:numRef>
          </c:xVal>
          <c:yVal>
            <c:numRef>
              <c:f>'MATRIX INDUSTRY'!$E$77:$E$91</c:f>
              <c:numCache>
                <c:formatCode>0.00</c:formatCode>
                <c:ptCount val="15"/>
                <c:pt idx="0">
                  <c:v>3.6999999999999997</c:v>
                </c:pt>
                <c:pt idx="1">
                  <c:v>0.89999999999999991</c:v>
                </c:pt>
                <c:pt idx="2">
                  <c:v>3.3999999999999995</c:v>
                </c:pt>
                <c:pt idx="3">
                  <c:v>2</c:v>
                </c:pt>
                <c:pt idx="4">
                  <c:v>3.55</c:v>
                </c:pt>
                <c:pt idx="5">
                  <c:v>1.4000000000000001</c:v>
                </c:pt>
                <c:pt idx="6">
                  <c:v>3.2499999999999996</c:v>
                </c:pt>
                <c:pt idx="7">
                  <c:v>3.8499999999999996</c:v>
                </c:pt>
                <c:pt idx="8">
                  <c:v>3.55</c:v>
                </c:pt>
                <c:pt idx="9">
                  <c:v>0.6</c:v>
                </c:pt>
                <c:pt idx="10">
                  <c:v>3.55</c:v>
                </c:pt>
                <c:pt idx="11">
                  <c:v>1.7</c:v>
                </c:pt>
                <c:pt idx="12">
                  <c:v>1.0499999999999998</c:v>
                </c:pt>
                <c:pt idx="13">
                  <c:v>3.55</c:v>
                </c:pt>
                <c:pt idx="14">
                  <c:v>1.7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INDUSTRY'!$C$77:$C$91</c15:f>
                <c15:dlblRangeCache>
                  <c:ptCount val="15"/>
                  <c:pt idx="0">
                    <c:v>Abbey Forged Products Ltd</c:v>
                  </c:pt>
                  <c:pt idx="1">
                    <c:v>Allega GmbH</c:v>
                  </c:pt>
                  <c:pt idx="2">
                    <c:v>Anglia CNC Engineering Ltd</c:v>
                  </c:pt>
                  <c:pt idx="3">
                    <c:v>ArcelorMittal</c:v>
                  </c:pt>
                  <c:pt idx="4">
                    <c:v>Aurion Anlagentechnik GmbH </c:v>
                  </c:pt>
                  <c:pt idx="5">
                    <c:v>Cubos &amp; Poligonos, Lda.</c:v>
                  </c:pt>
                  <c:pt idx="6">
                    <c:v>Elite Manufacturing Solutions Ltd</c:v>
                  </c:pt>
                  <c:pt idx="7">
                    <c:v>GAZ TRANSPORT ET TECHNIGAZ (GTT)</c:v>
                  </c:pt>
                  <c:pt idx="8">
                    <c:v>High Speed Machining AS</c:v>
                  </c:pt>
                  <c:pt idx="9">
                    <c:v>HNP Mikrosysteme GmbH</c:v>
                  </c:pt>
                  <c:pt idx="10">
                    <c:v>NMW -  BROS N. AXAKALIS </c:v>
                  </c:pt>
                  <c:pt idx="11">
                    <c:v>RESARM ENGINEERING PLASTICS SA</c:v>
                  </c:pt>
                  <c:pt idx="12">
                    <c:v>SFS Group Schweiz AG - UNIMARKET</c:v>
                  </c:pt>
                  <c:pt idx="13">
                    <c:v>Timech AS</c:v>
                  </c:pt>
                  <c:pt idx="14">
                    <c:v>WORKSHAPE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C5E7-4E06-93DD-3117F5E1DF01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0-C5E7-4E06-93DD-3117F5E1DF01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1-C5E7-4E06-93DD-3117F5E1D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8080"/>
              </a:solidFill>
              <a:ln w="9525">
                <a:solidFill>
                  <a:srgbClr val="00808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4274052597460321E-2"/>
                  <c:y val="2.7625280829831532E-2"/>
                </c:manualLayout>
              </c:layout>
              <c:tx>
                <c:rich>
                  <a:bodyPr/>
                  <a:lstStyle/>
                  <a:p>
                    <a:fld id="{82815F8A-DDF2-4E0A-AFB7-4362EB95D4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8A6-4FD7-A787-572F1044A85D}"/>
                </c:ext>
              </c:extLst>
            </c:dLbl>
            <c:dLbl>
              <c:idx val="1"/>
              <c:layout>
                <c:manualLayout>
                  <c:x val="-2.7072755151657524E-3"/>
                  <c:y val="-4.6042134716386312E-3"/>
                </c:manualLayout>
              </c:layout>
              <c:tx>
                <c:rich>
                  <a:bodyPr/>
                  <a:lstStyle/>
                  <a:p>
                    <a:fld id="{31647A7C-DB12-4A84-9641-29FA5B2574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8A6-4FD7-A787-572F1044A85D}"/>
                </c:ext>
              </c:extLst>
            </c:dLbl>
            <c:dLbl>
              <c:idx val="2"/>
              <c:layout>
                <c:manualLayout>
                  <c:x val="-5.4273413083559098E-3"/>
                  <c:y val="-4.6042134716385887E-3"/>
                </c:manualLayout>
              </c:layout>
              <c:tx>
                <c:rich>
                  <a:bodyPr/>
                  <a:lstStyle/>
                  <a:p>
                    <a:fld id="{E0C70A3D-0D16-4874-8FCA-D5238E53B4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A8A6-4FD7-A787-572F1044A85D}"/>
                </c:ext>
              </c:extLst>
            </c:dLbl>
            <c:dLbl>
              <c:idx val="3"/>
              <c:layout>
                <c:manualLayout>
                  <c:x val="-0.21938886772571584"/>
                  <c:y val="-4.099925208721323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386C770-4A6C-43DA-BAF2-FC822F3C1123}" type="CELLRANGE">
                      <a:rPr lang="en-US"/>
                      <a:pPr algn="r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453779026203655"/>
                      <c:h val="9.249864864521925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8A6-4FD7-A787-572F1044A85D}"/>
                </c:ext>
              </c:extLst>
            </c:dLbl>
            <c:dLbl>
              <c:idx val="4"/>
              <c:layout>
                <c:manualLayout>
                  <c:x val="-8.4124830393487116E-2"/>
                  <c:y val="3.1935419325706434E-2"/>
                </c:manualLayout>
              </c:layout>
              <c:tx>
                <c:rich>
                  <a:bodyPr/>
                  <a:lstStyle/>
                  <a:p>
                    <a:fld id="{8D293A45-FB47-40A6-9129-AA3A2B768D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A8A6-4FD7-A787-572F1044A85D}"/>
                </c:ext>
              </c:extLst>
            </c:dLbl>
            <c:dLbl>
              <c:idx val="5"/>
              <c:layout>
                <c:manualLayout>
                  <c:x val="-7.0742814581684368E-2"/>
                  <c:y val="2.7541172363263016E-2"/>
                </c:manualLayout>
              </c:layout>
              <c:tx>
                <c:rich>
                  <a:bodyPr/>
                  <a:lstStyle/>
                  <a:p>
                    <a:fld id="{20EE71F7-A80A-493C-B00E-B085849A7A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8A6-4FD7-A787-572F1044A8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INDUSTRY'!$D$164:$D$169</c:f>
              <c:numCache>
                <c:formatCode>0.00</c:formatCode>
                <c:ptCount val="6"/>
                <c:pt idx="0">
                  <c:v>3.5999999999999996</c:v>
                </c:pt>
                <c:pt idx="1">
                  <c:v>0</c:v>
                </c:pt>
                <c:pt idx="2">
                  <c:v>0</c:v>
                </c:pt>
                <c:pt idx="3">
                  <c:v>3.2</c:v>
                </c:pt>
                <c:pt idx="4">
                  <c:v>2.4</c:v>
                </c:pt>
                <c:pt idx="5">
                  <c:v>3.2</c:v>
                </c:pt>
              </c:numCache>
            </c:numRef>
          </c:xVal>
          <c:yVal>
            <c:numRef>
              <c:f>'MATRIX INDUSTRY'!$E$164:$E$169</c:f>
              <c:numCache>
                <c:formatCode>0.00</c:formatCode>
                <c:ptCount val="6"/>
                <c:pt idx="0">
                  <c:v>1.7</c:v>
                </c:pt>
                <c:pt idx="1">
                  <c:v>3.2499999999999996</c:v>
                </c:pt>
                <c:pt idx="2">
                  <c:v>0.89999999999999991</c:v>
                </c:pt>
                <c:pt idx="3">
                  <c:v>3.8499999999999996</c:v>
                </c:pt>
                <c:pt idx="4">
                  <c:v>3.05</c:v>
                </c:pt>
                <c:pt idx="5">
                  <c:v>3.6999999999999997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INDUSTRY'!$C$164:$C$169</c15:f>
                <c15:dlblRangeCache>
                  <c:ptCount val="6"/>
                  <c:pt idx="0">
                    <c:v>EDWARDS GmbH</c:v>
                  </c:pt>
                  <c:pt idx="1">
                    <c:v>EGKENN Vacuum Technology sp. z o.o.</c:v>
                  </c:pt>
                  <c:pt idx="2">
                    <c:v>Hositrad Holland B.V.</c:v>
                  </c:pt>
                  <c:pt idx="3">
                    <c:v>PFEIFFER VACUUM (SCHWEIZ) AG</c:v>
                  </c:pt>
                  <c:pt idx="4">
                    <c:v>SAES getters SpA</c:v>
                  </c:pt>
                  <c:pt idx="5">
                    <c:v>VAT Group AG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A8A6-4FD7-A787-572F1044A85D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A8A6-4FD7-A787-572F1044A85D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8-A8A6-4FD7-A787-572F1044A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B0F0"/>
                </a:solidFill>
                <a:ln w="9525">
                  <a:solidFill>
                    <a:srgbClr val="00B0F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C50-454D-BF94-EAC6C80AF314}"/>
              </c:ext>
            </c:extLst>
          </c:dPt>
          <c:dLbls>
            <c:dLbl>
              <c:idx val="0"/>
              <c:layout>
                <c:manualLayout>
                  <c:x val="-0.21653713786453282"/>
                  <c:y val="-4.636440965693987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571F68-4249-4C24-90F5-96B847D82EFA}" type="CELLRANGE">
                      <a:rPr lang="en-US"/>
                      <a:pPr algn="r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C50-454D-BF94-EAC6C80AF3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INDUSTRY'!$D$119</c:f>
              <c:numCache>
                <c:formatCode>0.00</c:formatCode>
                <c:ptCount val="1"/>
                <c:pt idx="0">
                  <c:v>1.6</c:v>
                </c:pt>
              </c:numCache>
            </c:numRef>
          </c:xVal>
          <c:yVal>
            <c:numRef>
              <c:f>'MATRIX INDUSTRY'!$E$119</c:f>
              <c:numCache>
                <c:formatCode>0.00</c:formatCode>
                <c:ptCount val="1"/>
                <c:pt idx="0">
                  <c:v>0.6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INDUSTRY'!$C$119</c15:f>
                <c15:dlblRangeCache>
                  <c:ptCount val="1"/>
                  <c:pt idx="0">
                    <c:v>SAMM Teknoloji İletişim San. ve Tic. A.Ş.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AC50-454D-BF94-EAC6C80AF314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AC50-454D-BF94-EAC6C80AF314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AC50-454D-BF94-EAC6C80AF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3128402927983116E-2"/>
                  <c:y val="2.3228874259805112E-2"/>
                </c:manualLayout>
              </c:layout>
              <c:tx>
                <c:rich>
                  <a:bodyPr/>
                  <a:lstStyle/>
                  <a:p>
                    <a:fld id="{F974C677-14E5-43BC-8A5C-381CBD1220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E38-4C41-9A0F-0617B6CF38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A356373-CD1C-4614-A9B8-44CC86730E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E38-4C41-9A0F-0617B6CF38F2}"/>
                </c:ext>
              </c:extLst>
            </c:dLbl>
            <c:dLbl>
              <c:idx val="2"/>
              <c:layout>
                <c:manualLayout>
                  <c:x val="-5.8491157349460511E-2"/>
                  <c:y val="1.39559826110654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5C63CC-FEC2-4CCF-9D14-65773BC56F7A}" type="CELLRANGE">
                      <a:rPr lang="en-US"/>
                      <a:pPr algn="r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39970228525733"/>
                      <c:h val="0.1374433518973542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9E38-4C41-9A0F-0617B6CF38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INDUSTRY'!$D$101:$D$103</c:f>
              <c:numCache>
                <c:formatCode>0.00</c:formatCode>
                <c:ptCount val="3"/>
                <c:pt idx="0">
                  <c:v>1.2000000000000002</c:v>
                </c:pt>
                <c:pt idx="1">
                  <c:v>1.8</c:v>
                </c:pt>
                <c:pt idx="2">
                  <c:v>4</c:v>
                </c:pt>
              </c:numCache>
            </c:numRef>
          </c:xVal>
          <c:yVal>
            <c:numRef>
              <c:f>'MATRIX INDUSTRY'!$E$101:$E$103</c:f>
              <c:numCache>
                <c:formatCode>0.00</c:formatCode>
                <c:ptCount val="3"/>
                <c:pt idx="0">
                  <c:v>0.75</c:v>
                </c:pt>
                <c:pt idx="1">
                  <c:v>0.75</c:v>
                </c:pt>
                <c:pt idx="2">
                  <c:v>1.7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INDUSTRY'!$C$101:$C$103</c15:f>
                <c15:dlblRangeCache>
                  <c:ptCount val="3"/>
                  <c:pt idx="0">
                    <c:v>BWT AQUA SA</c:v>
                  </c:pt>
                  <c:pt idx="1">
                    <c:v>Inytium SA</c:v>
                  </c:pt>
                  <c:pt idx="2">
                    <c:v>Lyreco Switzerland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9E38-4C41-9A0F-0617B6CF38F2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9E38-4C41-9A0F-0617B6CF38F2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9E38-4C41-9A0F-0617B6CF3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292057638680617E-2"/>
                  <c:y val="4.6237701019331189E-2"/>
                </c:manualLayout>
              </c:layout>
              <c:tx>
                <c:rich>
                  <a:bodyPr/>
                  <a:lstStyle/>
                  <a:p>
                    <a:fld id="{C9AD8D7B-1C07-46DC-94C4-0F7213D738A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243-4022-B61A-1ECF8B8C8001}"/>
                </c:ext>
              </c:extLst>
            </c:dLbl>
            <c:dLbl>
              <c:idx val="1"/>
              <c:layout>
                <c:manualLayout>
                  <c:x val="-0.19057152325053925"/>
                  <c:y val="1.43934081523482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EF7F9A-1ABF-4A51-A44D-997107BAD9AC}" type="CELLRANGE">
                      <a:rPr lang="en-US"/>
                      <a:pPr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46202195666792"/>
                      <c:h val="0.1332794920108252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243-4022-B61A-1ECF8B8C8001}"/>
                </c:ext>
              </c:extLst>
            </c:dLbl>
            <c:dLbl>
              <c:idx val="2"/>
              <c:layout>
                <c:manualLayout>
                  <c:x val="-0.15978693216854536"/>
                  <c:y val="-9.686219999144921E-2"/>
                </c:manualLayout>
              </c:layout>
              <c:tx>
                <c:rich>
                  <a:bodyPr/>
                  <a:lstStyle/>
                  <a:p>
                    <a:fld id="{4F019269-EEA3-4B0B-A34A-AABC12BE58F6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243-4022-B61A-1ECF8B8C8001}"/>
                </c:ext>
              </c:extLst>
            </c:dLbl>
            <c:dLbl>
              <c:idx val="3"/>
              <c:layout>
                <c:manualLayout>
                  <c:x val="-3.240973197079175E-2"/>
                  <c:y val="6.1101709265611238E-2"/>
                </c:manualLayout>
              </c:layout>
              <c:tx>
                <c:rich>
                  <a:bodyPr/>
                  <a:lstStyle/>
                  <a:p>
                    <a:fld id="{192D1E3C-173A-41E7-9140-B21238425DB9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243-4022-B61A-1ECF8B8C8001}"/>
                </c:ext>
              </c:extLst>
            </c:dLbl>
            <c:dLbl>
              <c:idx val="4"/>
              <c:layout>
                <c:manualLayout>
                  <c:x val="-0.13508202690357432"/>
                  <c:y val="-7.125510359960004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B882A1-58CE-47F8-AEC2-3EF937906B78}" type="CELLRANGE">
                      <a:rPr lang="en-US"/>
                      <a:pPr algn="r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88299074603674"/>
                      <c:h val="8.52479064826130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243-4022-B61A-1ECF8B8C8001}"/>
                </c:ext>
              </c:extLst>
            </c:dLbl>
            <c:dLbl>
              <c:idx val="5"/>
              <c:layout>
                <c:manualLayout>
                  <c:x val="-0.12191409295497038"/>
                  <c:y val="-5.6514872963991818E-2"/>
                </c:manualLayout>
              </c:layout>
              <c:tx>
                <c:rich>
                  <a:bodyPr/>
                  <a:lstStyle/>
                  <a:p>
                    <a:fld id="{6864394C-00A5-4006-84CA-F702AF756DAA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243-4022-B61A-1ECF8B8C8001}"/>
                </c:ext>
              </c:extLst>
            </c:dLbl>
            <c:dLbl>
              <c:idx val="6"/>
              <c:layout>
                <c:manualLayout>
                  <c:x val="-7.2672988923003765E-2"/>
                  <c:y val="-0.13106771112997095"/>
                </c:manualLayout>
              </c:layout>
              <c:tx>
                <c:rich>
                  <a:bodyPr/>
                  <a:lstStyle/>
                  <a:p>
                    <a:fld id="{DC8A0B5C-9179-48C9-B7AC-4B80F1BA6A30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243-4022-B61A-1ECF8B8C8001}"/>
                </c:ext>
              </c:extLst>
            </c:dLbl>
            <c:dLbl>
              <c:idx val="7"/>
              <c:layout>
                <c:manualLayout>
                  <c:x val="-4.65280462877454E-2"/>
                  <c:y val="2.1784668670627394E-2"/>
                </c:manualLayout>
              </c:layout>
              <c:tx>
                <c:rich>
                  <a:bodyPr/>
                  <a:lstStyle/>
                  <a:p>
                    <a:fld id="{EDC2CD7F-349D-412D-A06D-5D9EB2EFEB2F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243-4022-B61A-1ECF8B8C8001}"/>
                </c:ext>
              </c:extLst>
            </c:dLbl>
            <c:dLbl>
              <c:idx val="8"/>
              <c:layout>
                <c:manualLayout>
                  <c:x val="-3.2502174325691129E-2"/>
                  <c:y val="-9.3209563376948398E-2"/>
                </c:manualLayout>
              </c:layout>
              <c:tx>
                <c:rich>
                  <a:bodyPr/>
                  <a:lstStyle/>
                  <a:p>
                    <a:fld id="{11FCB14E-F9F6-4ABF-BE43-E076A5384CFE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243-4022-B61A-1ECF8B8C8001}"/>
                </c:ext>
              </c:extLst>
            </c:dLbl>
            <c:dLbl>
              <c:idx val="9"/>
              <c:layout>
                <c:manualLayout>
                  <c:x val="-1.7111165295857194E-2"/>
                  <c:y val="1.70764446311520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D6FFA29-79E2-4B10-B24A-F014F5B328BD}" type="CELLRANGE">
                      <a:rPr lang="en-US"/>
                      <a:pPr algn="l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14959873156515"/>
                      <c:h val="0.1389142930676526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243-4022-B61A-1ECF8B8C8001}"/>
                </c:ext>
              </c:extLst>
            </c:dLbl>
            <c:dLbl>
              <c:idx val="10"/>
              <c:layout>
                <c:manualLayout>
                  <c:x val="-0.10944975511482603"/>
                  <c:y val="2.326021935062771E-2"/>
                </c:manualLayout>
              </c:layout>
              <c:tx>
                <c:rich>
                  <a:bodyPr/>
                  <a:lstStyle/>
                  <a:p>
                    <a:fld id="{FDC2F096-4220-4659-9BF9-2EB3C1A58B4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C243-4022-B61A-1ECF8B8C8001}"/>
                </c:ext>
              </c:extLst>
            </c:dLbl>
            <c:dLbl>
              <c:idx val="11"/>
              <c:layout>
                <c:manualLayout>
                  <c:x val="-6.1501826736562563E-2"/>
                  <c:y val="2.2400505846572601E-2"/>
                </c:manualLayout>
              </c:layout>
              <c:tx>
                <c:rich>
                  <a:bodyPr/>
                  <a:lstStyle/>
                  <a:p>
                    <a:fld id="{91F5D646-E8C9-46A6-9BA4-D9B320DF31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243-4022-B61A-1ECF8B8C8001}"/>
                </c:ext>
              </c:extLst>
            </c:dLbl>
            <c:dLbl>
              <c:idx val="12"/>
              <c:layout>
                <c:manualLayout>
                  <c:x val="-4.6234312669872019E-2"/>
                  <c:y val="-2.6218488782822142E-2"/>
                </c:manualLayout>
              </c:layout>
              <c:tx>
                <c:rich>
                  <a:bodyPr/>
                  <a:lstStyle/>
                  <a:p>
                    <a:fld id="{181AEAAF-6ED3-43D3-91B4-FBEC74F5875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243-4022-B61A-1ECF8B8C8001}"/>
                </c:ext>
              </c:extLst>
            </c:dLbl>
            <c:dLbl>
              <c:idx val="13"/>
              <c:layout>
                <c:manualLayout>
                  <c:x val="2.8395271698805815E-3"/>
                  <c:y val="3.02546747455901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C3DBFCA-8A76-40A8-9D52-5FAC51CD8741}" type="CELLRANGE">
                      <a:rPr lang="en-US"/>
                      <a:pPr algn="l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6587189514743"/>
                      <c:h val="0.1184625319408954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243-4022-B61A-1ECF8B8C8001}"/>
                </c:ext>
              </c:extLst>
            </c:dLbl>
            <c:dLbl>
              <c:idx val="14"/>
              <c:layout>
                <c:manualLayout>
                  <c:x val="-0.12255676757927669"/>
                  <c:y val="2.3462779309243419E-2"/>
                </c:manualLayout>
              </c:layout>
              <c:tx>
                <c:rich>
                  <a:bodyPr/>
                  <a:lstStyle/>
                  <a:p>
                    <a:fld id="{4679C931-8833-4446-8C4E-E2586771CB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2667408611348"/>
                      <c:h val="6.208750243028551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C243-4022-B61A-1ECF8B8C8001}"/>
                </c:ext>
              </c:extLst>
            </c:dLbl>
            <c:dLbl>
              <c:idx val="15"/>
              <c:layout>
                <c:manualLayout>
                  <c:x val="-7.0733441815878789E-2"/>
                  <c:y val="1.758875749916676E-2"/>
                </c:manualLayout>
              </c:layout>
              <c:tx>
                <c:rich>
                  <a:bodyPr/>
                  <a:lstStyle/>
                  <a:p>
                    <a:fld id="{7E6DBC0A-E65F-4849-924E-6A5B44F913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243-4022-B61A-1ECF8B8C8001}"/>
                </c:ext>
              </c:extLst>
            </c:dLbl>
            <c:dLbl>
              <c:idx val="16"/>
              <c:layout>
                <c:manualLayout>
                  <c:x val="-5.4407871011621325E-2"/>
                  <c:y val="8.4676772827452999E-4"/>
                </c:manualLayout>
              </c:layout>
              <c:tx>
                <c:rich>
                  <a:bodyPr/>
                  <a:lstStyle/>
                  <a:p>
                    <a:fld id="{A7E0DF8A-F8F7-4456-BA63-771926EA20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C243-4022-B61A-1ECF8B8C8001}"/>
                </c:ext>
              </c:extLst>
            </c:dLbl>
            <c:dLbl>
              <c:idx val="17"/>
              <c:layout>
                <c:manualLayout>
                  <c:x val="-1.0878661804675768E-2"/>
                  <c:y val="0"/>
                </c:manualLayout>
              </c:layout>
              <c:tx>
                <c:rich>
                  <a:bodyPr/>
                  <a:lstStyle/>
                  <a:p>
                    <a:fld id="{325BF689-5143-454D-87FB-ADDBD3F49FF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243-4022-B61A-1ECF8B8C8001}"/>
                </c:ext>
              </c:extLst>
            </c:dLbl>
            <c:dLbl>
              <c:idx val="18"/>
              <c:layout>
                <c:manualLayout>
                  <c:x val="-2.7038852599485554E-2"/>
                  <c:y val="-4.8898199839283986E-2"/>
                </c:manualLayout>
              </c:layout>
              <c:tx>
                <c:rich>
                  <a:bodyPr/>
                  <a:lstStyle/>
                  <a:p>
                    <a:fld id="{D98C618B-6B02-49E8-873F-90726C2E2612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243-4022-B61A-1ECF8B8C8001}"/>
                </c:ext>
              </c:extLst>
            </c:dLbl>
            <c:dLbl>
              <c:idx val="19"/>
              <c:layout>
                <c:manualLayout>
                  <c:x val="-0.11837267460832553"/>
                  <c:y val="2.1074915287190313E-2"/>
                </c:manualLayout>
              </c:layout>
              <c:tx>
                <c:rich>
                  <a:bodyPr/>
                  <a:lstStyle/>
                  <a:p>
                    <a:fld id="{57ABBBAB-54A3-4B8A-9139-B7F56A15DB38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C243-4022-B61A-1ECF8B8C8001}"/>
                </c:ext>
              </c:extLst>
            </c:dLbl>
            <c:dLbl>
              <c:idx val="20"/>
              <c:layout>
                <c:manualLayout>
                  <c:x val="-8.1615568394596064E-2"/>
                  <c:y val="3.7215953629507859E-2"/>
                </c:manualLayout>
              </c:layout>
              <c:tx>
                <c:rich>
                  <a:bodyPr/>
                  <a:lstStyle/>
                  <a:p>
                    <a:fld id="{0AB437FA-82BF-41F4-89EF-B0E5E165CE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C243-4022-B61A-1ECF8B8C8001}"/>
                </c:ext>
              </c:extLst>
            </c:dLbl>
            <c:dLbl>
              <c:idx val="21"/>
              <c:layout>
                <c:manualLayout>
                  <c:x val="-1.0895793555549274E-2"/>
                  <c:y val="1.141570893486183E-2"/>
                </c:manualLayout>
              </c:layout>
              <c:tx>
                <c:rich>
                  <a:bodyPr/>
                  <a:lstStyle/>
                  <a:p>
                    <a:fld id="{C3235670-D2F1-4F93-83B0-D7C89F20404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C243-4022-B61A-1ECF8B8C8001}"/>
                </c:ext>
              </c:extLst>
            </c:dLbl>
            <c:dLbl>
              <c:idx val="22"/>
              <c:layout>
                <c:manualLayout>
                  <c:x val="-7.0692345628515701E-2"/>
                  <c:y val="3.8315973067974345E-2"/>
                </c:manualLayout>
              </c:layout>
              <c:tx>
                <c:rich>
                  <a:bodyPr/>
                  <a:lstStyle/>
                  <a:p>
                    <a:fld id="{0E59FFB7-F2FD-4E5D-A155-282509D9D550}" type="CELLRANGE">
                      <a:rPr lang="en-US" sz="70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C243-4022-B61A-1ECF8B8C8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INDUSTRY'!$D$133:$D$155</c:f>
              <c:numCache>
                <c:formatCode>0.00</c:formatCode>
                <c:ptCount val="23"/>
                <c:pt idx="0">
                  <c:v>3.6000000000000005</c:v>
                </c:pt>
                <c:pt idx="1">
                  <c:v>3.3</c:v>
                </c:pt>
                <c:pt idx="2">
                  <c:v>3.6000000000000005</c:v>
                </c:pt>
                <c:pt idx="3">
                  <c:v>4</c:v>
                </c:pt>
                <c:pt idx="4">
                  <c:v>3.6000000000000005</c:v>
                </c:pt>
                <c:pt idx="5">
                  <c:v>3.6000000000000005</c:v>
                </c:pt>
                <c:pt idx="6">
                  <c:v>3.5999999999999996</c:v>
                </c:pt>
                <c:pt idx="7">
                  <c:v>3.2</c:v>
                </c:pt>
                <c:pt idx="8">
                  <c:v>4</c:v>
                </c:pt>
                <c:pt idx="9">
                  <c:v>0</c:v>
                </c:pt>
                <c:pt idx="10">
                  <c:v>3.6000000000000005</c:v>
                </c:pt>
                <c:pt idx="11">
                  <c:v>2.2000000000000002</c:v>
                </c:pt>
                <c:pt idx="12">
                  <c:v>1.7999999999999998</c:v>
                </c:pt>
                <c:pt idx="13">
                  <c:v>0.6</c:v>
                </c:pt>
                <c:pt idx="14">
                  <c:v>2.6</c:v>
                </c:pt>
                <c:pt idx="15">
                  <c:v>3.6000000000000005</c:v>
                </c:pt>
                <c:pt idx="16">
                  <c:v>4</c:v>
                </c:pt>
                <c:pt idx="17">
                  <c:v>0</c:v>
                </c:pt>
                <c:pt idx="18">
                  <c:v>4</c:v>
                </c:pt>
                <c:pt idx="19">
                  <c:v>1.8</c:v>
                </c:pt>
                <c:pt idx="20">
                  <c:v>1.4</c:v>
                </c:pt>
                <c:pt idx="21">
                  <c:v>2.4000000000000004</c:v>
                </c:pt>
                <c:pt idx="22">
                  <c:v>4</c:v>
                </c:pt>
              </c:numCache>
            </c:numRef>
          </c:xVal>
          <c:yVal>
            <c:numRef>
              <c:f>'MATRIX INDUSTRY'!$E$133:$E$155</c:f>
              <c:numCache>
                <c:formatCode>0.00</c:formatCode>
                <c:ptCount val="23"/>
                <c:pt idx="0">
                  <c:v>0.89999999999999991</c:v>
                </c:pt>
                <c:pt idx="1">
                  <c:v>3.2499999999999996</c:v>
                </c:pt>
                <c:pt idx="2">
                  <c:v>2</c:v>
                </c:pt>
                <c:pt idx="3">
                  <c:v>1.8499999999999999</c:v>
                </c:pt>
                <c:pt idx="4">
                  <c:v>3.6999999999999997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0">
                  <c:v>3.6999999999999997</c:v>
                </c:pt>
                <c:pt idx="11">
                  <c:v>3.85</c:v>
                </c:pt>
                <c:pt idx="12">
                  <c:v>2</c:v>
                </c:pt>
                <c:pt idx="13">
                  <c:v>3.8499999999999996</c:v>
                </c:pt>
                <c:pt idx="14">
                  <c:v>1.55</c:v>
                </c:pt>
                <c:pt idx="15">
                  <c:v>4</c:v>
                </c:pt>
                <c:pt idx="16">
                  <c:v>1.2</c:v>
                </c:pt>
                <c:pt idx="17">
                  <c:v>1.0499999999999998</c:v>
                </c:pt>
                <c:pt idx="18">
                  <c:v>2</c:v>
                </c:pt>
                <c:pt idx="19">
                  <c:v>4</c:v>
                </c:pt>
                <c:pt idx="20">
                  <c:v>1.7</c:v>
                </c:pt>
                <c:pt idx="21">
                  <c:v>4</c:v>
                </c:pt>
                <c:pt idx="22">
                  <c:v>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INDUSTRY'!$C$133:$C$155</c15:f>
                <c15:dlblRangeCache>
                  <c:ptCount val="23"/>
                  <c:pt idx="0">
                    <c:v>ABB Switzerland  Div. Electrification</c:v>
                  </c:pt>
                  <c:pt idx="1">
                    <c:v>ACADEMIC WORK Switzerland SA</c:v>
                  </c:pt>
                  <c:pt idx="2">
                    <c:v>ADECCO GROUP AG</c:v>
                  </c:pt>
                  <c:pt idx="3">
                    <c:v>APAVE SA</c:v>
                  </c:pt>
                  <c:pt idx="4">
                    <c:v>CBRE GWS ESPANA SLU</c:v>
                  </c:pt>
                  <c:pt idx="5">
                    <c:v>CEGELEC SA</c:v>
                  </c:pt>
                  <c:pt idx="6">
                    <c:v>CERAP SWITZERLAND</c:v>
                  </c:pt>
                  <c:pt idx="7">
                    <c:v>COMSA</c:v>
                  </c:pt>
                  <c:pt idx="8">
                    <c:v>DALKIA</c:v>
                  </c:pt>
                  <c:pt idx="9">
                    <c:v>DATA CONVERSION SERVICE SA (DCS)</c:v>
                  </c:pt>
                  <c:pt idx="10">
                    <c:v>DOSIM SA</c:v>
                  </c:pt>
                  <c:pt idx="11">
                    <c:v>EGTIM Industrie</c:v>
                  </c:pt>
                  <c:pt idx="12">
                    <c:v>INTERTEC</c:v>
                  </c:pt>
                  <c:pt idx="13">
                    <c:v>MANUTENTION &amp; CHARIOTS</c:v>
                  </c:pt>
                  <c:pt idx="14">
                    <c:v>PHIDA ETANCHEITE (GE) SA</c:v>
                  </c:pt>
                  <c:pt idx="15">
                    <c:v>PROTECTAS SA</c:v>
                  </c:pt>
                  <c:pt idx="16">
                    <c:v>SAMSIC </c:v>
                  </c:pt>
                  <c:pt idx="17">
                    <c:v>SECURITON</c:v>
                  </c:pt>
                  <c:pt idx="18">
                    <c:v>SERCO LIMITED</c:v>
                  </c:pt>
                  <c:pt idx="19">
                    <c:v>SOTEB NATIONAL ELEKTRO</c:v>
                  </c:pt>
                  <c:pt idx="20">
                    <c:v>Start Emploi SA </c:v>
                  </c:pt>
                  <c:pt idx="21">
                    <c:v>TOPNET SA</c:v>
                  </c:pt>
                  <c:pt idx="22">
                    <c:v>Transvoirie SA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7-C243-4022-B61A-1ECF8B8C8001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8-C243-4022-B61A-1ECF8B8C8001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9-C243-4022-B61A-1ECF8B8C8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15875" cap="rnd">
                <a:solidFill>
                  <a:srgbClr val="0070C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8ED8ABEA-89B2-437E-923B-FAD6A0018F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D0C-4D33-B447-1582FF1B4A9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1F5D298-82E4-4C17-875B-94B763B091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D0C-4D33-B447-1582FF1B4A95}"/>
                </c:ext>
              </c:extLst>
            </c:dLbl>
            <c:dLbl>
              <c:idx val="2"/>
              <c:layout>
                <c:manualLayout>
                  <c:x val="-0.15241386108995975"/>
                  <c:y val="2.99753529542263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674531-E933-454A-90E2-A8991DD984F9}" type="CELLRANGE">
                      <a:rPr lang="en-US"/>
                      <a:pPr>
                        <a:defRPr sz="10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69704592427045"/>
                      <c:h val="6.833535058002140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D0C-4D33-B447-1582FF1B4A95}"/>
                </c:ext>
              </c:extLst>
            </c:dLbl>
            <c:dLbl>
              <c:idx val="3"/>
              <c:layout>
                <c:manualLayout>
                  <c:x val="-2.3157083338151013E-2"/>
                  <c:y val="2.71158053402046E-2"/>
                </c:manualLayout>
              </c:layout>
              <c:tx>
                <c:rich>
                  <a:bodyPr/>
                  <a:lstStyle/>
                  <a:p>
                    <a:fld id="{1AC5C0D9-E67A-4F78-8772-42815CFDD1E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D0C-4D33-B447-1582FF1B4A95}"/>
                </c:ext>
              </c:extLst>
            </c:dLbl>
            <c:dLbl>
              <c:idx val="4"/>
              <c:layout>
                <c:manualLayout>
                  <c:x val="-0.11977152823788852"/>
                  <c:y val="2.996779251073747E-2"/>
                </c:manualLayout>
              </c:layout>
              <c:tx>
                <c:rich>
                  <a:bodyPr/>
                  <a:lstStyle/>
                  <a:p>
                    <a:fld id="{8C258920-A181-4AF6-9A22-2331BE7678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D0C-4D33-B447-1582FF1B4A95}"/>
                </c:ext>
              </c:extLst>
            </c:dLbl>
            <c:dLbl>
              <c:idx val="5"/>
              <c:layout>
                <c:manualLayout>
                  <c:x val="-0.1728612679608002"/>
                  <c:y val="1.9950769100219208E-2"/>
                </c:manualLayout>
              </c:layout>
              <c:tx>
                <c:rich>
                  <a:bodyPr/>
                  <a:lstStyle/>
                  <a:p>
                    <a:fld id="{A13AF8EE-3CD1-48E8-A40A-68DBF2212B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11047560891193"/>
                      <c:h val="7.121576670683105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D0C-4D33-B447-1582FF1B4A95}"/>
                </c:ext>
              </c:extLst>
            </c:dLbl>
            <c:dLbl>
              <c:idx val="6"/>
              <c:layout>
                <c:manualLayout>
                  <c:x val="-9.2239772356437211E-2"/>
                  <c:y val="2.8368138079426182E-2"/>
                </c:manualLayout>
              </c:layout>
              <c:tx>
                <c:rich>
                  <a:bodyPr/>
                  <a:lstStyle/>
                  <a:p>
                    <a:fld id="{A81AF01A-444F-482B-86D2-EC8EF74561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D0C-4D33-B447-1582FF1B4A9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15660DE9-8DFE-4132-A2BC-348B4351AB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D0C-4D33-B447-1582FF1B4A9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4B79964-BE28-425B-B10D-059C85A880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D0C-4D33-B447-1582FF1B4A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'OVERALL MATRIX'!$D$8:$D$16</c:f>
              <c:numCache>
                <c:formatCode>0.00</c:formatCode>
                <c:ptCount val="9"/>
                <c:pt idx="0">
                  <c:v>1.3142857142857145</c:v>
                </c:pt>
                <c:pt idx="1">
                  <c:v>3.4571428571428582</c:v>
                </c:pt>
                <c:pt idx="2">
                  <c:v>2.15</c:v>
                </c:pt>
                <c:pt idx="3">
                  <c:v>2.4333333333333331</c:v>
                </c:pt>
                <c:pt idx="4">
                  <c:v>1.6800000000000004</c:v>
                </c:pt>
                <c:pt idx="5">
                  <c:v>2.3333333333333335</c:v>
                </c:pt>
                <c:pt idx="6">
                  <c:v>1.6</c:v>
                </c:pt>
                <c:pt idx="7">
                  <c:v>2.8043478260869565</c:v>
                </c:pt>
                <c:pt idx="8">
                  <c:v>2.0666666666666664</c:v>
                </c:pt>
              </c:numCache>
            </c:numRef>
          </c:xVal>
          <c:yVal>
            <c:numRef>
              <c:f>'OVERALL MATRIX'!$E$8:$E$16</c:f>
              <c:numCache>
                <c:formatCode>0.00</c:formatCode>
                <c:ptCount val="9"/>
                <c:pt idx="0">
                  <c:v>2.6571428571428575</c:v>
                </c:pt>
                <c:pt idx="1">
                  <c:v>2.0571428571428574</c:v>
                </c:pt>
                <c:pt idx="2">
                  <c:v>2.2562500000000001</c:v>
                </c:pt>
                <c:pt idx="3">
                  <c:v>3.4666666666666663</c:v>
                </c:pt>
                <c:pt idx="4">
                  <c:v>2.5166666666666666</c:v>
                </c:pt>
                <c:pt idx="5">
                  <c:v>1.0666666666666667</c:v>
                </c:pt>
                <c:pt idx="6">
                  <c:v>0.6</c:v>
                </c:pt>
                <c:pt idx="7">
                  <c:v>2.5478260869565217</c:v>
                </c:pt>
                <c:pt idx="8">
                  <c:v>2.7416666666666667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'OVERALL MATRIX'!$C$8:$C$16</c15:f>
                <c15:dlblRangeCache>
                  <c:ptCount val="9"/>
                  <c:pt idx="0">
                    <c:v>Civil Engineering</c:v>
                  </c:pt>
                  <c:pt idx="1">
                    <c:v>Electrical Engineering</c:v>
                  </c:pt>
                  <c:pt idx="2">
                    <c:v>Electronics &amp; Radiofrequency</c:v>
                  </c:pt>
                  <c:pt idx="3">
                    <c:v>IT</c:v>
                  </c:pt>
                  <c:pt idx="4">
                    <c:v>Mechanical Engineering</c:v>
                  </c:pt>
                  <c:pt idx="5">
                    <c:v>Office Supply, Training, Comm</c:v>
                  </c:pt>
                  <c:pt idx="6">
                    <c:v>Optics &amp; Photonics</c:v>
                  </c:pt>
                  <c:pt idx="7">
                    <c:v>Services at CERN</c:v>
                  </c:pt>
                  <c:pt idx="8">
                    <c:v>Vacuum &amp; Low Temperature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5D0C-4D33-B447-1582FF1B4A95}"/>
            </c:ext>
          </c:extLst>
        </c:ser>
        <c:ser>
          <c:idx val="1"/>
          <c:order val="1"/>
          <c:tx>
            <c:v>Vertical Line</c:v>
          </c:tx>
          <c:spPr>
            <a:ln w="2222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A-5D0C-4D33-B447-1582FF1B4A95}"/>
            </c:ext>
          </c:extLst>
        </c:ser>
        <c:ser>
          <c:idx val="2"/>
          <c:order val="2"/>
          <c:tx>
            <c:v>Horizontal Line</c:v>
          </c:tx>
          <c:spPr>
            <a:ln w="2222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B-5D0C-4D33-B447-1582FF1B4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2761551"/>
        <c:axId val="702758191"/>
      </c:scatterChart>
      <c:valAx>
        <c:axId val="702761551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58191"/>
        <c:crosses val="autoZero"/>
        <c:crossBetween val="midCat"/>
        <c:majorUnit val="1"/>
      </c:valAx>
      <c:valAx>
        <c:axId val="702758191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61551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710659296104742E-2"/>
          <c:y val="3.1528177772882922E-2"/>
          <c:w val="0.89856845129199092"/>
          <c:h val="0.90198099417349342"/>
        </c:manualLayout>
      </c:layout>
      <c:scatterChart>
        <c:scatterStyle val="lineMarker"/>
        <c:varyColors val="0"/>
        <c:ser>
          <c:idx val="1"/>
          <c:order val="0"/>
          <c:tx>
            <c:v>Vertical Line</c:v>
          </c:tx>
          <c:spPr>
            <a:ln w="2222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A-5D0C-4D33-B447-1582FF1B4A95}"/>
            </c:ext>
          </c:extLst>
        </c:ser>
        <c:ser>
          <c:idx val="2"/>
          <c:order val="1"/>
          <c:tx>
            <c:v>Horizontal Line</c:v>
          </c:tx>
          <c:spPr>
            <a:ln w="2222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B-5D0C-4D33-B447-1582FF1B4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2761551"/>
        <c:axId val="702758191"/>
      </c:scatterChart>
      <c:valAx>
        <c:axId val="702761551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58191"/>
        <c:crosses val="autoZero"/>
        <c:crossBetween val="midCat"/>
        <c:majorUnit val="1"/>
      </c:valAx>
      <c:valAx>
        <c:axId val="702758191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61551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vertical line</c:v>
          </c:tx>
          <c:spPr>
            <a:ln w="127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2700" cap="rnd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E45D-4548-9AB3-AB7B52DDB736}"/>
              </c:ext>
            </c:extLst>
          </c:dPt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0-E45D-4548-9AB3-AB7B52DDB736}"/>
            </c:ext>
          </c:extLst>
        </c:ser>
        <c:ser>
          <c:idx val="2"/>
          <c:order val="1"/>
          <c:tx>
            <c:v>Horizontal line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1-E45D-4548-9AB3-AB7B52DDB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layout>
            <c:manualLayout>
              <c:xMode val="edge"/>
              <c:yMode val="edge"/>
              <c:x val="0.49177064405410864"/>
              <c:y val="0.934953638842529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8-4A0F-84A2-ABD6B5C2C8E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78-4A0F-84A2-ABD6B5C2C8E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78-4A0F-84A2-ABD6B5C2C8E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D78-4A0F-84A2-ABD6B5C2C8E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78-4A0F-84A2-ABD6B5C2C8E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78-4A0F-84A2-ABD6B5C2C8E2}"/>
              </c:ext>
            </c:extLst>
          </c:dPt>
          <c:dLbls>
            <c:dLbl>
              <c:idx val="0"/>
              <c:layout>
                <c:manualLayout>
                  <c:x val="0.12777777777777768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78-4A0F-84A2-ABD6B5C2C8E2}"/>
                </c:ext>
              </c:extLst>
            </c:dLbl>
            <c:dLbl>
              <c:idx val="1"/>
              <c:layout>
                <c:manualLayout>
                  <c:x val="-0.1111111111111111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78-4A0F-84A2-ABD6B5C2C8E2}"/>
                </c:ext>
              </c:extLst>
            </c:dLbl>
            <c:dLbl>
              <c:idx val="2"/>
              <c:layout>
                <c:manualLayout>
                  <c:x val="-0.10555555555555556"/>
                  <c:y val="-4.6296296296296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78-4A0F-84A2-ABD6B5C2C8E2}"/>
                </c:ext>
              </c:extLst>
            </c:dLbl>
            <c:dLbl>
              <c:idx val="3"/>
              <c:layout>
                <c:manualLayout>
                  <c:x val="-0.13055555555555556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78-4A0F-84A2-ABD6B5C2C8E2}"/>
                </c:ext>
              </c:extLst>
            </c:dLbl>
            <c:dLbl>
              <c:idx val="4"/>
              <c:layout>
                <c:manualLayout>
                  <c:x val="-7.2222222222222215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D78-4A0F-84A2-ABD6B5C2C8E2}"/>
                </c:ext>
              </c:extLst>
            </c:dLbl>
            <c:dLbl>
              <c:idx val="5"/>
              <c:layout>
                <c:manualLayout>
                  <c:x val="2.7777777777777267E-3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D78-4A0F-84A2-ABD6B5C2C8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Report!$B$38:$B$43</c:f>
              <c:strCache>
                <c:ptCount val="6"/>
                <c:pt idx="0">
                  <c:v>IT</c:v>
                </c:pt>
                <c:pt idx="1">
                  <c:v>FAP</c:v>
                </c:pt>
                <c:pt idx="2">
                  <c:v>BE</c:v>
                </c:pt>
                <c:pt idx="3">
                  <c:v>EN</c:v>
                </c:pt>
                <c:pt idx="4">
                  <c:v>EP</c:v>
                </c:pt>
                <c:pt idx="5">
                  <c:v>SCE</c:v>
                </c:pt>
              </c:strCache>
            </c:strRef>
          </c:cat>
          <c:val>
            <c:numRef>
              <c:f>Report!$C$38:$C$43</c:f>
              <c:numCache>
                <c:formatCode>_-* #,##0_-;\-* #,##0_-;_-* "-"??_-;_-@_-</c:formatCode>
                <c:ptCount val="6"/>
                <c:pt idx="0">
                  <c:v>29864942.665234242</c:v>
                </c:pt>
                <c:pt idx="1">
                  <c:v>1536701.5574097272</c:v>
                </c:pt>
                <c:pt idx="2">
                  <c:v>1775673.6609721223</c:v>
                </c:pt>
                <c:pt idx="3">
                  <c:v>1750290.8384356622</c:v>
                </c:pt>
                <c:pt idx="4">
                  <c:v>1196152.3787171098</c:v>
                </c:pt>
                <c:pt idx="5">
                  <c:v>1607036.5070394569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D78-4A0F-84A2-ABD6B5C2C8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310673665791776"/>
          <c:y val="0.33166484397783613"/>
          <c:w val="8.300437445319335E-2"/>
          <c:h val="0.46875328083989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E7-4D75-BF7D-DE6E111B768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E7-4D75-BF7D-DE6E111B768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E7-4D75-BF7D-DE6E111B76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Report!$V$37:$V$39</c:f>
              <c:strCache>
                <c:ptCount val="3"/>
                <c:pt idx="0">
                  <c:v>Hardware</c:v>
                </c:pt>
                <c:pt idx="1">
                  <c:v>Software</c:v>
                </c:pt>
                <c:pt idx="2">
                  <c:v>Consultancy</c:v>
                </c:pt>
              </c:strCache>
            </c:strRef>
          </c:cat>
          <c:val>
            <c:numRef>
              <c:f>Report!$W$37:$W$39</c:f>
              <c:numCache>
                <c:formatCode>_-* #,##0_-;\-* #,##0_-;_-* "-"??_-;_-@_-</c:formatCode>
                <c:ptCount val="3"/>
                <c:pt idx="0">
                  <c:v>34891695.574720003</c:v>
                </c:pt>
                <c:pt idx="1">
                  <c:v>13507298.109165393</c:v>
                </c:pt>
                <c:pt idx="2">
                  <c:v>1613954.7388369774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E7-4D75-BF7D-DE6E111B76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30074365704288"/>
          <c:y val="0.38281167979002623"/>
          <c:w val="0.16781036745406824"/>
          <c:h val="0.234376640419947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08-4888-A77F-F187E1B371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08-4888-A77F-F187E1B371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08-4888-A77F-F187E1B371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08-4888-A77F-F187E1B3711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908-4888-A77F-F187E1B3711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908-4888-A77F-F187E1B3711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908-4888-A77F-F187E1B37113}"/>
              </c:ext>
            </c:extLst>
          </c:dPt>
          <c:dLbls>
            <c:dLbl>
              <c:idx val="0"/>
              <c:layout>
                <c:manualLayout>
                  <c:x val="4.5796988663399346E-2"/>
                  <c:y val="-9.2219974410772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08-4888-A77F-F187E1B37113}"/>
                </c:ext>
              </c:extLst>
            </c:dLbl>
            <c:dLbl>
              <c:idx val="1"/>
              <c:layout>
                <c:manualLayout>
                  <c:x val="5.015860663134214E-2"/>
                  <c:y val="-5.1643185670032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08-4888-A77F-F187E1B37113}"/>
                </c:ext>
              </c:extLst>
            </c:dLbl>
            <c:dLbl>
              <c:idx val="2"/>
              <c:layout>
                <c:manualLayout>
                  <c:x val="8.2870741390913105E-2"/>
                  <c:y val="1.1066396929292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08-4888-A77F-F187E1B37113}"/>
                </c:ext>
              </c:extLst>
            </c:dLbl>
            <c:dLbl>
              <c:idx val="3"/>
              <c:layout>
                <c:manualLayout>
                  <c:x val="-6.3243460535170534E-2"/>
                  <c:y val="-2.9510391811447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08-4888-A77F-F187E1B37113}"/>
                </c:ext>
              </c:extLst>
            </c:dLbl>
            <c:dLbl>
              <c:idx val="4"/>
              <c:layout>
                <c:manualLayout>
                  <c:x val="-5.6701033583256344E-2"/>
                  <c:y val="-6.639838157575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08-4888-A77F-F187E1B37113}"/>
                </c:ext>
              </c:extLst>
            </c:dLbl>
            <c:dLbl>
              <c:idx val="5"/>
              <c:layout>
                <c:manualLayout>
                  <c:x val="-5.4520224599284954E-2"/>
                  <c:y val="-5.9020783622894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08-4888-A77F-F187E1B37113}"/>
                </c:ext>
              </c:extLst>
            </c:dLbl>
            <c:dLbl>
              <c:idx val="6"/>
              <c:layout>
                <c:manualLayout>
                  <c:x val="-1.7446471871771219E-2"/>
                  <c:y val="-8.1153577481479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08-4888-A77F-F187E1B37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Report!$O$40:$O$46</c:f>
              <c:strCache>
                <c:ptCount val="7"/>
                <c:pt idx="0">
                  <c:v>Audio-visual Equipment</c:v>
                </c:pt>
                <c:pt idx="1">
                  <c:v>Computer peripheral, components, printers</c:v>
                </c:pt>
                <c:pt idx="2">
                  <c:v>Servers and storage</c:v>
                </c:pt>
                <c:pt idx="3">
                  <c:v>Tape</c:v>
                </c:pt>
                <c:pt idx="4">
                  <c:v>Network Equipment</c:v>
                </c:pt>
                <c:pt idx="5">
                  <c:v>Security Equipment</c:v>
                </c:pt>
                <c:pt idx="6">
                  <c:v>Telecom Infrastructure and Telephony</c:v>
                </c:pt>
              </c:strCache>
            </c:strRef>
          </c:cat>
          <c:val>
            <c:numRef>
              <c:f>Report!$P$40:$P$46</c:f>
              <c:numCache>
                <c:formatCode>_-* #,##0_-;\-* #,##0_-;_-* "-"??_-;_-@_-</c:formatCode>
                <c:ptCount val="7"/>
                <c:pt idx="0">
                  <c:v>697887.9311763118</c:v>
                </c:pt>
                <c:pt idx="1">
                  <c:v>1939922.5815819995</c:v>
                </c:pt>
                <c:pt idx="2">
                  <c:v>24174397.988088299</c:v>
                </c:pt>
                <c:pt idx="3">
                  <c:v>1207297.9837646671</c:v>
                </c:pt>
                <c:pt idx="4">
                  <c:v>3600231.8426541607</c:v>
                </c:pt>
                <c:pt idx="5">
                  <c:v>2561222.9188654437</c:v>
                </c:pt>
                <c:pt idx="6">
                  <c:v>700075.73844361003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908-4888-A77F-F187E1B371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04679597977081"/>
          <c:y val="0.19003709546031039"/>
          <c:w val="0.4388171371871199"/>
          <c:h val="0.539902479443318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replies</c:v>
                </c:pt>
              </c:strCache>
            </c:strRef>
          </c:tx>
          <c:spPr>
            <a:ln w="3175">
              <a:solidFill>
                <a:schemeClr val="tx2"/>
              </a:solidFill>
            </a:ln>
            <a:effectLst>
              <a:outerShdw blurRad="63500" sx="102000" sy="102000" algn="ctr" rotWithShape="0">
                <a:schemeClr val="bg2">
                  <a:lumMod val="50000"/>
                  <a:alpha val="40000"/>
                </a:schemeClr>
              </a:outerShdw>
            </a:effectLst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1B-416F-9435-BF2A366F7F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41B-416F-9435-BF2A366F7F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41B-416F-9435-BF2A366F7F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41B-416F-9435-BF2A366F7F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41B-416F-9435-BF2A366F7F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41B-416F-9435-BF2A366F7F5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41B-416F-9435-BF2A366F7F5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41B-416F-9435-BF2A366F7F5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noFill/>
              </a:ln>
              <a:effectLst>
                <a:outerShdw blurRad="63500" sx="102000" sy="102000" algn="ctr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41B-416F-9435-BF2A366F7F58}"/>
              </c:ext>
            </c:extLst>
          </c:dPt>
          <c:dLbls>
            <c:dLbl>
              <c:idx val="0"/>
              <c:layout>
                <c:manualLayout>
                  <c:x val="0.18674052101366403"/>
                  <c:y val="-0.11040731033227413"/>
                </c:manualLayout>
              </c:layout>
              <c:tx>
                <c:rich>
                  <a:bodyPr/>
                  <a:lstStyle/>
                  <a:p>
                    <a:fld id="{D7D985AB-DD14-4DD3-8762-49F5BBCD562A}" type="CATEGORYNAME">
                      <a:rPr lang="en-GB"/>
                      <a:pPr/>
                      <a:t>[CATEGORY NAME]</a:t>
                    </a:fld>
                    <a:r>
                      <a:rPr lang="en-GB" baseline="0" dirty="0"/>
                      <a:t>, </a:t>
                    </a:r>
                    <a:fld id="{6BB0FBDF-51C4-4426-B2AB-97187F372037}" type="VALUE">
                      <a:rPr lang="en-GB" b="1" baseline="0"/>
                      <a:pPr/>
                      <a:t>[VALUE]</a:t>
                    </a:fld>
                    <a:endParaRPr lang="en-GB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04189338806636"/>
                      <c:h val="0.131720430107526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41B-416F-9435-BF2A366F7F58}"/>
                </c:ext>
              </c:extLst>
            </c:dLbl>
            <c:dLbl>
              <c:idx val="1"/>
              <c:layout>
                <c:manualLayout>
                  <c:x val="0.22950627133234122"/>
                  <c:y val="3.2258064516128934E-2"/>
                </c:manualLayout>
              </c:layout>
              <c:tx>
                <c:rich>
                  <a:bodyPr/>
                  <a:lstStyle/>
                  <a:p>
                    <a:fld id="{85394055-0C31-44E0-AF81-3FB997A2B9DA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F8CCB545-BD7E-48A0-BB19-824F06F940B1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41B-416F-9435-BF2A366F7F58}"/>
                </c:ext>
              </c:extLst>
            </c:dLbl>
            <c:dLbl>
              <c:idx val="2"/>
              <c:layout>
                <c:manualLayout>
                  <c:x val="0.15926029502547356"/>
                  <c:y val="0.16241935483870967"/>
                </c:manualLayout>
              </c:layout>
              <c:tx>
                <c:rich>
                  <a:bodyPr/>
                  <a:lstStyle/>
                  <a:p>
                    <a:fld id="{4A7B040D-4C42-4600-8B4F-803EAD6931F6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4653AB8E-0E59-42B7-92CB-A8512ED28498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41B-416F-9435-BF2A366F7F58}"/>
                </c:ext>
              </c:extLst>
            </c:dLbl>
            <c:dLbl>
              <c:idx val="3"/>
              <c:layout>
                <c:manualLayout>
                  <c:x val="-8.3778898474169989E-3"/>
                  <c:y val="0.22706354246041835"/>
                </c:manualLayout>
              </c:layout>
              <c:tx>
                <c:rich>
                  <a:bodyPr/>
                  <a:lstStyle/>
                  <a:p>
                    <a:fld id="{CC7EB58C-06F1-488E-A459-52FDFA68191A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9E15F751-491C-416C-A0A5-187B910B314C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41B-416F-9435-BF2A366F7F58}"/>
                </c:ext>
              </c:extLst>
            </c:dLbl>
            <c:dLbl>
              <c:idx val="4"/>
              <c:layout>
                <c:manualLayout>
                  <c:x val="-0.20622313539403331"/>
                  <c:y val="0.18098975531284386"/>
                </c:manualLayout>
              </c:layout>
              <c:tx>
                <c:rich>
                  <a:bodyPr/>
                  <a:lstStyle/>
                  <a:p>
                    <a:fld id="{B9111F35-6C99-4B19-914E-6B41524C981D}" type="CATEGORYNAME">
                      <a:rPr lang="en-GB"/>
                      <a:pPr/>
                      <a:t>[CATEGORY NAME]</a:t>
                    </a:fld>
                    <a:r>
                      <a:rPr lang="en-GB" baseline="0" dirty="0"/>
                      <a:t>, </a:t>
                    </a:r>
                    <a:fld id="{9E232891-C4D2-473E-ADE0-527367D21E2D}" type="VALUE">
                      <a:rPr lang="en-GB" b="1" baseline="0"/>
                      <a:pPr/>
                      <a:t>[VALUE]</a:t>
                    </a:fld>
                    <a:endParaRPr lang="en-GB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92450338524473"/>
                      <c:h val="0.131720430107526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41B-416F-9435-BF2A366F7F58}"/>
                </c:ext>
              </c:extLst>
            </c:dLbl>
            <c:dLbl>
              <c:idx val="5"/>
              <c:layout>
                <c:manualLayout>
                  <c:x val="-0.22936751711958428"/>
                  <c:y val="7.1336889340445353E-2"/>
                </c:manualLayout>
              </c:layout>
              <c:tx>
                <c:rich>
                  <a:bodyPr/>
                  <a:lstStyle/>
                  <a:p>
                    <a:fld id="{EE4DAEF1-015A-457B-BAA1-A966D6251B38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B604ED51-1BB8-4AD0-BC4C-E91E601F8B0D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48230749509078"/>
                      <c:h val="0.100806451612903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41B-416F-9435-BF2A366F7F58}"/>
                </c:ext>
              </c:extLst>
            </c:dLbl>
            <c:dLbl>
              <c:idx val="6"/>
              <c:layout>
                <c:manualLayout>
                  <c:x val="-0.23112226555730137"/>
                  <c:y val="-4.7321987977309285E-2"/>
                </c:manualLayout>
              </c:layout>
              <c:tx>
                <c:rich>
                  <a:bodyPr/>
                  <a:lstStyle/>
                  <a:p>
                    <a:fld id="{32C645FA-AB40-41F7-BF53-520A757590C7}" type="CATEGORYNAME">
                      <a:rPr lang="en-US" b="0"/>
                      <a:pPr/>
                      <a:t>[CATEGORY NAME]</a:t>
                    </a:fld>
                    <a:r>
                      <a:rPr lang="en-US" b="0" baseline="0" dirty="0"/>
                      <a:t>, </a:t>
                    </a:r>
                    <a:fld id="{6CF9B9F9-7862-49A1-9333-D7651FC53FA4}" type="VALUE">
                      <a:rPr lang="en-US" b="1" baseline="0"/>
                      <a:pPr/>
                      <a:t>[VALUE]</a:t>
                    </a:fld>
                    <a:endParaRPr lang="en-US" b="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41B-416F-9435-BF2A366F7F58}"/>
                </c:ext>
              </c:extLst>
            </c:dLbl>
            <c:dLbl>
              <c:idx val="7"/>
              <c:layout>
                <c:manualLayout>
                  <c:x val="-0.15503668655776692"/>
                  <c:y val="-0.19449346096033668"/>
                </c:manualLayout>
              </c:layout>
              <c:tx>
                <c:rich>
                  <a:bodyPr/>
                  <a:lstStyle/>
                  <a:p>
                    <a:fld id="{C46E7D8D-7BDF-4B28-A595-ADA23CB4DB2C}" type="CATEGORYNAME">
                      <a:rPr lang="en-GB"/>
                      <a:pPr/>
                      <a:t>[CATEGORY NAME]</a:t>
                    </a:fld>
                    <a:r>
                      <a:rPr lang="en-GB" baseline="0" dirty="0"/>
                      <a:t>, </a:t>
                    </a:r>
                    <a:fld id="{07E24782-27AC-41A5-AC0A-59500CA52335}" type="VALUE">
                      <a:rPr lang="en-GB" b="1" baseline="0"/>
                      <a:pPr/>
                      <a:t>[VALUE]</a:t>
                    </a:fld>
                    <a:endParaRPr lang="en-GB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09067614659315"/>
                      <c:h val="0.131720430107526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41B-416F-9435-BF2A366F7F58}"/>
                </c:ext>
              </c:extLst>
            </c:dLbl>
            <c:dLbl>
              <c:idx val="8"/>
              <c:layout>
                <c:manualLayout>
                  <c:x val="-1.5679276189524173E-3"/>
                  <c:y val="-0.18257671839536915"/>
                </c:manualLayout>
              </c:layout>
              <c:tx>
                <c:rich>
                  <a:bodyPr/>
                  <a:lstStyle/>
                  <a:p>
                    <a:fld id="{7CE35C51-21C4-4603-ACA1-5EAAE579B446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4BA4D3A2-6B9B-413E-922E-70D32E2DF36F}" type="VALUE">
                      <a:rPr lang="en-US" b="1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641B-416F-9435-BF2A366F7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Sheet1!$A$2:$A$10</c:f>
              <c:strCache>
                <c:ptCount val="9"/>
                <c:pt idx="0">
                  <c:v>Civil engineering, Building &amp; Technical services</c:v>
                </c:pt>
                <c:pt idx="1">
                  <c:v>Electical Engineering &amp; Magnets</c:v>
                </c:pt>
                <c:pt idx="2">
                  <c:v>Electronic &amp; Radiofrequency</c:v>
                </c:pt>
                <c:pt idx="3">
                  <c:v>Information Technology</c:v>
                </c:pt>
                <c:pt idx="4">
                  <c:v>Mechanical Engineering &amp; Raw materials</c:v>
                </c:pt>
                <c:pt idx="5">
                  <c:v>Vacuum &amp; Low temperature</c:v>
                </c:pt>
                <c:pt idx="6">
                  <c:v>Optics &amp; Photonics</c:v>
                </c:pt>
                <c:pt idx="7">
                  <c:v>Office supply, Training &amp; Communication</c:v>
                </c:pt>
                <c:pt idx="8">
                  <c:v>Services at CERN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0.18179999999999999</c:v>
                </c:pt>
                <c:pt idx="1">
                  <c:v>9.0899999999999995E-2</c:v>
                </c:pt>
                <c:pt idx="2">
                  <c:v>0.10390000000000001</c:v>
                </c:pt>
                <c:pt idx="3">
                  <c:v>7.7899999999999997E-2</c:v>
                </c:pt>
                <c:pt idx="4">
                  <c:v>0.1948</c:v>
                </c:pt>
                <c:pt idx="5">
                  <c:v>7.7899999999999997E-2</c:v>
                </c:pt>
                <c:pt idx="6">
                  <c:v>1.2999999999999999E-2</c:v>
                </c:pt>
                <c:pt idx="7">
                  <c:v>3.9E-2</c:v>
                </c:pt>
                <c:pt idx="8">
                  <c:v>0.29870000000000002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4D-4858-8F5D-A6F364E4B28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45"/>
        <c:holeSize val="5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Replies Received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Services at CERN</c:v>
                </c:pt>
                <c:pt idx="1">
                  <c:v>Office supply, Training &amp; Communication</c:v>
                </c:pt>
                <c:pt idx="2">
                  <c:v>Optics &amp; Photonics</c:v>
                </c:pt>
                <c:pt idx="3">
                  <c:v>Vacuum &amp; Low Temperature</c:v>
                </c:pt>
                <c:pt idx="4">
                  <c:v>Mechanical Engineering &amp; Raw material</c:v>
                </c:pt>
                <c:pt idx="5">
                  <c:v>Information Technology</c:v>
                </c:pt>
                <c:pt idx="6">
                  <c:v>Electronics &amp; Radiofrequency</c:v>
                </c:pt>
                <c:pt idx="7">
                  <c:v>Electrical Engineering &amp; Magnets</c:v>
                </c:pt>
                <c:pt idx="8">
                  <c:v>Civil Engineering, Building &amp; Technical services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23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  <c:pt idx="4">
                  <c:v>15</c:v>
                </c:pt>
                <c:pt idx="5">
                  <c:v>6</c:v>
                </c:pt>
                <c:pt idx="6">
                  <c:v>8</c:v>
                </c:pt>
                <c:pt idx="7">
                  <c:v>7</c:v>
                </c:pt>
                <c:pt idx="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D-493B-B64F-453DC906B6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Surveys Sent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Services at CERN</c:v>
                </c:pt>
                <c:pt idx="1">
                  <c:v>Office supply, Training &amp; Communication</c:v>
                </c:pt>
                <c:pt idx="2">
                  <c:v>Optics &amp; Photonics</c:v>
                </c:pt>
                <c:pt idx="3">
                  <c:v>Vacuum &amp; Low Temperature</c:v>
                </c:pt>
                <c:pt idx="4">
                  <c:v>Mechanical Engineering &amp; Raw material</c:v>
                </c:pt>
                <c:pt idx="5">
                  <c:v>Information Technology</c:v>
                </c:pt>
                <c:pt idx="6">
                  <c:v>Electronics &amp; Radiofrequency</c:v>
                </c:pt>
                <c:pt idx="7">
                  <c:v>Electrical Engineering &amp; Magnets</c:v>
                </c:pt>
                <c:pt idx="8">
                  <c:v>Civil Engineering, Building &amp; Technical services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94</c:v>
                </c:pt>
                <c:pt idx="1">
                  <c:v>3</c:v>
                </c:pt>
                <c:pt idx="2">
                  <c:v>3</c:v>
                </c:pt>
                <c:pt idx="3">
                  <c:v>9</c:v>
                </c:pt>
                <c:pt idx="4">
                  <c:v>36</c:v>
                </c:pt>
                <c:pt idx="5">
                  <c:v>17</c:v>
                </c:pt>
                <c:pt idx="6">
                  <c:v>18</c:v>
                </c:pt>
                <c:pt idx="7">
                  <c:v>37</c:v>
                </c:pt>
                <c:pt idx="8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FD-493B-B64F-453DC906B6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66421679"/>
        <c:axId val="866426479"/>
      </c:barChart>
      <c:catAx>
        <c:axId val="866421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426479"/>
        <c:crosses val="autoZero"/>
        <c:auto val="1"/>
        <c:lblAlgn val="ctr"/>
        <c:lblOffset val="100"/>
        <c:noMultiLvlLbl val="0"/>
      </c:catAx>
      <c:valAx>
        <c:axId val="8664264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6421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393728994589651"/>
          <c:y val="0"/>
          <c:w val="0.672125230024747"/>
          <c:h val="5.75862536938280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vertical line</c:v>
          </c:tx>
          <c:spPr>
            <a:ln w="127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2700" cap="rnd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E45D-4548-9AB3-AB7B52DDB736}"/>
              </c:ext>
            </c:extLst>
          </c:dPt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0-E45D-4548-9AB3-AB7B52DDB736}"/>
            </c:ext>
          </c:extLst>
        </c:ser>
        <c:ser>
          <c:idx val="2"/>
          <c:order val="1"/>
          <c:tx>
            <c:v>Horizontal line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1-E45D-4548-9AB3-AB7B52DDB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83136965143348"/>
          <c:y val="2.7557701922008664E-2"/>
          <c:w val="0.84226312298865413"/>
          <c:h val="0.8506832574158427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925337632079971E-17"/>
                  <c:y val="-4.6296296296296294E-3"/>
                </c:manualLayout>
              </c:layout>
              <c:tx>
                <c:rich>
                  <a:bodyPr/>
                  <a:lstStyle/>
                  <a:p>
                    <a:fld id="{0D1C5A80-CE7F-4B82-BD7A-FA46CCC752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45D-4548-9AB3-AB7B52DDB7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EB80E2B-C243-4DBD-B7C9-8AB7F466FA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E45D-4548-9AB3-AB7B52DDB736}"/>
                </c:ext>
              </c:extLst>
            </c:dLbl>
            <c:dLbl>
              <c:idx val="2"/>
              <c:layout>
                <c:manualLayout>
                  <c:x val="-5.517079337720885E-2"/>
                  <c:y val="4.29989591120036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8FA5E1-881E-41F3-B833-9F78FBAF813E}" type="CELLRANGE">
                      <a:rPr lang="en-US" sz="800" dirty="0"/>
                      <a:pPr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27777777777781"/>
                      <c:h val="4.678258967629045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E45D-4548-9AB3-AB7B52DDB7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5B76F6F-3397-4637-9AE1-DBD7E62EFD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45D-4548-9AB3-AB7B52DDB736}"/>
                </c:ext>
              </c:extLst>
            </c:dLbl>
            <c:dLbl>
              <c:idx val="4"/>
              <c:layout>
                <c:manualLayout>
                  <c:x val="-9.0445689766450194E-3"/>
                  <c:y val="-1.10229722739140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006C69-01E5-4124-82CF-CC1C0800F588}" type="CELLRANGE">
                      <a:rPr lang="en-US" sz="800" dirty="0"/>
                      <a:pPr algn="l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57269777399925"/>
                      <c:h val="0.1491203668342406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45D-4548-9AB3-AB7B52DDB736}"/>
                </c:ext>
              </c:extLst>
            </c:dLbl>
            <c:dLbl>
              <c:idx val="5"/>
              <c:layout>
                <c:manualLayout>
                  <c:x val="-2.7777777777778798E-3"/>
                  <c:y val="-4.6296296296297144E-3"/>
                </c:manualLayout>
              </c:layout>
              <c:tx>
                <c:rich>
                  <a:bodyPr/>
                  <a:lstStyle/>
                  <a:p>
                    <a:fld id="{B6C20009-0306-4AE8-97E1-6AA4FB35D2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45D-4548-9AB3-AB7B52DDB736}"/>
                </c:ext>
              </c:extLst>
            </c:dLbl>
            <c:dLbl>
              <c:idx val="6"/>
              <c:layout>
                <c:manualLayout>
                  <c:x val="-6.0339975874977185E-2"/>
                  <c:y val="1.9290282850516611E-2"/>
                </c:manualLayout>
              </c:layout>
              <c:tx>
                <c:rich>
                  <a:bodyPr/>
                  <a:lstStyle/>
                  <a:p>
                    <a:fld id="{1B3835BE-337C-4BE3-BDFE-643BBC6698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54833239118147"/>
                      <c:h val="6.208750243028551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45D-4548-9AB3-AB7B52DDB73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1B79AD7-5A23-4C3A-84DD-3DC7673A505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E45D-4548-9AB3-AB7B52DDB736}"/>
                </c:ext>
              </c:extLst>
            </c:dLbl>
            <c:dLbl>
              <c:idx val="8"/>
              <c:layout>
                <c:manualLayout>
                  <c:x val="1.8585441404233311E-2"/>
                  <c:y val="0"/>
                </c:manualLayout>
              </c:layout>
              <c:tx>
                <c:rich>
                  <a:bodyPr/>
                  <a:lstStyle/>
                  <a:p>
                    <a:fld id="{1EBBEDD7-AC18-4D9B-9C11-67DF2C3A0F2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45D-4548-9AB3-AB7B52DDB736}"/>
                </c:ext>
              </c:extLst>
            </c:dLbl>
            <c:dLbl>
              <c:idx val="9"/>
              <c:layout>
                <c:manualLayout>
                  <c:x val="-2.0650490449148167E-2"/>
                  <c:y val="-3.2096256053315363E-2"/>
                </c:manualLayout>
              </c:layout>
              <c:tx>
                <c:rich>
                  <a:bodyPr/>
                  <a:lstStyle/>
                  <a:p>
                    <a:fld id="{1F0748E8-D14A-49B9-AEA3-77E124BD90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45D-4548-9AB3-AB7B52DDB736}"/>
                </c:ext>
              </c:extLst>
            </c:dLbl>
            <c:dLbl>
              <c:idx val="10"/>
              <c:layout>
                <c:manualLayout>
                  <c:x val="-5.5555555555555558E-3"/>
                  <c:y val="0"/>
                </c:manualLayout>
              </c:layout>
              <c:tx>
                <c:rich>
                  <a:bodyPr/>
                  <a:lstStyle/>
                  <a:p>
                    <a:fld id="{345B3EC7-DB39-4D6E-A742-81A5F1BE30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45D-4548-9AB3-AB7B52DDB736}"/>
                </c:ext>
              </c:extLst>
            </c:dLbl>
            <c:dLbl>
              <c:idx val="11"/>
              <c:layout>
                <c:manualLayout>
                  <c:x val="-2.7777777777777779E-3"/>
                  <c:y val="-4.2437781360066642E-17"/>
                </c:manualLayout>
              </c:layout>
              <c:tx>
                <c:rich>
                  <a:bodyPr/>
                  <a:lstStyle/>
                  <a:p>
                    <a:fld id="{C6D8D7DD-F24A-4C08-A596-0EABEC22A14B}" type="CELLRANGE">
                      <a:rPr lang="it-IT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45D-4548-9AB3-AB7B52DDB736}"/>
                </c:ext>
              </c:extLst>
            </c:dLbl>
            <c:dLbl>
              <c:idx val="12"/>
              <c:layout>
                <c:manualLayout>
                  <c:x val="-1.1111111111111112E-2"/>
                  <c:y val="0"/>
                </c:manualLayout>
              </c:layout>
              <c:tx>
                <c:rich>
                  <a:bodyPr/>
                  <a:lstStyle/>
                  <a:p>
                    <a:fld id="{F576DE02-7D36-4751-B2B7-894ADF5DC00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45D-4548-9AB3-AB7B52DDB7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INDUSTRY'!$D$5:$D$17</c:f>
              <c:numCache>
                <c:formatCode>0.00</c:formatCode>
                <c:ptCount val="13"/>
                <c:pt idx="0">
                  <c:v>0.6</c:v>
                </c:pt>
                <c:pt idx="1">
                  <c:v>1.2000000000000002</c:v>
                </c:pt>
                <c:pt idx="2">
                  <c:v>0.6</c:v>
                </c:pt>
                <c:pt idx="3">
                  <c:v>2.2000000000000002</c:v>
                </c:pt>
                <c:pt idx="4">
                  <c:v>0</c:v>
                </c:pt>
                <c:pt idx="5">
                  <c:v>1.4</c:v>
                </c:pt>
                <c:pt idx="6">
                  <c:v>2.2000000000000002</c:v>
                </c:pt>
                <c:pt idx="7">
                  <c:v>2.6</c:v>
                </c:pt>
                <c:pt idx="8">
                  <c:v>0.6</c:v>
                </c:pt>
                <c:pt idx="9">
                  <c:v>0.6</c:v>
                </c:pt>
                <c:pt idx="10">
                  <c:v>1.4</c:v>
                </c:pt>
                <c:pt idx="11">
                  <c:v>1.6</c:v>
                </c:pt>
                <c:pt idx="12">
                  <c:v>0.8</c:v>
                </c:pt>
              </c:numCache>
            </c:numRef>
          </c:xVal>
          <c:yVal>
            <c:numRef>
              <c:f>'MATRIX INDUSTRY'!$E$5:$E$17</c:f>
              <c:numCache>
                <c:formatCode>0.00</c:formatCode>
                <c:ptCount val="13"/>
                <c:pt idx="0">
                  <c:v>3.3999999999999995</c:v>
                </c:pt>
                <c:pt idx="1">
                  <c:v>2.75</c:v>
                </c:pt>
                <c:pt idx="2">
                  <c:v>3.0999999999999996</c:v>
                </c:pt>
                <c:pt idx="3">
                  <c:v>0.89999999999999991</c:v>
                </c:pt>
                <c:pt idx="4">
                  <c:v>3.0999999999999996</c:v>
                </c:pt>
                <c:pt idx="5">
                  <c:v>1.8499999999999999</c:v>
                </c:pt>
                <c:pt idx="6">
                  <c:v>4</c:v>
                </c:pt>
                <c:pt idx="7">
                  <c:v>3.6999999999999997</c:v>
                </c:pt>
                <c:pt idx="8">
                  <c:v>3.0999999999999996</c:v>
                </c:pt>
                <c:pt idx="9">
                  <c:v>3.0999999999999996</c:v>
                </c:pt>
                <c:pt idx="10">
                  <c:v>1.7</c:v>
                </c:pt>
                <c:pt idx="11">
                  <c:v>3.7</c:v>
                </c:pt>
                <c:pt idx="12">
                  <c:v>1.25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INDUSTRY'!$C$5:$C$17</c15:f>
                <c15:dlblRangeCache>
                  <c:ptCount val="13"/>
                  <c:pt idx="0">
                    <c:v>AER Architectes</c:v>
                  </c:pt>
                  <c:pt idx="1">
                    <c:v>AP-Tela Oy</c:v>
                  </c:pt>
                  <c:pt idx="2">
                    <c:v>CHAMBAUD ARCHITECTES</c:v>
                  </c:pt>
                  <c:pt idx="3">
                    <c:v>CIMOLAI SpA</c:v>
                  </c:pt>
                  <c:pt idx="4">
                    <c:v>CURLOAD CONSULTANTS LIMITED</c:v>
                  </c:pt>
                  <c:pt idx="5">
                    <c:v>DIMENSIONE SPA</c:v>
                  </c:pt>
                  <c:pt idx="6">
                    <c:v>MARTI CONSTRUCTION SA</c:v>
                  </c:pt>
                  <c:pt idx="7">
                    <c:v>Notz Metall AG</c:v>
                  </c:pt>
                  <c:pt idx="8">
                    <c:v>OU3 SA</c:v>
                  </c:pt>
                  <c:pt idx="9">
                    <c:v>PILLET SA</c:v>
                  </c:pt>
                  <c:pt idx="10">
                    <c:v>SIGNAL SA</c:v>
                  </c:pt>
                  <c:pt idx="11">
                    <c:v>Tecnologie Industriali &amp; Ambientali Spa (TI&amp;A)</c:v>
                  </c:pt>
                  <c:pt idx="12">
                    <c:v>Willi Ingénieurs SA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E45D-4548-9AB3-AB7B52DDB736}"/>
            </c:ext>
          </c:extLst>
        </c:ser>
        <c:ser>
          <c:idx val="1"/>
          <c:order val="1"/>
          <c:tx>
            <c:v>vertical line</c:v>
          </c:tx>
          <c:spPr>
            <a:ln w="127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2700" cap="rnd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E45D-4548-9AB3-AB7B52DDB736}"/>
              </c:ext>
            </c:extLst>
          </c:dPt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0-E45D-4548-9AB3-AB7B52DDB736}"/>
            </c:ext>
          </c:extLst>
        </c:ser>
        <c:ser>
          <c:idx val="2"/>
          <c:order val="2"/>
          <c:tx>
            <c:v>Horizontal line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1-E45D-4548-9AB3-AB7B52DDB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4554754942293938"/>
                  <c:y val="-1.29910249574085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80363D-3C56-4607-A42B-D74CBA736E35}" type="CELLRANGE">
                      <a:rPr lang="en-US"/>
                      <a:pPr algn="r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831853935125"/>
                      <c:h val="7.61786009346496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DD9-4068-8011-7B25E6030998}"/>
                </c:ext>
              </c:extLst>
            </c:dLbl>
            <c:dLbl>
              <c:idx val="1"/>
              <c:layout>
                <c:manualLayout>
                  <c:x val="-1.0882075785946242E-2"/>
                  <c:y val="-4.6519942036884823E-3"/>
                </c:manualLayout>
              </c:layout>
              <c:tx>
                <c:rich>
                  <a:bodyPr/>
                  <a:lstStyle/>
                  <a:p>
                    <a:fld id="{5DDBD6A9-4ABB-4D93-AC04-25E844107C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DD9-4068-8011-7B25E6030998}"/>
                </c:ext>
              </c:extLst>
            </c:dLbl>
            <c:dLbl>
              <c:idx val="2"/>
              <c:layout>
                <c:manualLayout>
                  <c:x val="-0.14962854205675946"/>
                  <c:y val="2.1028427255391943E-2"/>
                </c:manualLayout>
              </c:layout>
              <c:tx>
                <c:rich>
                  <a:bodyPr/>
                  <a:lstStyle/>
                  <a:p>
                    <a:fld id="{C37421EC-3B30-4AB6-A866-08F9C63EE7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DD9-4068-8011-7B25E6030998}"/>
                </c:ext>
              </c:extLst>
            </c:dLbl>
            <c:dLbl>
              <c:idx val="3"/>
              <c:layout>
                <c:manualLayout>
                  <c:x val="-4.8983001955149097E-2"/>
                  <c:y val="-7.004724409448819E-4"/>
                </c:manualLayout>
              </c:layout>
              <c:tx>
                <c:rich>
                  <a:bodyPr/>
                  <a:lstStyle/>
                  <a:p>
                    <a:fld id="{1929CB6A-A848-4F43-8763-C42B211815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DD9-4068-8011-7B25E6030998}"/>
                </c:ext>
              </c:extLst>
            </c:dLbl>
            <c:dLbl>
              <c:idx val="4"/>
              <c:layout>
                <c:manualLayout>
                  <c:x val="-5.9701492537313536E-2"/>
                  <c:y val="5.1999999999999998E-2"/>
                </c:manualLayout>
              </c:layout>
              <c:tx>
                <c:rich>
                  <a:bodyPr/>
                  <a:lstStyle/>
                  <a:p>
                    <a:fld id="{316E5755-5FF1-4EC2-B6B0-D68F89BE13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DD9-4068-8011-7B25E6030998}"/>
                </c:ext>
              </c:extLst>
            </c:dLbl>
            <c:dLbl>
              <c:idx val="5"/>
              <c:layout>
                <c:manualLayout>
                  <c:x val="-5.9851469851789497E-2"/>
                  <c:y val="-4.5830172956242241E-2"/>
                </c:manualLayout>
              </c:layout>
              <c:tx>
                <c:rich>
                  <a:bodyPr/>
                  <a:lstStyle/>
                  <a:p>
                    <a:fld id="{7AB6D52B-DCDE-4329-BD92-17C8940A586B}" type="CELLRANGE">
                      <a:rPr lang="de-DE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DD9-4068-8011-7B25E6030998}"/>
                </c:ext>
              </c:extLst>
            </c:dLbl>
            <c:dLbl>
              <c:idx val="6"/>
              <c:layout>
                <c:manualLayout>
                  <c:x val="-0.13762538584844822"/>
                  <c:y val="-2.44256297853336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3CFAA54-01D9-4E25-9354-D2909D00CC1E}" type="CELLRANGE">
                      <a:rPr lang="en-US"/>
                      <a:pPr algn="r">
                        <a:defRPr sz="80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44980037314058"/>
                      <c:h val="0.1178119341547707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DD9-4068-8011-7B25E60309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'MATRIX INDUSTRY'!$D$25:$D$31</c:f>
              <c:numCache>
                <c:formatCode>0.00</c:formatCode>
                <c:ptCount val="7"/>
                <c:pt idx="0">
                  <c:v>3.6000000000000005</c:v>
                </c:pt>
                <c:pt idx="1">
                  <c:v>2.2000000000000002</c:v>
                </c:pt>
                <c:pt idx="2">
                  <c:v>3.6000000000000005</c:v>
                </c:pt>
                <c:pt idx="3">
                  <c:v>4</c:v>
                </c:pt>
                <c:pt idx="4">
                  <c:v>3.6000000000000005</c:v>
                </c:pt>
                <c:pt idx="5">
                  <c:v>3.6000000000000005</c:v>
                </c:pt>
                <c:pt idx="6">
                  <c:v>3.6000000000000005</c:v>
                </c:pt>
              </c:numCache>
            </c:numRef>
          </c:xVal>
          <c:yVal>
            <c:numRef>
              <c:f>'MATRIX INDUSTRY'!$E$25:$E$31</c:f>
              <c:numCache>
                <c:formatCode>0.00</c:formatCode>
                <c:ptCount val="7"/>
                <c:pt idx="0">
                  <c:v>3.7</c:v>
                </c:pt>
                <c:pt idx="1">
                  <c:v>1.4000000000000001</c:v>
                </c:pt>
                <c:pt idx="2">
                  <c:v>3.6999999999999997</c:v>
                </c:pt>
                <c:pt idx="3">
                  <c:v>0.89999999999999991</c:v>
                </c:pt>
                <c:pt idx="4">
                  <c:v>0.75</c:v>
                </c:pt>
                <c:pt idx="5">
                  <c:v>1.0499999999999998</c:v>
                </c:pt>
                <c:pt idx="6">
                  <c:v>2.9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'MATRIX INDUSTRY'!$C$25:$C$31</c15:f>
                <c15:dlblRangeCache>
                  <c:ptCount val="7"/>
                  <c:pt idx="0">
                    <c:v>2M Kablo Sanayi ve Ticaret Anonim Şirketi</c:v>
                  </c:pt>
                  <c:pt idx="1">
                    <c:v>Draka Comteq Germany GmbH &amp; Co.KG</c:v>
                  </c:pt>
                  <c:pt idx="2">
                    <c:v>DUVOISIN GROUX</c:v>
                  </c:pt>
                  <c:pt idx="3">
                    <c:v>Electro-Materiel</c:v>
                  </c:pt>
                  <c:pt idx="4">
                    <c:v>Emerson Electric Co</c:v>
                  </c:pt>
                  <c:pt idx="5">
                    <c:v>Siemens Schweiz AG, Digital Industries</c:v>
                  </c:pt>
                  <c:pt idx="6">
                    <c:v>Tesla Engineering Ltd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5DD9-4068-8011-7B25E6030998}"/>
            </c:ext>
          </c:extLst>
        </c:ser>
        <c:ser>
          <c:idx val="1"/>
          <c:order val="1"/>
          <c:tx>
            <c:v>vertical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8-5DD9-4068-8011-7B25E6030998}"/>
            </c:ext>
          </c:extLst>
        </c:ser>
        <c:ser>
          <c:idx val="2"/>
          <c:order val="2"/>
          <c:tx>
            <c:v>Horizontal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4</c:v>
              </c:pt>
            </c:numLit>
          </c:xVal>
          <c:yVal>
            <c:numLit>
              <c:formatCode>General</c:formatCode>
              <c:ptCount val="2"/>
              <c:pt idx="0">
                <c:v>2</c:v>
              </c:pt>
              <c:pt idx="1">
                <c:v>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5DD9-4068-8011-7B25E6030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821856"/>
        <c:axId val="363815616"/>
      </c:scatterChart>
      <c:valAx>
        <c:axId val="36382185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Maturity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15616"/>
        <c:crosses val="autoZero"/>
        <c:crossBetween val="midCat"/>
        <c:majorUnit val="1"/>
      </c:valAx>
      <c:valAx>
        <c:axId val="363815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/>
                  <a:t>Engagement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185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6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49E03-5E61-9344-9F2B-A7AC2BD1FB6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58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49E03-5E61-9344-9F2B-A7AC2BD1FB6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66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DD797-E542-6368-8F2A-AFFBEE2DF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85D29-F627-22DD-E17D-AF0B49179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A6AF1-3EDF-653C-8909-7256DD5F0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D9968-1D8F-97AC-F542-8EEFFD83D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07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6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B4FE-B22B-936E-3434-A7D94600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7E9030-49AE-3215-6CB8-431386866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4527F-1863-3ABD-BF0C-280DBA51E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54386-8FD6-5553-3800-EF82E3AB5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9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3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75A86-30E6-430F-962E-16F2EBCD0533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8841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Why? </a:t>
            </a:r>
          </a:p>
          <a:p>
            <a:endParaRPr lang="en-GB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CERN is accountable to the taxpayers of its Member States whose money is being spent.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Member States rightfully expect that their financial contribution to the CERN budget translates into contracts for their own industry.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486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Why? </a:t>
            </a:r>
          </a:p>
          <a:p>
            <a:endParaRPr lang="en-GB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CERN is accountable to the taxpayers of its Member States whose money is being spent.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Member States rightfully expect that their financial contribution to the CERN budget translates into contracts for their own industry.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780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200" b="1" dirty="0">
                <a:latin typeface="Georgia" panose="02040502050405020303" pitchFamily="18" charset="0"/>
              </a:rPr>
              <a:t>Procurement of IT </a:t>
            </a:r>
            <a:r>
              <a:rPr lang="fr-CH" sz="1200" b="1" dirty="0" err="1">
                <a:latin typeface="Georgia" panose="02040502050405020303" pitchFamily="18" charset="0"/>
              </a:rPr>
              <a:t>done</a:t>
            </a:r>
            <a:r>
              <a:rPr lang="fr-CH" sz="1200" b="1" dirty="0">
                <a:latin typeface="Georgia" panose="02040502050405020303" pitchFamily="18" charset="0"/>
              </a:rPr>
              <a:t> by all </a:t>
            </a:r>
            <a:r>
              <a:rPr lang="fr-CH" sz="1200" b="1" dirty="0" err="1">
                <a:latin typeface="Georgia" panose="02040502050405020303" pitchFamily="18" charset="0"/>
              </a:rPr>
              <a:t>departments</a:t>
            </a:r>
            <a:r>
              <a:rPr lang="fr-CH" sz="1200" b="1" dirty="0">
                <a:latin typeface="Georgia" panose="02040502050405020303" pitchFamily="18" charset="0"/>
              </a:rPr>
              <a:t>, </a:t>
            </a:r>
            <a:r>
              <a:rPr lang="fr-CH" sz="1200" b="1" dirty="0" err="1">
                <a:latin typeface="Georgia" panose="02040502050405020303" pitchFamily="18" charset="0"/>
              </a:rPr>
              <a:t>with</a:t>
            </a:r>
            <a:r>
              <a:rPr lang="fr-CH" sz="1200" b="1" dirty="0">
                <a:latin typeface="Georgia" panose="02040502050405020303" pitchFamily="18" charset="0"/>
              </a:rPr>
              <a:t> efforts to centralise in IT and SCE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200" b="1" dirty="0">
                <a:latin typeface="Georgia" panose="02040502050405020303" pitchFamily="18" charset="0"/>
              </a:rPr>
              <a:t>NB the </a:t>
            </a:r>
            <a:r>
              <a:rPr lang="fr-CH" sz="1200" b="1" dirty="0" err="1">
                <a:latin typeface="Georgia" panose="02040502050405020303" pitchFamily="18" charset="0"/>
              </a:rPr>
              <a:t>above</a:t>
            </a:r>
            <a:r>
              <a:rPr lang="fr-CH" sz="1200" b="1" dirty="0">
                <a:latin typeface="Georgia" panose="02040502050405020303" pitchFamily="18" charset="0"/>
              </a:rPr>
              <a:t> data </a:t>
            </a:r>
            <a:r>
              <a:rPr lang="fr-CH" sz="1200" b="1" dirty="0" err="1">
                <a:latin typeface="Georgia" panose="02040502050405020303" pitchFamily="18" charset="0"/>
              </a:rPr>
              <a:t>is</a:t>
            </a:r>
            <a:r>
              <a:rPr lang="fr-CH" sz="1200" b="1" dirty="0">
                <a:latin typeface="Georgia" panose="02040502050405020303" pitchFamily="18" charset="0"/>
              </a:rPr>
              <a:t> </a:t>
            </a:r>
            <a:r>
              <a:rPr lang="fr-CH" sz="1200" b="1" dirty="0" err="1">
                <a:latin typeface="Georgia" panose="02040502050405020303" pitchFamily="18" charset="0"/>
              </a:rPr>
              <a:t>based</a:t>
            </a:r>
            <a:r>
              <a:rPr lang="fr-CH" sz="1200" b="1" dirty="0">
                <a:latin typeface="Georgia" panose="02040502050405020303" pitchFamily="18" charset="0"/>
              </a:rPr>
              <a:t> on </a:t>
            </a:r>
            <a:r>
              <a:rPr lang="fr-CH" sz="1200" b="1" dirty="0" err="1">
                <a:latin typeface="Georgia" panose="02040502050405020303" pitchFamily="18" charset="0"/>
              </a:rPr>
              <a:t>procurement</a:t>
            </a:r>
            <a:r>
              <a:rPr lang="fr-CH" sz="1200" b="1" dirty="0">
                <a:latin typeface="Georgia" panose="02040502050405020303" pitchFamily="18" charset="0"/>
              </a:rPr>
              <a:t> codes, </a:t>
            </a:r>
            <a:r>
              <a:rPr lang="fr-CH" sz="1200" b="1" dirty="0" err="1">
                <a:latin typeface="Georgia" panose="02040502050405020303" pitchFamily="18" charset="0"/>
              </a:rPr>
              <a:t>which</a:t>
            </a:r>
            <a:r>
              <a:rPr lang="fr-CH" sz="1200" b="1" dirty="0">
                <a:latin typeface="Georgia" panose="02040502050405020303" pitchFamily="18" charset="0"/>
              </a:rPr>
              <a:t> </a:t>
            </a:r>
            <a:r>
              <a:rPr lang="fr-CH" sz="1200" b="1" dirty="0" err="1">
                <a:latin typeface="Georgia" panose="02040502050405020303" pitchFamily="18" charset="0"/>
              </a:rPr>
              <a:t>is</a:t>
            </a:r>
            <a:r>
              <a:rPr lang="fr-CH" sz="1200" b="1" dirty="0">
                <a:latin typeface="Georgia" panose="02040502050405020303" pitchFamily="18" charset="0"/>
              </a:rPr>
              <a:t> not 100% reliable. For </a:t>
            </a:r>
            <a:r>
              <a:rPr lang="fr-CH" sz="1200" b="1" dirty="0" err="1">
                <a:latin typeface="Georgia" panose="02040502050405020303" pitchFamily="18" charset="0"/>
              </a:rPr>
              <a:t>example</a:t>
            </a:r>
            <a:r>
              <a:rPr lang="fr-CH" sz="1200" b="1" dirty="0">
                <a:latin typeface="Georgia" panose="02040502050405020303" pitchFamily="18" charset="0"/>
              </a:rPr>
              <a:t>, </a:t>
            </a:r>
            <a:r>
              <a:rPr lang="fr-CH" sz="1200" b="1" dirty="0" err="1">
                <a:latin typeface="Georgia" panose="02040502050405020303" pitchFamily="18" charset="0"/>
              </a:rPr>
              <a:t>several</a:t>
            </a:r>
            <a:r>
              <a:rPr lang="fr-CH" sz="1200" b="1" dirty="0">
                <a:latin typeface="Georgia" panose="02040502050405020303" pitchFamily="18" charset="0"/>
              </a:rPr>
              <a:t> </a:t>
            </a:r>
            <a:r>
              <a:rPr lang="fr-CH" sz="1200" b="1" dirty="0" err="1">
                <a:latin typeface="Georgia" panose="02040502050405020303" pitchFamily="18" charset="0"/>
              </a:rPr>
              <a:t>purchases</a:t>
            </a:r>
            <a:r>
              <a:rPr lang="fr-CH" sz="1200" b="1" dirty="0">
                <a:latin typeface="Georgia" panose="02040502050405020303" pitchFamily="18" charset="0"/>
              </a:rPr>
              <a:t> for </a:t>
            </a:r>
            <a:r>
              <a:rPr lang="fr-CH" sz="1200" b="1" dirty="0" err="1">
                <a:latin typeface="Georgia" panose="02040502050405020303" pitchFamily="18" charset="0"/>
              </a:rPr>
              <a:t>security</a:t>
            </a:r>
            <a:r>
              <a:rPr lang="fr-CH" sz="1200" b="1" dirty="0">
                <a:latin typeface="Georgia" panose="02040502050405020303" pitchFamily="18" charset="0"/>
              </a:rPr>
              <a:t> </a:t>
            </a:r>
            <a:r>
              <a:rPr lang="fr-CH" sz="1200" b="1" dirty="0" err="1">
                <a:latin typeface="Georgia" panose="02040502050405020303" pitchFamily="18" charset="0"/>
              </a:rPr>
              <a:t>systems</a:t>
            </a:r>
            <a:r>
              <a:rPr lang="fr-CH" sz="1200" b="1" dirty="0">
                <a:latin typeface="Georgia" panose="02040502050405020303" pitchFamily="18" charset="0"/>
              </a:rPr>
              <a:t> for EN-AA are </a:t>
            </a:r>
            <a:r>
              <a:rPr lang="fr-CH" sz="1200" b="1" dirty="0" err="1">
                <a:latin typeface="Georgia" panose="02040502050405020303" pitchFamily="18" charset="0"/>
              </a:rPr>
              <a:t>included</a:t>
            </a:r>
            <a:r>
              <a:rPr lang="fr-CH" sz="1200" b="1" dirty="0">
                <a:latin typeface="Georgia" panose="02040502050405020303" pitchFamily="18" charset="0"/>
              </a:rPr>
              <a:t> in the IT </a:t>
            </a:r>
            <a:r>
              <a:rPr lang="fr-CH" sz="1200" b="1" dirty="0" err="1">
                <a:latin typeface="Georgia" panose="02040502050405020303" pitchFamily="18" charset="0"/>
              </a:rPr>
              <a:t>spend</a:t>
            </a:r>
            <a:r>
              <a:rPr lang="fr-CH" sz="1200" b="1" dirty="0">
                <a:latin typeface="Georgia" panose="02040502050405020303" pitchFamily="18" charset="0"/>
              </a:rPr>
              <a:t>.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CH" sz="1200" b="1" dirty="0">
              <a:latin typeface="Georgia" panose="02040502050405020303" pitchFamily="18" charset="0"/>
            </a:endParaRP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CH" sz="1200" b="1" dirty="0">
                <a:latin typeface="Georgia" panose="02040502050405020303" pitchFamily="18" charset="0"/>
              </a:rPr>
              <a:t> Consultancy and stores </a:t>
            </a:r>
            <a:r>
              <a:rPr lang="fr-CH" sz="1200" b="1" dirty="0" err="1">
                <a:latin typeface="Georgia" panose="02040502050405020303" pitchFamily="18" charset="0"/>
              </a:rPr>
              <a:t>spend</a:t>
            </a:r>
            <a:r>
              <a:rPr lang="fr-CH" sz="1200" b="1" dirty="0">
                <a:latin typeface="Georgia" panose="02040502050405020303" pitchFamily="18" charset="0"/>
              </a:rPr>
              <a:t> </a:t>
            </a:r>
            <a:r>
              <a:rPr lang="fr-CH" sz="1200" b="1" dirty="0" err="1">
                <a:latin typeface="Georgia" panose="02040502050405020303" pitchFamily="18" charset="0"/>
              </a:rPr>
              <a:t>handled</a:t>
            </a:r>
            <a:r>
              <a:rPr lang="fr-CH" sz="1200" b="1" dirty="0">
                <a:latin typeface="Georgia" panose="02040502050405020303" pitchFamily="18" charset="0"/>
              </a:rPr>
              <a:t> by PI-SE and PI-OS (approx 1.5 MCHF/</a:t>
            </a:r>
            <a:r>
              <a:rPr lang="fr-CH" sz="1200" b="1" dirty="0" err="1">
                <a:latin typeface="Georgia" panose="02040502050405020303" pitchFamily="18" charset="0"/>
              </a:rPr>
              <a:t>year</a:t>
            </a:r>
            <a:r>
              <a:rPr lang="fr-CH" sz="1200" b="1" dirty="0">
                <a:latin typeface="Georgia" panose="02040502050405020303" pitchFamily="18" charset="0"/>
              </a:rPr>
              <a:t> </a:t>
            </a:r>
            <a:r>
              <a:rPr lang="fr-CH" sz="1200" b="1" dirty="0" err="1">
                <a:latin typeface="Georgia" panose="02040502050405020303" pitchFamily="18" charset="0"/>
              </a:rPr>
              <a:t>each</a:t>
            </a:r>
            <a:r>
              <a:rPr lang="fr-CH" sz="1200" b="1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34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0703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F4EC0-7FA3-4E2A-9AE0-FF21FB475B42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6268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6E0C0-17F0-7C81-9D43-E52C0652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94DD3-4FA8-CA81-BC88-63FF03C3E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8218B-5BF5-AF8A-9639-E486EA24A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0A31B-0EC3-36CB-D1E4-358CC2B8A9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49E03-5E61-9344-9F2B-A7AC2BD1FB6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1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25" y="241617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26434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0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823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18842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9665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18BCF-1026-3541-8435-A6A493D98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2" y="6394174"/>
            <a:ext cx="395212" cy="3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B6B8F-D55B-5A41-9E0F-093D94334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9938" y="2512611"/>
            <a:ext cx="1741337" cy="17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5688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E3CD-E7A4-4B26-8248-AFC7852D54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486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2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6001" y="2690038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593457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/>
              <a:buChar char="•"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071665" y="6408001"/>
            <a:ext cx="1044724" cy="365125"/>
          </a:xfrm>
        </p:spPr>
        <p:txBody>
          <a:bodyPr/>
          <a:lstStyle/>
          <a:p>
            <a:pPr>
              <a:defRPr/>
            </a:pPr>
            <a:r>
              <a:rPr lang="en-US"/>
              <a:t>29/05/2024</a:t>
            </a: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3" y="6408001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Audit Committee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4" y="6408001"/>
            <a:ext cx="681255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B53359-C582-6844-9EA4-4D6212D59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75613" y="1592263"/>
            <a:ext cx="3708400" cy="46085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3" y="373593"/>
            <a:ext cx="3708400" cy="1065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AF3C9-D784-6946-89F2-5993CCDAAF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A3189-CBF0-9340-9C1D-42AA3E21A8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DD477-EAF2-F841-B7BB-852598C9E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0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68E270-2AED-0F45-A0C5-6F0942DF8A9F}"/>
              </a:ext>
            </a:extLst>
          </p:cNvPr>
          <p:cNvSpPr/>
          <p:nvPr userDrawn="1"/>
        </p:nvSpPr>
        <p:spPr>
          <a:xfrm>
            <a:off x="0" y="6315998"/>
            <a:ext cx="12192000" cy="542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46822-6F29-4340-B76E-0E6C21BA22D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60" y="6397057"/>
            <a:ext cx="406174" cy="4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2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  <p:sldLayoutId id="2147483677" r:id="rId23"/>
    <p:sldLayoutId id="2147483678" r:id="rId24"/>
    <p:sldLayoutId id="2147483679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  <p15:guide id="19" pos="3940" userDrawn="1">
          <p15:clr>
            <a:srgbClr val="F26B43"/>
          </p15:clr>
        </p15:guide>
        <p15:guide id="20" pos="1481" userDrawn="1">
          <p15:clr>
            <a:srgbClr val="F26B43"/>
          </p15:clr>
        </p15:guide>
        <p15:guide id="21" pos="1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0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7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19" Type="http://schemas.openxmlformats.org/officeDocument/2006/relationships/image" Target="../media/image80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confluence.cern.ch/pages/viewpage.action?pageId=526224629" TargetMode="External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sv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confluence.cern.ch/pages/viewpage.action?pageId=526224629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cern.ch/display/PROC/List+of+strategic+contracts" TargetMode="Externa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box.cern.ch/s/zTLlTJwlOhgl9Iy" TargetMode="External"/><Relationship Id="rId2" Type="http://schemas.openxmlformats.org/officeDocument/2006/relationships/hyperlink" Target="https://confluence.cern.ch/display/PROC/List+of+strategic+contract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2" y="4956632"/>
            <a:ext cx="12187668" cy="1731502"/>
          </a:xfrm>
        </p:spPr>
        <p:txBody>
          <a:bodyPr/>
          <a:lstStyle/>
          <a:p>
            <a:pPr algn="ctr"/>
            <a:br>
              <a:rPr lang="en-US" altLang="fr-FR" sz="4000" dirty="0"/>
            </a:br>
            <a:r>
              <a:rPr lang="en-US" altLang="fr-FR" sz="4000" dirty="0"/>
              <a:t>IPT-PI Group meeting</a:t>
            </a:r>
            <a:br>
              <a:rPr lang="en-US" altLang="fr-FR" sz="4400" dirty="0"/>
            </a:br>
            <a:r>
              <a:rPr lang="en-US" altLang="fr-FR" sz="2400" dirty="0"/>
              <a:t>13 March 2025</a:t>
            </a:r>
            <a:br>
              <a:rPr lang="en-US" altLang="fr-FR" sz="4400" dirty="0"/>
            </a:br>
            <a:endParaRPr lang="en-US" sz="4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490D5E-9254-7443-B68C-572C1F20F732}"/>
              </a:ext>
            </a:extLst>
          </p:cNvPr>
          <p:cNvGrpSpPr/>
          <p:nvPr/>
        </p:nvGrpSpPr>
        <p:grpSpPr>
          <a:xfrm>
            <a:off x="-1" y="8237"/>
            <a:ext cx="12187669" cy="98854"/>
            <a:chOff x="-1" y="0"/>
            <a:chExt cx="12187669" cy="988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98DBC4-0DCD-E74F-A5BB-804AFF8611A1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191512-9730-A84B-BEE9-A4F67B05B201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3DD523-0EEB-8C40-9CC2-468669C898F4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F3269A-CC4D-8B4E-9823-0115BA1D036F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0C5F83-DBD5-4C4B-A9C2-C036F5FC2C86}"/>
                </a:ext>
              </a:extLst>
            </p:cNvPr>
            <p:cNvSpPr/>
            <p:nvPr/>
          </p:nvSpPr>
          <p:spPr>
            <a:xfrm>
              <a:off x="6087762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4D340A-80F7-5540-B01D-7AA89F380EDE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7C1564-B1D1-2310-648F-4A80385C5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4"/>
          <a:stretch/>
        </p:blipFill>
        <p:spPr bwMode="auto">
          <a:xfrm>
            <a:off x="-3906" y="0"/>
            <a:ext cx="12187668" cy="52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9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5" y="226948"/>
            <a:ext cx="9859038" cy="1325563"/>
          </a:xfrm>
        </p:spPr>
        <p:txBody>
          <a:bodyPr>
            <a:normAutofit/>
          </a:bodyPr>
          <a:lstStyle/>
          <a:p>
            <a:r>
              <a:rPr lang="en-GB" dirty="0"/>
              <a:t>Importance of industrial return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F7E58-4234-6AC6-DA86-26A3BD61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03923"/>
            <a:ext cx="9144000" cy="46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CECB801-6BCD-7337-44C8-F3462BFB85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2139" y="1384608"/>
                <a:ext cx="8229600" cy="4228437"/>
              </a:xfrm>
            </p:spPr>
            <p:txBody>
              <a:bodyPr>
                <a:normAutofit/>
              </a:bodyPr>
              <a:lstStyle/>
              <a:p>
                <a:pPr marL="257175" indent="-257175"/>
                <a:r>
                  <a:rPr lang="pt-BR" i="1" dirty="0">
                    <a:latin typeface="Cambria Math" panose="02040503050406030204" pitchFamily="18" charset="0"/>
                  </a:rPr>
                  <a:t>Over 1 year: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𝑰𝒏𝒅𝒖𝒔𝒕𝒓𝒊𝒂𝒍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𝑹𝒆𝒕𝒖𝒓𝒏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𝑴𝒆𝒎𝒃𝒆𝒓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𝑺𝒕𝒂𝒕𝒆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% 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𝑽𝒂𝒍𝒖𝒆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𝒐𝒇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𝒆𝒙𝒑𝒆𝒏𝒅𝒊𝒕𝒖𝒓𝒆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𝒈𝒊𝒗𝒆𝒏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𝑴𝑺</m:t>
                                  </m:r>
                                </m:e>
                                <m:sup/>
                              </m:sSup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𝑪𝒐𝒏𝒕𝒓𝒊𝒃𝒖𝒕𝒊𝒐𝒏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𝒕𝒐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𝑪𝑬𝑹𝑵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𝒃𝒖𝒅𝒈𝒆𝒕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𝒇𝒐𝒓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𝒕𝒉𝒊𝒔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𝑴𝑺</m:t>
                              </m:r>
                            </m:e>
                            <m:sub/>
                          </m:sSub>
                        </m:den>
                      </m:f>
                    </m:oMath>
                  </m:oMathPara>
                </a14:m>
                <a:endParaRPr lang="en-GB" sz="1600" dirty="0"/>
              </a:p>
              <a:p>
                <a:pPr marL="257175" indent="-257175"/>
                <a:r>
                  <a:rPr lang="pt-BR" i="1" dirty="0">
                    <a:latin typeface="Cambria Math" panose="02040503050406030204" pitchFamily="18" charset="0"/>
                  </a:rPr>
                  <a:t>Over 4 years:</a:t>
                </a:r>
              </a:p>
              <a:p>
                <a:pPr marL="257175" indent="-25717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</a:rPr>
                            <m:t>𝑹𝒆𝒕𝒖𝒓𝒏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</a:rPr>
                            <m:t>𝑪𝒐𝒆𝒇𝒇𝒊𝒄𝒊𝒆𝒏𝒕</m:t>
                          </m:r>
                        </m:e>
                        <m:sub>
                          <m:r>
                            <a:rPr lang="es-ES" sz="1400" i="1">
                              <a:latin typeface="Cambria Math" panose="02040503050406030204" pitchFamily="18" charset="0"/>
                            </a:rPr>
                            <m:t>𝑴𝒆𝒎𝒃𝒆𝒓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</a:rPr>
                            <m:t>𝑺𝒕𝒂𝒕𝒆</m:t>
                          </m:r>
                        </m:sub>
                      </m:sSub>
                      <m:r>
                        <a:rPr lang="pt-BR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</a:rPr>
                                    <m:t>% </m:t>
                                  </m:r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</a:rPr>
                                    <m:t>𝑽𝒂𝒍𝒖𝒆</m:t>
                                  </m:r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</a:rPr>
                                    <m:t>𝒐𝒇</m:t>
                                  </m:r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𝒆𝒙𝒑𝒆𝒏𝒅𝒊𝒕𝒖𝒓𝒆𝒔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𝒈𝒊𝒗𝒆𝒏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𝑴𝑺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𝒇𝒐𝒓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𝒚𝒆𝒂𝒓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𝒑𝒆𝒓𝒊𝒐𝒅</m:t>
                                  </m:r>
                                </m:e>
                                <m:sup/>
                              </m:sSup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𝑪𝒐𝒏𝒕𝒓𝒊𝒃𝒖𝒕𝒊𝒐𝒏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𝒕𝒐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𝑪𝑬𝑹𝑵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𝒃𝒖𝒅𝒈𝒆𝒕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𝒇𝒐𝒓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𝒚𝒆𝒂𝒓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𝒑𝒆𝒓𝒊𝒐𝒅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𝑴𝒆𝒎𝒃𝒆𝒓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latin typeface="Cambria Math" panose="02040503050406030204" pitchFamily="18" charset="0"/>
                                </a:rPr>
                                <m:t>𝑺𝒕𝒂𝒕𝒆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CECB801-6BCD-7337-44C8-F3462BFB85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2139" y="1384608"/>
                <a:ext cx="8229600" cy="4228437"/>
              </a:xfrm>
              <a:blipFill>
                <a:blip r:embed="rId2"/>
                <a:stretch>
                  <a:fillRect l="-2000" t="-2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18699A0-D262-B85F-AF7E-70E046A4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14" y="443625"/>
            <a:ext cx="10887386" cy="447686"/>
          </a:xfrm>
        </p:spPr>
        <p:txBody>
          <a:bodyPr>
            <a:noAutofit/>
          </a:bodyPr>
          <a:lstStyle/>
          <a:p>
            <a:r>
              <a:rPr lang="es-ES" sz="2800" dirty="0">
                <a:solidFill>
                  <a:srgbClr val="0055A0"/>
                </a:solidFill>
                <a:latin typeface="Arial" panose="020B0604020202020204"/>
              </a:rPr>
              <a:t>Industrial </a:t>
            </a:r>
            <a:r>
              <a:rPr lang="es-ES" sz="2800" dirty="0" err="1">
                <a:solidFill>
                  <a:srgbClr val="0055A0"/>
                </a:solidFill>
                <a:latin typeface="Arial" panose="020B0604020202020204"/>
              </a:rPr>
              <a:t>return</a:t>
            </a:r>
            <a:r>
              <a:rPr lang="es-ES" sz="2800" dirty="0">
                <a:solidFill>
                  <a:srgbClr val="0055A0"/>
                </a:solidFill>
                <a:latin typeface="Arial" panose="020B0604020202020204"/>
              </a:rPr>
              <a:t> &amp; </a:t>
            </a:r>
            <a:r>
              <a:rPr lang="es-ES" sz="2800" dirty="0" err="1">
                <a:solidFill>
                  <a:srgbClr val="0055A0"/>
                </a:solidFill>
                <a:latin typeface="Arial" panose="020B0604020202020204"/>
              </a:rPr>
              <a:t>Return</a:t>
            </a:r>
            <a:r>
              <a:rPr lang="es-ES" sz="2800" dirty="0">
                <a:solidFill>
                  <a:srgbClr val="0055A0"/>
                </a:solidFill>
                <a:latin typeface="Arial" panose="020B0604020202020204"/>
              </a:rPr>
              <a:t> </a:t>
            </a:r>
            <a:r>
              <a:rPr lang="es-ES" sz="2800" dirty="0" err="1">
                <a:solidFill>
                  <a:srgbClr val="0055A0"/>
                </a:solidFill>
                <a:latin typeface="Arial" panose="020B0604020202020204"/>
              </a:rPr>
              <a:t>coefficient</a:t>
            </a:r>
            <a:r>
              <a:rPr lang="es-ES" sz="2800" dirty="0">
                <a:solidFill>
                  <a:srgbClr val="0055A0"/>
                </a:solidFill>
                <a:latin typeface="Arial" panose="020B0604020202020204"/>
              </a:rPr>
              <a:t> </a:t>
            </a:r>
            <a:r>
              <a:rPr lang="es-ES" sz="2800" dirty="0" err="1">
                <a:solidFill>
                  <a:srgbClr val="0055A0"/>
                </a:solidFill>
                <a:latin typeface="Arial" panose="020B0604020202020204"/>
              </a:rPr>
              <a:t>for</a:t>
            </a:r>
            <a:r>
              <a:rPr lang="es-ES" sz="2800" dirty="0">
                <a:solidFill>
                  <a:srgbClr val="0055A0"/>
                </a:solidFill>
                <a:latin typeface="Arial" panose="020B0604020202020204"/>
              </a:rPr>
              <a:t> </a:t>
            </a:r>
            <a:r>
              <a:rPr lang="es-ES" sz="2800" dirty="0" err="1">
                <a:solidFill>
                  <a:srgbClr val="0055A0"/>
                </a:solidFill>
                <a:latin typeface="Arial" panose="020B0604020202020204"/>
              </a:rPr>
              <a:t>Supply</a:t>
            </a:r>
            <a:r>
              <a:rPr lang="es-ES" sz="2800" dirty="0">
                <a:solidFill>
                  <a:srgbClr val="0055A0"/>
                </a:solidFill>
                <a:latin typeface="Arial" panose="020B0604020202020204"/>
              </a:rPr>
              <a:t> </a:t>
            </a:r>
            <a:r>
              <a:rPr lang="es-ES" sz="2800" dirty="0" err="1">
                <a:solidFill>
                  <a:srgbClr val="0055A0"/>
                </a:solidFill>
                <a:latin typeface="Arial" panose="020B0604020202020204"/>
              </a:rPr>
              <a:t>contracts</a:t>
            </a:r>
            <a:br>
              <a:rPr lang="es-ES" sz="2800" dirty="0"/>
            </a:br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56CE1-0E12-1F40-E08C-C2B2A104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0033A0"/>
                </a:solidFill>
                <a:latin typeface="Arial"/>
              </a:rPr>
              <a:t>29/05/2024</a:t>
            </a:r>
            <a:endParaRPr lang="en-US" dirty="0">
              <a:solidFill>
                <a:srgbClr val="0033A0"/>
              </a:solidFill>
              <a:latin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F951C5-63D1-2EFA-9BAF-429539BD4A08}"/>
              </a:ext>
            </a:extLst>
          </p:cNvPr>
          <p:cNvSpPr/>
          <p:nvPr/>
        </p:nvSpPr>
        <p:spPr>
          <a:xfrm>
            <a:off x="2041463" y="3973247"/>
            <a:ext cx="2392312" cy="1229011"/>
          </a:xfrm>
          <a:prstGeom prst="roundRect">
            <a:avLst/>
          </a:prstGeom>
          <a:noFill/>
          <a:ln w="28575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0" anchor="ctr" anchorCtr="0"/>
          <a:lstStyle/>
          <a:p>
            <a:pPr defTabSz="685800">
              <a:spcBef>
                <a:spcPts val="225"/>
              </a:spcBef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* </a:t>
            </a:r>
            <a:r>
              <a:rPr lang="en-US" sz="1050" b="1" dirty="0">
                <a:solidFill>
                  <a:srgbClr val="2F2F2F"/>
                </a:solidFill>
                <a:latin typeface="Arial"/>
              </a:rPr>
              <a:t>Excludes</a:t>
            </a:r>
            <a:r>
              <a:rPr lang="en-US" sz="1050" dirty="0">
                <a:solidFill>
                  <a:srgbClr val="2F2F2F"/>
                </a:solidFill>
                <a:latin typeface="Arial"/>
              </a:rPr>
              <a:t>: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Orders &lt; 2kCHF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Industrial Services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Utilities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Funded by external funds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Non- Member State orders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A14316-1F4A-B5F2-A768-B0B7ABBE5C6A}"/>
              </a:ext>
            </a:extLst>
          </p:cNvPr>
          <p:cNvSpPr/>
          <p:nvPr/>
        </p:nvSpPr>
        <p:spPr>
          <a:xfrm>
            <a:off x="5143309" y="3973415"/>
            <a:ext cx="4338896" cy="875396"/>
          </a:xfrm>
          <a:prstGeom prst="roundRect">
            <a:avLst/>
          </a:prstGeom>
          <a:noFill/>
          <a:ln w="28575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0" anchor="ctr" anchorCtr="0"/>
          <a:lstStyle/>
          <a:p>
            <a:pPr defTabSz="685800">
              <a:spcBef>
                <a:spcPts val="225"/>
              </a:spcBef>
            </a:pPr>
            <a:r>
              <a:rPr lang="en-US" sz="1050" b="1" dirty="0">
                <a:solidFill>
                  <a:srgbClr val="2F2F2F"/>
                </a:solidFill>
                <a:latin typeface="Arial"/>
              </a:rPr>
              <a:t>RETURN COEFFICIENT </a:t>
            </a:r>
            <a:r>
              <a:rPr lang="en-US" sz="1050" dirty="0">
                <a:solidFill>
                  <a:srgbClr val="2F2F2F"/>
                </a:solidFill>
                <a:latin typeface="Arial"/>
              </a:rPr>
              <a:t>defines the Member State’s status: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F2F2F"/>
                </a:solidFill>
                <a:latin typeface="Arial"/>
              </a:rPr>
              <a:t>&lt;1.0: </a:t>
            </a:r>
            <a:r>
              <a:rPr lang="en-US" sz="1050" b="1" dirty="0">
                <a:solidFill>
                  <a:srgbClr val="2F2F2F"/>
                </a:solidFill>
                <a:latin typeface="Arial"/>
              </a:rPr>
              <a:t>Poorly balanced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2F2F2F"/>
                </a:solidFill>
                <a:latin typeface="Arial"/>
              </a:rPr>
              <a:t>≥1.0 </a:t>
            </a:r>
            <a:r>
              <a:rPr lang="en-US" sz="1050" dirty="0">
                <a:solidFill>
                  <a:srgbClr val="2F2F2F"/>
                </a:solidFill>
                <a:latin typeface="Arial"/>
              </a:rPr>
              <a:t>or more: </a:t>
            </a:r>
            <a:r>
              <a:rPr lang="en-US" sz="1050" b="1" dirty="0">
                <a:solidFill>
                  <a:srgbClr val="2F2F2F"/>
                </a:solidFill>
                <a:latin typeface="Arial"/>
              </a:rPr>
              <a:t>Well balanced</a:t>
            </a:r>
          </a:p>
          <a:p>
            <a:pPr marL="214313" indent="-214313" defTabSz="6858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2F2F2F"/>
                </a:solidFill>
                <a:latin typeface="Arial"/>
              </a:rPr>
              <a:t>AMS </a:t>
            </a:r>
            <a:r>
              <a:rPr lang="en-US" sz="1050" dirty="0">
                <a:solidFill>
                  <a:srgbClr val="2F2F2F"/>
                </a:solidFill>
                <a:latin typeface="Arial"/>
              </a:rPr>
              <a:t>has reached its ceiling: </a:t>
            </a:r>
            <a:r>
              <a:rPr lang="en-US" sz="1050" b="1" dirty="0">
                <a:solidFill>
                  <a:srgbClr val="2F2F2F"/>
                </a:solidFill>
                <a:latin typeface="Arial"/>
              </a:rPr>
              <a:t>Well balanced</a:t>
            </a:r>
          </a:p>
        </p:txBody>
      </p:sp>
    </p:spTree>
    <p:extLst>
      <p:ext uri="{BB962C8B-B14F-4D97-AF65-F5344CB8AC3E}">
        <p14:creationId xmlns:p14="http://schemas.microsoft.com/office/powerpoint/2010/main" val="28439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FB1E3-D865-1668-EAF3-1A689660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40" y="-12900"/>
            <a:ext cx="649111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972293-CA89-4DD9-3895-BB80E72B9E3F}"/>
              </a:ext>
            </a:extLst>
          </p:cNvPr>
          <p:cNvSpPr txBox="1"/>
          <p:nvPr/>
        </p:nvSpPr>
        <p:spPr>
          <a:xfrm>
            <a:off x="7467887" y="740234"/>
            <a:ext cx="4126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N.A. as Brazil has not been a CERN AMS for 4 years</a:t>
            </a:r>
            <a:endParaRPr lang="en-GB" sz="11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8D0C9C-D68F-C8E1-13F6-8EC8C1EB3127}"/>
              </a:ext>
            </a:extLst>
          </p:cNvPr>
          <p:cNvSpPr/>
          <p:nvPr/>
        </p:nvSpPr>
        <p:spPr>
          <a:xfrm>
            <a:off x="1849197" y="1143432"/>
            <a:ext cx="130628" cy="11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388D1B-9878-D659-BD2F-C9757D6B6714}"/>
              </a:ext>
            </a:extLst>
          </p:cNvPr>
          <p:cNvSpPr/>
          <p:nvPr/>
        </p:nvSpPr>
        <p:spPr>
          <a:xfrm>
            <a:off x="2076504" y="4049302"/>
            <a:ext cx="130628" cy="11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162A68-68F2-CFA9-6ABF-DF7E62E7BFCC}"/>
              </a:ext>
            </a:extLst>
          </p:cNvPr>
          <p:cNvSpPr/>
          <p:nvPr/>
        </p:nvSpPr>
        <p:spPr>
          <a:xfrm>
            <a:off x="1783883" y="5803333"/>
            <a:ext cx="130628" cy="11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707DE9-1391-64D9-BDED-7A1E9B3E876B}"/>
              </a:ext>
            </a:extLst>
          </p:cNvPr>
          <p:cNvSpPr/>
          <p:nvPr/>
        </p:nvSpPr>
        <p:spPr>
          <a:xfrm>
            <a:off x="1422476" y="5986213"/>
            <a:ext cx="130628" cy="11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6C14C0-8C51-D3AA-BBB8-E7B519D8DD9E}"/>
              </a:ext>
            </a:extLst>
          </p:cNvPr>
          <p:cNvSpPr/>
          <p:nvPr/>
        </p:nvSpPr>
        <p:spPr>
          <a:xfrm>
            <a:off x="7565932" y="1129786"/>
            <a:ext cx="130628" cy="113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CDA12-5ACE-02BF-7D8D-26162F0EDB37}"/>
              </a:ext>
            </a:extLst>
          </p:cNvPr>
          <p:cNvSpPr txBox="1"/>
          <p:nvPr/>
        </p:nvSpPr>
        <p:spPr>
          <a:xfrm>
            <a:off x="7696560" y="1037712"/>
            <a:ext cx="484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Reached its ceiling in 2024, shall be considered as well balanced</a:t>
            </a:r>
            <a:endParaRPr lang="en-GB" sz="1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65629F-ACCB-C9AA-81A9-404A5E5D7000}"/>
              </a:ext>
            </a:extLst>
          </p:cNvPr>
          <p:cNvSpPr/>
          <p:nvPr/>
        </p:nvSpPr>
        <p:spPr>
          <a:xfrm>
            <a:off x="3143112" y="1143432"/>
            <a:ext cx="278674" cy="14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5A2F8D-6F17-84A1-8F54-1854B49C47BC}"/>
              </a:ext>
            </a:extLst>
          </p:cNvPr>
          <p:cNvSpPr/>
          <p:nvPr/>
        </p:nvSpPr>
        <p:spPr>
          <a:xfrm>
            <a:off x="5585173" y="5902317"/>
            <a:ext cx="278674" cy="14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33C569-2F16-307A-3D82-5D684B5E232A}"/>
              </a:ext>
            </a:extLst>
          </p:cNvPr>
          <p:cNvSpPr/>
          <p:nvPr/>
        </p:nvSpPr>
        <p:spPr>
          <a:xfrm>
            <a:off x="5654842" y="4044714"/>
            <a:ext cx="278674" cy="14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BD578D-B672-78A2-C2BD-2814D54F1DB1}"/>
              </a:ext>
            </a:extLst>
          </p:cNvPr>
          <p:cNvSpPr/>
          <p:nvPr/>
        </p:nvSpPr>
        <p:spPr>
          <a:xfrm>
            <a:off x="3185517" y="5958923"/>
            <a:ext cx="278674" cy="14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8C9208-A1FA-063A-7CA3-6BC2D7DA3BF7}"/>
              </a:ext>
            </a:extLst>
          </p:cNvPr>
          <p:cNvSpPr/>
          <p:nvPr/>
        </p:nvSpPr>
        <p:spPr>
          <a:xfrm>
            <a:off x="3190564" y="4044714"/>
            <a:ext cx="278674" cy="14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CB5200-4A6A-96D5-680A-76EFFC6CDC19}"/>
              </a:ext>
            </a:extLst>
          </p:cNvPr>
          <p:cNvSpPr/>
          <p:nvPr/>
        </p:nvSpPr>
        <p:spPr>
          <a:xfrm>
            <a:off x="5585173" y="1129786"/>
            <a:ext cx="278674" cy="14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7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14" y="196197"/>
            <a:ext cx="10570328" cy="1151076"/>
          </a:xfrm>
        </p:spPr>
        <p:txBody>
          <a:bodyPr>
            <a:noAutofit/>
          </a:bodyPr>
          <a:lstStyle/>
          <a:p>
            <a:r>
              <a:rPr lang="fr-CH" sz="4000" dirty="0" err="1">
                <a:solidFill>
                  <a:schemeClr val="tx1"/>
                </a:solidFill>
                <a:latin typeface="+mj-lt"/>
              </a:rPr>
              <a:t>Poorly</a:t>
            </a:r>
            <a:r>
              <a:rPr lang="fr-CH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CH" sz="4000" dirty="0" err="1">
                <a:solidFill>
                  <a:schemeClr val="tx1"/>
                </a:solidFill>
                <a:latin typeface="+mj-lt"/>
              </a:rPr>
              <a:t>balanced</a:t>
            </a:r>
            <a:r>
              <a:rPr lang="fr-CH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CH" sz="4000" dirty="0" err="1">
                <a:solidFill>
                  <a:schemeClr val="tx1"/>
                </a:solidFill>
                <a:latin typeface="+mj-lt"/>
              </a:rPr>
              <a:t>Member</a:t>
            </a:r>
            <a:r>
              <a:rPr lang="fr-CH" sz="4000" dirty="0">
                <a:solidFill>
                  <a:schemeClr val="tx1"/>
                </a:solidFill>
                <a:latin typeface="+mj-lt"/>
              </a:rPr>
              <a:t> States (Supplies)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7877" y="759924"/>
            <a:ext cx="9000433" cy="1151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CH" altLang="en-US" sz="2000" dirty="0"/>
              <a:t>(1st March 2025 – 28 </a:t>
            </a:r>
            <a:r>
              <a:rPr lang="fr-CH" altLang="en-US" sz="2000" dirty="0" err="1"/>
              <a:t>February</a:t>
            </a:r>
            <a:r>
              <a:rPr lang="fr-CH" altLang="en-US" sz="2000" dirty="0"/>
              <a:t> 2026, </a:t>
            </a:r>
            <a:r>
              <a:rPr lang="fr-CH" altLang="en-US" sz="2000" dirty="0" err="1"/>
              <a:t>based</a:t>
            </a:r>
            <a:r>
              <a:rPr lang="fr-CH" altLang="en-US" sz="2000" dirty="0"/>
              <a:t> on the </a:t>
            </a:r>
            <a:r>
              <a:rPr lang="fr-CH" altLang="en-US" sz="2000" dirty="0" err="1"/>
              <a:t>previous</a:t>
            </a:r>
            <a:r>
              <a:rPr lang="fr-CH" altLang="en-US" sz="2000" dirty="0"/>
              <a:t> 4 </a:t>
            </a:r>
            <a:r>
              <a:rPr lang="fr-CH" altLang="en-US" sz="2000" dirty="0" err="1"/>
              <a:t>calendar</a:t>
            </a:r>
            <a:r>
              <a:rPr lang="fr-CH" altLang="en-US" sz="2000" dirty="0"/>
              <a:t> </a:t>
            </a:r>
            <a:r>
              <a:rPr lang="fr-CH" altLang="en-US" sz="2000" dirty="0" err="1"/>
              <a:t>years</a:t>
            </a:r>
            <a:r>
              <a:rPr lang="fr-CH" altLang="en-US" sz="20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6153" y="5940548"/>
            <a:ext cx="4628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*Associate </a:t>
            </a:r>
            <a:r>
              <a:rPr lang="fr-CH" sz="1000" dirty="0" err="1"/>
              <a:t>Member</a:t>
            </a:r>
            <a:r>
              <a:rPr lang="fr-CH" sz="1000" dirty="0"/>
              <a:t> State or Associate </a:t>
            </a:r>
            <a:r>
              <a:rPr lang="fr-CH" sz="1000" dirty="0" err="1"/>
              <a:t>Member</a:t>
            </a:r>
            <a:r>
              <a:rPr lang="fr-CH" sz="1000" dirty="0"/>
              <a:t> State in </a:t>
            </a:r>
            <a:r>
              <a:rPr lang="fr-CH" sz="1000" dirty="0" err="1"/>
              <a:t>pre</a:t>
            </a:r>
            <a:r>
              <a:rPr lang="fr-CH" sz="1000" dirty="0"/>
              <a:t>-stage of </a:t>
            </a:r>
            <a:r>
              <a:rPr lang="fr-CH" sz="1000" dirty="0" err="1"/>
              <a:t>membership</a:t>
            </a:r>
            <a:endParaRPr lang="fr-CH" sz="1000" dirty="0"/>
          </a:p>
          <a:p>
            <a:r>
              <a:rPr lang="fr-CH" sz="1000" dirty="0"/>
              <a:t>Note: Brazil </a:t>
            </a:r>
            <a:r>
              <a:rPr lang="fr-CH" sz="1000" dirty="0" err="1"/>
              <a:t>joined</a:t>
            </a:r>
            <a:r>
              <a:rPr lang="fr-CH" sz="1000" dirty="0"/>
              <a:t> as an Associate </a:t>
            </a:r>
            <a:r>
              <a:rPr lang="fr-CH" sz="1000" dirty="0" err="1"/>
              <a:t>Member</a:t>
            </a:r>
            <a:r>
              <a:rPr lang="fr-CH" sz="1000" dirty="0"/>
              <a:t> State on 13 March 2024 </a:t>
            </a:r>
          </a:p>
        </p:txBody>
      </p:sp>
      <p:graphicFrame>
        <p:nvGraphicFramePr>
          <p:cNvPr id="13" name="Picture Placeholder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42876"/>
              </p:ext>
            </p:extLst>
          </p:nvPr>
        </p:nvGraphicFramePr>
        <p:xfrm>
          <a:off x="1996535" y="1715410"/>
          <a:ext cx="3796370" cy="3817532"/>
        </p:xfrm>
        <a:graphic>
          <a:graphicData uri="http://schemas.openxmlformats.org/drawingml/2006/table">
            <a:tbl>
              <a:tblPr firstRow="1" bandRow="1"/>
              <a:tblGrid>
                <a:gridCol w="1239555">
                  <a:extLst>
                    <a:ext uri="{9D8B030D-6E8A-4147-A177-3AD203B41FA5}">
                      <a16:colId xmlns:a16="http://schemas.microsoft.com/office/drawing/2014/main" val="2637145194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354948556"/>
                    </a:ext>
                  </a:extLst>
                </a:gridCol>
                <a:gridCol w="1290752">
                  <a:extLst>
                    <a:ext uri="{9D8B030D-6E8A-4147-A177-3AD203B41FA5}">
                      <a16:colId xmlns:a16="http://schemas.microsoft.com/office/drawing/2014/main" val="615991388"/>
                    </a:ext>
                  </a:extLst>
                </a:gridCol>
              </a:tblGrid>
              <a:tr h="7804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Well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Balanced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≥1)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03" marB="476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Poorly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Balanced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(0 ≥  x &lt; 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47625" marR="47625" marT="47603" marB="476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47625" marR="47625" marT="47603" marB="476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558857"/>
                  </a:ext>
                </a:extLst>
              </a:tr>
              <a:tr h="21039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Bulgaria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Croatia*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Czech Republic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Estonia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France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Italy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Pakistan*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Switzerland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Türkiye*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Ukraine*</a:t>
                      </a:r>
                    </a:p>
                  </a:txBody>
                  <a:tcPr marL="47625" marR="47625" marT="47603" marB="476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Austria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Belgium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Brazil*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Cyprus*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Denmark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Finland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Germany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Greece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Hungary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India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Israel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Latvia*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effectLst/>
                      </a:endParaRPr>
                    </a:p>
                  </a:txBody>
                  <a:tcPr marL="47625" marR="47625" marT="47603" marB="476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Lithuania*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Netherlands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Norway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Poland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Portugal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Romania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Serbia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Slovak Republic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Slovenia*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Spain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Sweden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United Kingdom</a:t>
                      </a:r>
                      <a:endParaRPr lang="en-GB" sz="1200" dirty="0">
                        <a:effectLst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GB" sz="1200" dirty="0">
                          <a:effectLst/>
                        </a:rPr>
                      </a:br>
                      <a:endParaRPr lang="en-GB" sz="1200" dirty="0">
                        <a:effectLst/>
                      </a:endParaRPr>
                    </a:p>
                  </a:txBody>
                  <a:tcPr marL="47625" marR="47625" marT="47603" marB="476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4234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AC8A8ED-58BA-8530-8581-47B205E2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" r="32806" b="92103"/>
          <a:stretch/>
        </p:blipFill>
        <p:spPr>
          <a:xfrm flipH="1">
            <a:off x="5935561" y="2891182"/>
            <a:ext cx="318051" cy="2641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6243" y="1705007"/>
            <a:ext cx="2556662" cy="38175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21C2E2-BE16-71D8-D298-F12AA4A4D087}"/>
              </a:ext>
            </a:extLst>
          </p:cNvPr>
          <p:cNvSpPr/>
          <p:nvPr/>
        </p:nvSpPr>
        <p:spPr>
          <a:xfrm>
            <a:off x="6243449" y="1567161"/>
            <a:ext cx="1555450" cy="2037121"/>
          </a:xfrm>
          <a:prstGeom prst="roundRect">
            <a:avLst/>
          </a:prstGeom>
          <a:solidFill>
            <a:srgbClr val="3864B2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2021</a:t>
            </a:r>
          </a:p>
          <a:p>
            <a:pPr algn="ctr"/>
            <a:r>
              <a:rPr lang="en-US" sz="1600" dirty="0"/>
              <a:t>21% of contributions had IR&lt;0.4</a:t>
            </a:r>
          </a:p>
          <a:p>
            <a:pPr algn="ctr"/>
            <a:r>
              <a:rPr lang="en-US" sz="1600" dirty="0"/>
              <a:t>6 countries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E5C10-C520-8439-9834-59CD115C018A}"/>
              </a:ext>
            </a:extLst>
          </p:cNvPr>
          <p:cNvSpPr/>
          <p:nvPr/>
        </p:nvSpPr>
        <p:spPr>
          <a:xfrm>
            <a:off x="7958599" y="1567162"/>
            <a:ext cx="1460474" cy="2037121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2024</a:t>
            </a:r>
          </a:p>
          <a:p>
            <a:pPr algn="ctr"/>
            <a:r>
              <a:rPr lang="en-US" sz="1600" dirty="0"/>
              <a:t>2.4% of contributions had IR&lt;0.4</a:t>
            </a:r>
          </a:p>
          <a:p>
            <a:pPr algn="ctr"/>
            <a:r>
              <a:rPr lang="en-US" sz="1600" dirty="0"/>
              <a:t>2 countries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9F68E-6ECB-9D2A-0957-A71370B13511}"/>
              </a:ext>
            </a:extLst>
          </p:cNvPr>
          <p:cNvSpPr/>
          <p:nvPr/>
        </p:nvSpPr>
        <p:spPr>
          <a:xfrm>
            <a:off x="6178725" y="3700709"/>
            <a:ext cx="3240349" cy="1216775"/>
          </a:xfrm>
          <a:prstGeom prst="roundRect">
            <a:avLst/>
          </a:prstGeom>
          <a:solidFill>
            <a:srgbClr val="80CFDC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 countries WB in 2023</a:t>
            </a:r>
          </a:p>
          <a:p>
            <a:pPr algn="ctr"/>
            <a:r>
              <a:rPr lang="en-US" dirty="0"/>
              <a:t>10 countries WB in 2024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7622D-143A-ADC3-235C-264071E8C1D1}"/>
              </a:ext>
            </a:extLst>
          </p:cNvPr>
          <p:cNvSpPr txBox="1"/>
          <p:nvPr/>
        </p:nvSpPr>
        <p:spPr>
          <a:xfrm>
            <a:off x="1996535" y="5595457"/>
            <a:ext cx="3796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Brazil status cannot be calculated as they join less than 4 years ago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018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EDF821-B2EB-1F05-EB79-953696B79E0B}"/>
              </a:ext>
            </a:extLst>
          </p:cNvPr>
          <p:cNvSpPr/>
          <p:nvPr/>
        </p:nvSpPr>
        <p:spPr>
          <a:xfrm>
            <a:off x="5897881" y="1972901"/>
            <a:ext cx="3699597" cy="2964859"/>
          </a:xfrm>
          <a:prstGeom prst="roundRect">
            <a:avLst/>
          </a:prstGeom>
          <a:solidFill>
            <a:srgbClr val="3864B2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~1.18MCHF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~2.9MCHF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~100kCHF</a:t>
            </a:r>
          </a:p>
          <a:p>
            <a:pPr algn="ctr"/>
            <a:r>
              <a:rPr lang="fr-CH" sz="3200" dirty="0">
                <a:solidFill>
                  <a:schemeClr val="bg1"/>
                </a:solidFill>
              </a:rPr>
              <a:t>~1.85MCHF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~230kCHF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1" y="564257"/>
            <a:ext cx="10403431" cy="1151076"/>
          </a:xfrm>
        </p:spPr>
        <p:txBody>
          <a:bodyPr>
            <a:noAutofit/>
          </a:bodyPr>
          <a:lstStyle/>
          <a:p>
            <a:r>
              <a:rPr lang="fr-CH" sz="4000" dirty="0">
                <a:solidFill>
                  <a:schemeClr val="tx1"/>
                </a:solidFill>
                <a:latin typeface="+mj-lt"/>
              </a:rPr>
              <a:t>2025 main focus areas for IR </a:t>
            </a:r>
            <a:r>
              <a:rPr lang="fr-CH" sz="2000" dirty="0">
                <a:solidFill>
                  <a:schemeClr val="tx1"/>
                </a:solidFill>
                <a:latin typeface="+mj-lt"/>
              </a:rPr>
              <a:t>(</a:t>
            </a:r>
            <a:r>
              <a:rPr lang="fr-CH" sz="2000" dirty="0" err="1">
                <a:solidFill>
                  <a:schemeClr val="tx1"/>
                </a:solidFill>
                <a:latin typeface="+mj-lt"/>
              </a:rPr>
              <a:t>updated</a:t>
            </a:r>
            <a:r>
              <a:rPr lang="fr-CH" sz="2000" dirty="0">
                <a:solidFill>
                  <a:schemeClr val="tx1"/>
                </a:solidFill>
                <a:latin typeface="+mj-lt"/>
              </a:rPr>
              <a:t> on 1st March)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768850-68AD-9D9C-32FD-D3B5910F13F8}"/>
              </a:ext>
            </a:extLst>
          </p:cNvPr>
          <p:cNvSpPr/>
          <p:nvPr/>
        </p:nvSpPr>
        <p:spPr>
          <a:xfrm>
            <a:off x="2300404" y="1972901"/>
            <a:ext cx="3521277" cy="2964859"/>
          </a:xfrm>
          <a:prstGeom prst="roundRect">
            <a:avLst/>
          </a:prstGeom>
          <a:solidFill>
            <a:srgbClr val="3864B2"/>
          </a:soli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Brazil</a:t>
            </a:r>
          </a:p>
          <a:p>
            <a:pPr algn="ctr"/>
            <a:r>
              <a:rPr lang="en-US" sz="3200" dirty="0"/>
              <a:t>Israel</a:t>
            </a:r>
          </a:p>
          <a:p>
            <a:pPr algn="ctr"/>
            <a:r>
              <a:rPr lang="en-US" sz="3200" dirty="0"/>
              <a:t>Cyprus</a:t>
            </a:r>
          </a:p>
          <a:p>
            <a:pPr algn="ctr"/>
            <a:r>
              <a:rPr lang="fr-CH" sz="3200" dirty="0" err="1"/>
              <a:t>Norway</a:t>
            </a:r>
            <a:endParaRPr lang="en-US" sz="3200" dirty="0"/>
          </a:p>
          <a:p>
            <a:pPr algn="ctr"/>
            <a:r>
              <a:rPr lang="en-US" sz="3200" dirty="0"/>
              <a:t>Serbia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1B1BA7-9A41-297C-690F-3E02B193B039}"/>
              </a:ext>
            </a:extLst>
          </p:cNvPr>
          <p:cNvCxnSpPr>
            <a:cxnSpLocks/>
          </p:cNvCxnSpPr>
          <p:nvPr/>
        </p:nvCxnSpPr>
        <p:spPr>
          <a:xfrm>
            <a:off x="4951853" y="2488038"/>
            <a:ext cx="17954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AB8A57-EF27-93DB-AF92-EA4635ACF020}"/>
              </a:ext>
            </a:extLst>
          </p:cNvPr>
          <p:cNvCxnSpPr>
            <a:cxnSpLocks/>
          </p:cNvCxnSpPr>
          <p:nvPr/>
        </p:nvCxnSpPr>
        <p:spPr>
          <a:xfrm>
            <a:off x="4951853" y="2991980"/>
            <a:ext cx="17954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3EE1A8-E813-9F8A-9D92-552F4F16DB1B}"/>
              </a:ext>
            </a:extLst>
          </p:cNvPr>
          <p:cNvCxnSpPr>
            <a:cxnSpLocks/>
          </p:cNvCxnSpPr>
          <p:nvPr/>
        </p:nvCxnSpPr>
        <p:spPr>
          <a:xfrm>
            <a:off x="4951854" y="3455329"/>
            <a:ext cx="17954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782E89-1E3F-9C22-51A6-E0E23F705638}"/>
              </a:ext>
            </a:extLst>
          </p:cNvPr>
          <p:cNvCxnSpPr>
            <a:cxnSpLocks/>
          </p:cNvCxnSpPr>
          <p:nvPr/>
        </p:nvCxnSpPr>
        <p:spPr>
          <a:xfrm>
            <a:off x="4951855" y="3954613"/>
            <a:ext cx="17954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68964D-28C4-FDEC-C1A0-755CCEEC9B37}"/>
              </a:ext>
            </a:extLst>
          </p:cNvPr>
          <p:cNvCxnSpPr>
            <a:cxnSpLocks/>
          </p:cNvCxnSpPr>
          <p:nvPr/>
        </p:nvCxnSpPr>
        <p:spPr>
          <a:xfrm>
            <a:off x="4951856" y="4448573"/>
            <a:ext cx="17954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9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3757EBC-06D3-F2F0-6309-63B31E0093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79285" y="-4615782"/>
            <a:ext cx="1015663" cy="10702613"/>
          </a:xfrm>
          <a:prstGeom prst="rect">
            <a:avLst/>
          </a:prstGeom>
          <a:noFill/>
          <a:ln>
            <a:noFill/>
          </a:ln>
        </p:spPr>
        <p:txBody>
          <a:bodyPr vert="vert270"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5400" dirty="0">
                <a:latin typeface="+mj-lt"/>
                <a:cs typeface="Arial" panose="020B0604020202020204" pitchFamily="34" charset="0"/>
              </a:rPr>
              <a:t>New way to present IR (MS)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4B3E0-1C25-DD2F-0468-F1280755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11" y="1443789"/>
            <a:ext cx="5340613" cy="44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04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89CB2-4EFD-6320-AFF8-D92E1826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8B3EF80-E868-FA89-5356-49120B762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26" y="17262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400" dirty="0">
                <a:latin typeface="+mj-lt"/>
                <a:ea typeface="+mj-ea"/>
                <a:cs typeface="+mj-cs"/>
              </a:rPr>
              <a:t>New way to present IR (AMS)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027E8-32CE-A110-43B8-8E499058C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32" y="1498185"/>
            <a:ext cx="8393398" cy="5015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50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20" y="360293"/>
            <a:ext cx="7886700" cy="1325563"/>
          </a:xfrm>
        </p:spPr>
        <p:txBody>
          <a:bodyPr>
            <a:normAutofit/>
          </a:bodyPr>
          <a:lstStyle/>
          <a:p>
            <a:r>
              <a:rPr lang="fr-CH" sz="5400" dirty="0"/>
              <a:t>Limited Tendering (LT)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2728" y="2501206"/>
            <a:ext cx="8851268" cy="426595"/>
          </a:xfrm>
          <a:prstGeom prst="rect">
            <a:avLst/>
          </a:prstGeom>
          <a:solidFill>
            <a:srgbClr val="0053A1"/>
          </a:solidFill>
          <a:ln>
            <a:solidFill>
              <a:srgbClr val="0053A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Conditions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8758" y="1184349"/>
            <a:ext cx="11570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i="1" dirty="0"/>
              <a:t>« Limited tendering is </a:t>
            </a:r>
            <a:r>
              <a:rPr lang="fr-CH" sz="2400" i="1" dirty="0" err="1"/>
              <a:t>foreseen</a:t>
            </a:r>
            <a:r>
              <a:rPr lang="fr-CH" sz="2400" i="1" dirty="0"/>
              <a:t> by the CERN Procurement Rules to </a:t>
            </a:r>
            <a:r>
              <a:rPr lang="fr-CH" sz="2400" i="1" dirty="0" err="1"/>
              <a:t>improve</a:t>
            </a:r>
            <a:r>
              <a:rPr lang="fr-CH" sz="2400" i="1" dirty="0"/>
              <a:t> the </a:t>
            </a:r>
            <a:r>
              <a:rPr lang="fr-CH" sz="2400" i="1" dirty="0" err="1"/>
              <a:t>industrial</a:t>
            </a:r>
            <a:r>
              <a:rPr lang="fr-CH" sz="2400" i="1" dirty="0"/>
              <a:t> return of the </a:t>
            </a:r>
            <a:r>
              <a:rPr lang="fr-CH" sz="2400" i="1" dirty="0" err="1"/>
              <a:t>twelve</a:t>
            </a:r>
            <a:r>
              <a:rPr lang="fr-CH" sz="2400" i="1" dirty="0"/>
              <a:t> </a:t>
            </a:r>
            <a:r>
              <a:rPr lang="fr-CH" sz="2400" i="1" dirty="0" err="1"/>
              <a:t>Member</a:t>
            </a:r>
            <a:r>
              <a:rPr lang="fr-CH" sz="2400" i="1" dirty="0"/>
              <a:t> States </a:t>
            </a:r>
            <a:r>
              <a:rPr lang="fr-CH" sz="2400" i="1" dirty="0" err="1"/>
              <a:t>with</a:t>
            </a:r>
            <a:r>
              <a:rPr lang="fr-CH" sz="2400" i="1" dirty="0"/>
              <a:t> the </a:t>
            </a:r>
            <a:r>
              <a:rPr lang="fr-CH" sz="2400" i="1" dirty="0" err="1"/>
              <a:t>lowest</a:t>
            </a:r>
            <a:r>
              <a:rPr lang="fr-CH" sz="2400" i="1" dirty="0"/>
              <a:t> </a:t>
            </a:r>
            <a:r>
              <a:rPr lang="fr-CH" sz="2400" i="1" dirty="0" err="1"/>
              <a:t>industrial</a:t>
            </a:r>
            <a:r>
              <a:rPr lang="fr-CH" sz="2400" i="1" dirty="0"/>
              <a:t> return. »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F04CE5-29B1-637F-0A02-DAF6EA849955}"/>
              </a:ext>
            </a:extLst>
          </p:cNvPr>
          <p:cNvGrpSpPr/>
          <p:nvPr/>
        </p:nvGrpSpPr>
        <p:grpSpPr>
          <a:xfrm>
            <a:off x="1692728" y="2991860"/>
            <a:ext cx="2721228" cy="2370361"/>
            <a:chOff x="407989" y="3824288"/>
            <a:chExt cx="3787913" cy="1508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0DB260-280E-ABA3-D425-9712298CF127}"/>
                </a:ext>
              </a:extLst>
            </p:cNvPr>
            <p:cNvSpPr/>
            <p:nvPr/>
          </p:nvSpPr>
          <p:spPr>
            <a:xfrm>
              <a:off x="407989" y="3824288"/>
              <a:ext cx="3708400" cy="15085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266BFE-DDA7-DA95-6EB8-AF1DDE7B78B7}"/>
                </a:ext>
              </a:extLst>
            </p:cNvPr>
            <p:cNvSpPr txBox="1"/>
            <p:nvPr/>
          </p:nvSpPr>
          <p:spPr>
            <a:xfrm>
              <a:off x="478556" y="4055748"/>
              <a:ext cx="3717346" cy="103812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GB" altLang="fr-FR" sz="2000" dirty="0"/>
                <a:t>12 Member States with the lowest industrial return coefficient for supply contracts </a:t>
              </a:r>
              <a:endParaRPr lang="fr-CH" altLang="fr-FR" sz="20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CE0EF9-873C-B42E-B58C-B16F2F664642}"/>
              </a:ext>
            </a:extLst>
          </p:cNvPr>
          <p:cNvGrpSpPr/>
          <p:nvPr/>
        </p:nvGrpSpPr>
        <p:grpSpPr>
          <a:xfrm>
            <a:off x="4474079" y="2991860"/>
            <a:ext cx="2999039" cy="2370360"/>
            <a:chOff x="3388012" y="3824288"/>
            <a:chExt cx="3825886" cy="15085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3F345B-6BB1-9CB4-06AE-193069383257}"/>
                </a:ext>
              </a:extLst>
            </p:cNvPr>
            <p:cNvSpPr/>
            <p:nvPr/>
          </p:nvSpPr>
          <p:spPr>
            <a:xfrm>
              <a:off x="3388012" y="3824288"/>
              <a:ext cx="3676318" cy="15085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F04D37-E085-3F7F-B7EA-6B059A1CF975}"/>
                </a:ext>
              </a:extLst>
            </p:cNvPr>
            <p:cNvSpPr txBox="1"/>
            <p:nvPr/>
          </p:nvSpPr>
          <p:spPr>
            <a:xfrm>
              <a:off x="3845016" y="4161995"/>
              <a:ext cx="3368882" cy="646382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algn="ctr">
                <a:defRPr/>
              </a:pPr>
              <a:r>
                <a:rPr lang="fr-CH" altLang="fr-FR" sz="2000" dirty="0" err="1"/>
                <a:t>Used</a:t>
              </a:r>
              <a:r>
                <a:rPr lang="fr-CH" altLang="fr-FR" sz="2000" dirty="0"/>
                <a:t> in case </a:t>
              </a:r>
              <a:r>
                <a:rPr lang="fr-CH" altLang="fr-FR" sz="2000" dirty="0" err="1"/>
                <a:t>where</a:t>
              </a:r>
              <a:r>
                <a:rPr lang="fr-CH" altLang="fr-FR" sz="2000" dirty="0"/>
                <a:t> </a:t>
              </a:r>
              <a:r>
                <a:rPr lang="fr-CH" altLang="fr-FR" sz="2000" dirty="0" err="1"/>
                <a:t>there</a:t>
              </a:r>
              <a:r>
                <a:rPr lang="fr-CH" altLang="fr-FR" sz="2000" dirty="0"/>
                <a:t> is </a:t>
              </a:r>
              <a:r>
                <a:rPr lang="fr-CH" altLang="fr-FR" sz="2000" dirty="0" err="1"/>
                <a:t>sufficient</a:t>
              </a:r>
              <a:r>
                <a:rPr lang="fr-CH" altLang="fr-FR" sz="2000" dirty="0"/>
                <a:t> </a:t>
              </a:r>
              <a:r>
                <a:rPr lang="fr-CH" altLang="fr-FR" sz="2000" dirty="0" err="1"/>
                <a:t>competition</a:t>
              </a:r>
              <a:endParaRPr lang="fr-CH" altLang="fr-FR" sz="20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9AB05-54A1-B01C-8DD8-6E4DE07DF85A}"/>
              </a:ext>
            </a:extLst>
          </p:cNvPr>
          <p:cNvGrpSpPr/>
          <p:nvPr/>
        </p:nvGrpSpPr>
        <p:grpSpPr>
          <a:xfrm>
            <a:off x="7473118" y="2991859"/>
            <a:ext cx="3070879" cy="2370359"/>
            <a:chOff x="8088948" y="3824288"/>
            <a:chExt cx="3708400" cy="15085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CE14D6-63C0-2562-CE4F-2CEEE75D1E5F}"/>
                </a:ext>
              </a:extLst>
            </p:cNvPr>
            <p:cNvSpPr/>
            <p:nvPr/>
          </p:nvSpPr>
          <p:spPr>
            <a:xfrm>
              <a:off x="8088948" y="3824288"/>
              <a:ext cx="3708400" cy="15085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2EF0F6-7172-C370-6377-458B528CC961}"/>
                </a:ext>
              </a:extLst>
            </p:cNvPr>
            <p:cNvSpPr txBox="1"/>
            <p:nvPr/>
          </p:nvSpPr>
          <p:spPr>
            <a:xfrm>
              <a:off x="8184363" y="4153683"/>
              <a:ext cx="3536040" cy="842255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algn="ctr">
                <a:defRPr/>
              </a:pPr>
              <a:r>
                <a:rPr lang="fr-CH" altLang="fr-FR" sz="2000" dirty="0"/>
                <a:t>ILO can </a:t>
              </a:r>
              <a:r>
                <a:rPr lang="fr-CH" altLang="fr-FR" sz="2000" dirty="0" err="1"/>
                <a:t>ask</a:t>
              </a:r>
              <a:r>
                <a:rPr lang="fr-CH" altLang="fr-FR" sz="2000" dirty="0"/>
                <a:t> to </a:t>
              </a:r>
              <a:r>
                <a:rPr lang="fr-CH" altLang="fr-FR" sz="2000" dirty="0" err="1"/>
                <a:t>add</a:t>
              </a:r>
              <a:r>
                <a:rPr lang="fr-CH" altLang="fr-FR" sz="2000" dirty="0"/>
                <a:t> </a:t>
              </a:r>
              <a:r>
                <a:rPr lang="fr-CH" altLang="fr-FR" sz="2000" dirty="0" err="1"/>
                <a:t>firms</a:t>
              </a:r>
              <a:r>
                <a:rPr lang="fr-CH" altLang="fr-FR" sz="2000" dirty="0"/>
                <a:t>, </a:t>
              </a:r>
              <a:r>
                <a:rPr lang="fr-CH" altLang="fr-FR" sz="2000" dirty="0" err="1"/>
                <a:t>provided</a:t>
              </a:r>
              <a:r>
                <a:rPr lang="fr-CH" altLang="fr-FR" sz="2000" dirty="0"/>
                <a:t> </a:t>
              </a:r>
              <a:r>
                <a:rPr lang="fr-CH" altLang="fr-FR" sz="2000" dirty="0" err="1"/>
                <a:t>they</a:t>
              </a:r>
              <a:r>
                <a:rPr lang="fr-CH" altLang="fr-FR" sz="2000" dirty="0"/>
                <a:t> can </a:t>
              </a:r>
              <a:r>
                <a:rPr lang="fr-CH" altLang="fr-FR" sz="2000" dirty="0" err="1"/>
                <a:t>provide</a:t>
              </a:r>
              <a:r>
                <a:rPr lang="fr-CH" altLang="fr-FR" sz="2000" dirty="0"/>
                <a:t> supplies from countries </a:t>
              </a:r>
              <a:r>
                <a:rPr lang="fr-CH" altLang="fr-FR" sz="2000" dirty="0" err="1"/>
                <a:t>eligible</a:t>
              </a:r>
              <a:r>
                <a:rPr lang="fr-CH" altLang="fr-FR" sz="2000" dirty="0"/>
                <a:t> to LT</a:t>
              </a:r>
              <a:endParaRPr lang="en-US" alt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73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39" y="274240"/>
            <a:ext cx="7886700" cy="1325563"/>
          </a:xfrm>
        </p:spPr>
        <p:txBody>
          <a:bodyPr>
            <a:normAutofit/>
          </a:bodyPr>
          <a:lstStyle/>
          <a:p>
            <a:r>
              <a:rPr lang="fr-CH" sz="5400" dirty="0"/>
              <a:t>Limited tendering </a:t>
            </a:r>
            <a:br>
              <a:rPr lang="fr-CH" sz="5400" dirty="0"/>
            </a:br>
            <a:r>
              <a:rPr lang="fr-CH" sz="1600" dirty="0"/>
              <a:t>(guideline: </a:t>
            </a:r>
            <a:r>
              <a:rPr lang="fr-CH" sz="1600" dirty="0" err="1"/>
              <a:t>used</a:t>
            </a:r>
            <a:r>
              <a:rPr lang="fr-CH" sz="1600" dirty="0"/>
              <a:t> if at least 6 </a:t>
            </a:r>
            <a:r>
              <a:rPr lang="fr-CH" sz="1600" dirty="0" err="1"/>
              <a:t>firms</a:t>
            </a:r>
            <a:r>
              <a:rPr lang="fr-CH" sz="1600" dirty="0"/>
              <a:t> </a:t>
            </a:r>
            <a:r>
              <a:rPr lang="fr-CH" sz="1600" dirty="0" err="1"/>
              <a:t>identified</a:t>
            </a:r>
            <a:r>
              <a:rPr lang="fr-CH" sz="16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7985" y="1584974"/>
            <a:ext cx="860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dirty="0" err="1"/>
              <a:t>Currently</a:t>
            </a:r>
            <a:r>
              <a:rPr lang="fr-CH" sz="2400" dirty="0"/>
              <a:t> </a:t>
            </a:r>
            <a:r>
              <a:rPr lang="fr-CH" sz="2400" dirty="0" err="1"/>
              <a:t>eligible</a:t>
            </a:r>
            <a:r>
              <a:rPr lang="fr-CH" sz="2400" dirty="0"/>
              <a:t> countries – </a:t>
            </a:r>
            <a:r>
              <a:rPr lang="fr-CH" sz="2400" dirty="0" err="1"/>
              <a:t>updated</a:t>
            </a:r>
            <a:r>
              <a:rPr lang="fr-CH" sz="2400" dirty="0"/>
              <a:t> on a permanent basis: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73271D-8C32-B210-2651-BA555560FC5B}"/>
              </a:ext>
            </a:extLst>
          </p:cNvPr>
          <p:cNvSpPr/>
          <p:nvPr/>
        </p:nvSpPr>
        <p:spPr>
          <a:xfrm>
            <a:off x="5107536" y="2196992"/>
            <a:ext cx="2622029" cy="39516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Belgium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Brazil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Cyprus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Greece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Israel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Netherlands Norway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Pakistan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Romania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Serbia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Sweden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United kingdom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DD6704-A2F8-12E5-02D4-5B9AFF3A1D19}"/>
              </a:ext>
            </a:extLst>
          </p:cNvPr>
          <p:cNvSpPr/>
          <p:nvPr/>
        </p:nvSpPr>
        <p:spPr>
          <a:xfrm>
            <a:off x="2179112" y="4693533"/>
            <a:ext cx="2622029" cy="1455107"/>
          </a:xfrm>
          <a:prstGeom prst="roundRect">
            <a:avLst/>
          </a:prstGeom>
          <a:solidFill>
            <a:srgbClr val="80CFDC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How is it possible that Pakistan is both eligible to LT and WB?</a:t>
            </a:r>
          </a:p>
        </p:txBody>
      </p:sp>
    </p:spTree>
    <p:extLst>
      <p:ext uri="{BB962C8B-B14F-4D97-AF65-F5344CB8AC3E}">
        <p14:creationId xmlns:p14="http://schemas.microsoft.com/office/powerpoint/2010/main" val="16107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1999" cy="2153265"/>
          </a:xfrm>
        </p:spPr>
        <p:txBody>
          <a:bodyPr/>
          <a:lstStyle/>
          <a:p>
            <a:pPr algn="ctr"/>
            <a:r>
              <a:rPr lang="fr-CH" sz="5400" dirty="0"/>
              <a:t>IT </a:t>
            </a:r>
            <a:r>
              <a:rPr lang="fr-CH" sz="5400" dirty="0" err="1"/>
              <a:t>category</a:t>
            </a:r>
            <a:r>
              <a:rPr lang="fr-CH" sz="5400" dirty="0"/>
              <a:t> </a:t>
            </a:r>
            <a:r>
              <a:rPr lang="fr-CH" sz="5400" dirty="0" err="1"/>
              <a:t>analysis</a:t>
            </a:r>
            <a:br>
              <a:rPr lang="en-US" dirty="0"/>
            </a:br>
            <a:br>
              <a:rPr lang="en-US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F88FA-1F1E-280F-D7CE-A917C2131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/>
          <a:lstStyle/>
          <a:p>
            <a:r>
              <a:rPr lang="en-GB" dirty="0"/>
              <a:t>Josh Davison</a:t>
            </a:r>
          </a:p>
          <a:p>
            <a:r>
              <a:rPr lang="en-GB" b="0" dirty="0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E683DB-1868-DB4C-8988-CB9FA22A8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58"/>
            <a:ext cx="12192000" cy="635158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6413770" y="9205"/>
            <a:ext cx="5773899" cy="63508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F000-D2C7-0B4C-BC01-60A9ED6C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54" y="920817"/>
            <a:ext cx="5700407" cy="4608512"/>
          </a:xfrm>
        </p:spPr>
        <p:txBody>
          <a:bodyPr/>
          <a:lstStyle/>
          <a:p>
            <a:pPr marL="36513">
              <a:lnSpc>
                <a:spcPct val="100000"/>
              </a:lnSpc>
            </a:pPr>
            <a:r>
              <a:rPr lang="en-GB" sz="1600" dirty="0"/>
              <a:t>Newcomers / team changes (Cristina)</a:t>
            </a:r>
          </a:p>
          <a:p>
            <a:pPr marL="36513">
              <a:lnSpc>
                <a:spcPct val="100000"/>
              </a:lnSpc>
            </a:pPr>
            <a:r>
              <a:rPr lang="en-GB" sz="1600" dirty="0"/>
              <a:t>2024 procurement report (Cristina)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IT </a:t>
            </a:r>
            <a:r>
              <a:rPr lang="fr-CH" sz="1600" dirty="0" err="1"/>
              <a:t>category</a:t>
            </a:r>
            <a:r>
              <a:rPr lang="fr-CH" sz="1600" dirty="0"/>
              <a:t> </a:t>
            </a:r>
            <a:r>
              <a:rPr lang="fr-CH" sz="1600" dirty="0" err="1"/>
              <a:t>analysis</a:t>
            </a:r>
            <a:r>
              <a:rPr lang="fr-CH" sz="1600" dirty="0"/>
              <a:t> (Josh)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CERP - Supplier engagement </a:t>
            </a:r>
            <a:r>
              <a:rPr lang="fr-CH" sz="1600" dirty="0" err="1"/>
              <a:t>survey</a:t>
            </a:r>
            <a:r>
              <a:rPr lang="fr-CH" sz="1600" dirty="0"/>
              <a:t> (Valeria/Enrico)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BCO corner (Simon)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New D&amp;B </a:t>
            </a:r>
            <a:r>
              <a:rPr lang="fr-CH" sz="1600" dirty="0" err="1"/>
              <a:t>procedure</a:t>
            </a:r>
            <a:r>
              <a:rPr lang="fr-CH" sz="1600" dirty="0"/>
              <a:t> (Fella)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New minute (</a:t>
            </a:r>
            <a:r>
              <a:rPr lang="fr-CH" sz="1600" dirty="0" err="1"/>
              <a:t>Kraljic</a:t>
            </a:r>
            <a:r>
              <a:rPr lang="fr-CH" sz="1600" dirty="0"/>
              <a:t> type) &amp; </a:t>
            </a:r>
            <a:r>
              <a:rPr lang="fr-CH" sz="1600" dirty="0" err="1"/>
              <a:t>logbook</a:t>
            </a:r>
            <a:r>
              <a:rPr lang="fr-CH" sz="1600" dirty="0"/>
              <a:t> (Charles)</a:t>
            </a:r>
          </a:p>
          <a:p>
            <a:pPr marL="36513">
              <a:lnSpc>
                <a:spcPct val="100000"/>
              </a:lnSpc>
            </a:pPr>
            <a:r>
              <a:rPr lang="fr-CH" sz="1600" dirty="0"/>
              <a:t>AOB</a:t>
            </a:r>
          </a:p>
          <a:p>
            <a:pPr marL="36513">
              <a:lnSpc>
                <a:spcPct val="100000"/>
              </a:lnSpc>
            </a:pPr>
            <a:endParaRPr lang="fr-CH" sz="1600" dirty="0"/>
          </a:p>
          <a:p>
            <a:pPr marL="36513">
              <a:lnSpc>
                <a:spcPct val="100000"/>
              </a:lnSpc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7AA44-3B72-F141-83E5-B92055FA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558" y="275340"/>
            <a:ext cx="3708400" cy="370524"/>
          </a:xfrm>
        </p:spPr>
        <p:txBody>
          <a:bodyPr/>
          <a:lstStyle/>
          <a:p>
            <a:r>
              <a:rPr lang="en-US" sz="2800" dirty="0"/>
              <a:t>AGENDA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CF9B4-C22C-F84A-9B59-970EA89E7DCA}"/>
              </a:ext>
            </a:extLst>
          </p:cNvPr>
          <p:cNvGrpSpPr/>
          <p:nvPr/>
        </p:nvGrpSpPr>
        <p:grpSpPr>
          <a:xfrm>
            <a:off x="0" y="3363"/>
            <a:ext cx="12187669" cy="98854"/>
            <a:chOff x="-1" y="0"/>
            <a:chExt cx="12187669" cy="988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F23B86-9E53-9840-9DD5-FD129824426C}"/>
                </a:ext>
              </a:extLst>
            </p:cNvPr>
            <p:cNvSpPr/>
            <p:nvPr/>
          </p:nvSpPr>
          <p:spPr>
            <a:xfrm>
              <a:off x="-1" y="0"/>
              <a:ext cx="12187669" cy="9885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0689B2-DCDD-F142-B3CF-F2E2F1E8B860}"/>
                </a:ext>
              </a:extLst>
            </p:cNvPr>
            <p:cNvSpPr/>
            <p:nvPr/>
          </p:nvSpPr>
          <p:spPr>
            <a:xfrm>
              <a:off x="2277976" y="0"/>
              <a:ext cx="1906846" cy="9885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37DF67-6A4C-9F4E-AF64-5722B4E6EC3B}"/>
                </a:ext>
              </a:extLst>
            </p:cNvPr>
            <p:cNvSpPr/>
            <p:nvPr/>
          </p:nvSpPr>
          <p:spPr>
            <a:xfrm>
              <a:off x="367129" y="0"/>
              <a:ext cx="1906846" cy="988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AE3E0E-E1D3-0043-A936-D08EA1DE6C68}"/>
                </a:ext>
              </a:extLst>
            </p:cNvPr>
            <p:cNvSpPr/>
            <p:nvPr/>
          </p:nvSpPr>
          <p:spPr>
            <a:xfrm>
              <a:off x="4164441" y="0"/>
              <a:ext cx="1906846" cy="9885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05BB24-65F9-7E4E-8DAF-1A31194C2424}"/>
                </a:ext>
              </a:extLst>
            </p:cNvPr>
            <p:cNvSpPr/>
            <p:nvPr/>
          </p:nvSpPr>
          <p:spPr>
            <a:xfrm>
              <a:off x="6087762" y="0"/>
              <a:ext cx="1906846" cy="9885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68F728-84B3-5A46-BA15-27A39A60E453}"/>
                </a:ext>
              </a:extLst>
            </p:cNvPr>
            <p:cNvSpPr/>
            <p:nvPr/>
          </p:nvSpPr>
          <p:spPr>
            <a:xfrm>
              <a:off x="7998941" y="0"/>
              <a:ext cx="1906846" cy="9885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53C75-514B-5572-70BE-B83388C31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0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6CAACC-B894-6CF2-D764-5946BC777D7B}"/>
              </a:ext>
            </a:extLst>
          </p:cNvPr>
          <p:cNvSpPr txBox="1"/>
          <p:nvPr/>
        </p:nvSpPr>
        <p:spPr>
          <a:xfrm>
            <a:off x="1738851" y="5756092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/>
              <a:t>Average annual expenditure 2021-2023 in CHF from Pentaho</a:t>
            </a:r>
            <a:endParaRPr lang="en-GB" sz="1050" b="1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ADB850-0E31-EFEE-6687-AD621B600C39}"/>
              </a:ext>
            </a:extLst>
          </p:cNvPr>
          <p:cNvSpPr/>
          <p:nvPr/>
        </p:nvSpPr>
        <p:spPr>
          <a:xfrm>
            <a:off x="4839590" y="149244"/>
            <a:ext cx="4498855" cy="3885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3600" rIns="93600" bIns="648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rgbClr val="0033A0"/>
                </a:solidFill>
                <a:latin typeface="Arial" panose="020B0604020202020204"/>
              </a:rPr>
              <a:t>Key characteristics of the IT category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184415-CBE1-73BC-1882-B97EB67126A6}"/>
              </a:ext>
            </a:extLst>
          </p:cNvPr>
          <p:cNvCxnSpPr>
            <a:cxnSpLocks/>
          </p:cNvCxnSpPr>
          <p:nvPr/>
        </p:nvCxnSpPr>
        <p:spPr>
          <a:xfrm flipH="1">
            <a:off x="4895505" y="537842"/>
            <a:ext cx="3621013" cy="0"/>
          </a:xfrm>
          <a:prstGeom prst="line">
            <a:avLst/>
          </a:prstGeom>
          <a:noFill/>
          <a:ln w="17145" cap="flat" cmpd="sng" algn="ctr">
            <a:solidFill>
              <a:srgbClr val="0033A0"/>
            </a:solidFill>
            <a:prstDash val="solid"/>
            <a:miter lim="800000"/>
          </a:ln>
          <a:effectLst/>
        </p:spPr>
      </p:cxn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311BDBF8-4421-E290-C09B-9FA12225FF33}"/>
              </a:ext>
            </a:extLst>
          </p:cNvPr>
          <p:cNvGraphicFramePr>
            <a:graphicFrameLocks/>
          </p:cNvGraphicFramePr>
          <p:nvPr/>
        </p:nvGraphicFramePr>
        <p:xfrm>
          <a:off x="1205726" y="30128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B4A8C4A8-4AFA-017C-8F9B-92BC1AC4B8C0}"/>
              </a:ext>
            </a:extLst>
          </p:cNvPr>
          <p:cNvGraphicFramePr>
            <a:graphicFrameLocks/>
          </p:cNvGraphicFramePr>
          <p:nvPr/>
        </p:nvGraphicFramePr>
        <p:xfrm>
          <a:off x="1441076" y="2696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AD3DE26D-64A6-41E1-D0BF-F1BE0ED67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046" y="1070914"/>
            <a:ext cx="4572122" cy="1793923"/>
          </a:xfrm>
          <a:prstGeom prst="rect">
            <a:avLst/>
          </a:prstGeom>
        </p:spPr>
      </p:pic>
      <p:sp>
        <p:nvSpPr>
          <p:cNvPr id="2" name="Google Shape;551;p7">
            <a:extLst>
              <a:ext uri="{FF2B5EF4-FFF2-40B4-BE49-F238E27FC236}">
                <a16:creationId xmlns:a16="http://schemas.microsoft.com/office/drawing/2014/main" id="{80A2ACC3-0C35-57ED-EF77-28A5DD4C0E56}"/>
              </a:ext>
            </a:extLst>
          </p:cNvPr>
          <p:cNvSpPr txBox="1"/>
          <p:nvPr/>
        </p:nvSpPr>
        <p:spPr>
          <a:xfrm>
            <a:off x="2768618" y="1049748"/>
            <a:ext cx="1196502" cy="102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latin typeface="Georgia"/>
                <a:sym typeface="Georgia"/>
              </a:rPr>
              <a:t>50  </a:t>
            </a:r>
          </a:p>
          <a:p>
            <a:pPr algn="ctr"/>
            <a:r>
              <a:rPr lang="fr-CH" sz="1200" b="1" dirty="0">
                <a:latin typeface="Georgia" panose="02040502050405020303" pitchFamily="18" charset="0"/>
              </a:rPr>
              <a:t>M CHF/</a:t>
            </a:r>
            <a:r>
              <a:rPr lang="fr-CH" sz="1200" b="1" dirty="0" err="1">
                <a:latin typeface="Georgia" panose="02040502050405020303" pitchFamily="18" charset="0"/>
              </a:rPr>
              <a:t>year</a:t>
            </a:r>
            <a:endParaRPr sz="1000" b="1" dirty="0">
              <a:latin typeface="Georgia" panose="02040502050405020303" pitchFamily="18" charset="0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EFB24E73-43CA-F579-ED0B-D6FB0E7BD206}"/>
              </a:ext>
            </a:extLst>
          </p:cNvPr>
          <p:cNvSpPr txBox="1">
            <a:spLocks/>
          </p:cNvSpPr>
          <p:nvPr/>
        </p:nvSpPr>
        <p:spPr>
          <a:xfrm>
            <a:off x="4839589" y="605381"/>
            <a:ext cx="5797870" cy="3210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rgbClr val="0033A0">
                    <a:lumMod val="60000"/>
                    <a:lumOff val="40000"/>
                  </a:srgbClr>
                </a:solidFill>
                <a:latin typeface="Arial" panose="020B0604020202020204"/>
              </a:rPr>
              <a:t>Centralised</a:t>
            </a:r>
            <a:r>
              <a:rPr lang="en-US" sz="1400" dirty="0">
                <a:solidFill>
                  <a:srgbClr val="0033A0">
                    <a:lumMod val="60000"/>
                    <a:lumOff val="40000"/>
                  </a:srgbClr>
                </a:solidFill>
                <a:latin typeface="Arial" panose="020B0604020202020204"/>
              </a:rPr>
              <a:t>, recurring spend split across two main categories</a:t>
            </a:r>
          </a:p>
        </p:txBody>
      </p:sp>
      <p:sp>
        <p:nvSpPr>
          <p:cNvPr id="14" name="Google Shape;551;p7">
            <a:extLst>
              <a:ext uri="{FF2B5EF4-FFF2-40B4-BE49-F238E27FC236}">
                <a16:creationId xmlns:a16="http://schemas.microsoft.com/office/drawing/2014/main" id="{14DBED14-CE7C-D2E9-DF8C-BB75FA44C433}"/>
              </a:ext>
            </a:extLst>
          </p:cNvPr>
          <p:cNvSpPr txBox="1"/>
          <p:nvPr/>
        </p:nvSpPr>
        <p:spPr>
          <a:xfrm>
            <a:off x="5777726" y="2706762"/>
            <a:ext cx="2208276" cy="18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/>
          <a:p>
            <a:pPr algn="ctr"/>
            <a:r>
              <a:rPr lang="en-GB" sz="6000" b="1" dirty="0">
                <a:solidFill>
                  <a:srgbClr val="0033A0"/>
                </a:solidFill>
                <a:latin typeface="Georgia"/>
                <a:sym typeface="Georgia"/>
              </a:rPr>
              <a:t>83%</a:t>
            </a:r>
            <a:r>
              <a:rPr lang="en-GB" sz="7200" b="1" dirty="0">
                <a:solidFill>
                  <a:srgbClr val="0033A0"/>
                </a:solidFill>
                <a:latin typeface="Georgia"/>
                <a:sym typeface="Georgia"/>
              </a:rPr>
              <a:t> </a:t>
            </a:r>
          </a:p>
          <a:p>
            <a:pPr algn="ctr"/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covered</a:t>
            </a:r>
            <a:r>
              <a:rPr lang="fr-CH" sz="1600" b="1" dirty="0">
                <a:solidFill>
                  <a:srgbClr val="0033A0"/>
                </a:solidFill>
                <a:latin typeface="Georgia" panose="02040502050405020303" pitchFamily="18" charset="0"/>
              </a:rPr>
              <a:t> by </a:t>
            </a:r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contracts</a:t>
            </a:r>
            <a:endParaRPr sz="1100" b="1" dirty="0">
              <a:solidFill>
                <a:srgbClr val="0033A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Google Shape;551;p7">
            <a:extLst>
              <a:ext uri="{FF2B5EF4-FFF2-40B4-BE49-F238E27FC236}">
                <a16:creationId xmlns:a16="http://schemas.microsoft.com/office/drawing/2014/main" id="{51A98F1E-8B8A-37BE-7128-A9E951289D8A}"/>
              </a:ext>
            </a:extLst>
          </p:cNvPr>
          <p:cNvSpPr txBox="1"/>
          <p:nvPr/>
        </p:nvSpPr>
        <p:spPr>
          <a:xfrm>
            <a:off x="8214566" y="2635680"/>
            <a:ext cx="2208276" cy="15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/>
          <a:p>
            <a:pPr algn="ctr"/>
            <a:r>
              <a:rPr lang="en-GB" sz="6000" b="1" dirty="0">
                <a:solidFill>
                  <a:srgbClr val="0033A0"/>
                </a:solidFill>
                <a:latin typeface="Georgia"/>
                <a:sym typeface="Georgia"/>
              </a:rPr>
              <a:t>322</a:t>
            </a:r>
            <a:r>
              <a:rPr lang="en-GB" sz="7200" b="1" dirty="0">
                <a:solidFill>
                  <a:srgbClr val="0033A0"/>
                </a:solidFill>
                <a:latin typeface="Georgia"/>
                <a:sym typeface="Georgia"/>
              </a:rPr>
              <a:t> </a:t>
            </a:r>
          </a:p>
          <a:p>
            <a:pPr algn="ctr"/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contracts</a:t>
            </a:r>
            <a:endParaRPr sz="1100" b="1" dirty="0">
              <a:solidFill>
                <a:srgbClr val="0033A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Google Shape;551;p7">
            <a:extLst>
              <a:ext uri="{FF2B5EF4-FFF2-40B4-BE49-F238E27FC236}">
                <a16:creationId xmlns:a16="http://schemas.microsoft.com/office/drawing/2014/main" id="{4C81F1A4-D074-9B77-3895-3668C46E768E}"/>
              </a:ext>
            </a:extLst>
          </p:cNvPr>
          <p:cNvSpPr txBox="1"/>
          <p:nvPr/>
        </p:nvSpPr>
        <p:spPr>
          <a:xfrm>
            <a:off x="5761132" y="4442926"/>
            <a:ext cx="2437364" cy="15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/>
          <a:p>
            <a:pPr algn="ctr"/>
            <a:r>
              <a:rPr lang="en-GB" sz="6000" b="1" dirty="0">
                <a:solidFill>
                  <a:srgbClr val="0033A0"/>
                </a:solidFill>
                <a:latin typeface="Georgia"/>
                <a:sym typeface="Georgia"/>
              </a:rPr>
              <a:t>5000</a:t>
            </a:r>
            <a:r>
              <a:rPr lang="en-GB" sz="7200" b="1" dirty="0">
                <a:solidFill>
                  <a:srgbClr val="0033A0"/>
                </a:solidFill>
                <a:latin typeface="Georgia"/>
                <a:sym typeface="Georgia"/>
              </a:rPr>
              <a:t> </a:t>
            </a:r>
          </a:p>
          <a:p>
            <a:pPr algn="ctr"/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orders</a:t>
            </a:r>
            <a:r>
              <a:rPr lang="fr-CH" sz="1600" b="1" dirty="0">
                <a:solidFill>
                  <a:srgbClr val="0033A0"/>
                </a:solidFill>
                <a:latin typeface="Georgia" panose="02040502050405020303" pitchFamily="18" charset="0"/>
              </a:rPr>
              <a:t>/</a:t>
            </a:r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year</a:t>
            </a:r>
            <a:endParaRPr sz="1100" b="1" dirty="0">
              <a:solidFill>
                <a:srgbClr val="0033A0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Google Shape;551;p7">
            <a:extLst>
              <a:ext uri="{FF2B5EF4-FFF2-40B4-BE49-F238E27FC236}">
                <a16:creationId xmlns:a16="http://schemas.microsoft.com/office/drawing/2014/main" id="{C18D0FCB-A701-5DDD-F4FF-60B6CDF40AE3}"/>
              </a:ext>
            </a:extLst>
          </p:cNvPr>
          <p:cNvSpPr txBox="1"/>
          <p:nvPr/>
        </p:nvSpPr>
        <p:spPr>
          <a:xfrm>
            <a:off x="8159356" y="4429601"/>
            <a:ext cx="2437364" cy="1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/>
          <a:p>
            <a:pPr algn="ctr"/>
            <a:r>
              <a:rPr lang="en-GB" sz="6000" b="1" dirty="0">
                <a:solidFill>
                  <a:srgbClr val="0033A0"/>
                </a:solidFill>
                <a:latin typeface="Georgia"/>
                <a:sym typeface="Georgia"/>
              </a:rPr>
              <a:t>757</a:t>
            </a:r>
            <a:endParaRPr lang="en-GB" sz="7200" b="1" dirty="0">
              <a:solidFill>
                <a:srgbClr val="0033A0"/>
              </a:solidFill>
              <a:latin typeface="Georgia"/>
              <a:sym typeface="Georgia"/>
            </a:endParaRPr>
          </a:p>
          <a:p>
            <a:pPr algn="ctr"/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suppliers</a:t>
            </a:r>
            <a:r>
              <a:rPr lang="fr-CH" sz="1600" b="1" dirty="0">
                <a:solidFill>
                  <a:srgbClr val="0033A0"/>
                </a:solidFill>
                <a:latin typeface="Georgia" panose="02040502050405020303" pitchFamily="18" charset="0"/>
              </a:rPr>
              <a:t> over 3 </a:t>
            </a:r>
            <a:r>
              <a:rPr lang="fr-CH" sz="1600" b="1" dirty="0" err="1">
                <a:solidFill>
                  <a:srgbClr val="0033A0"/>
                </a:solidFill>
                <a:latin typeface="Georgia" panose="02040502050405020303" pitchFamily="18" charset="0"/>
              </a:rPr>
              <a:t>years</a:t>
            </a:r>
            <a:endParaRPr sz="1100" b="1" dirty="0">
              <a:solidFill>
                <a:srgbClr val="0033A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Google Shape;551;p7">
            <a:extLst>
              <a:ext uri="{FF2B5EF4-FFF2-40B4-BE49-F238E27FC236}">
                <a16:creationId xmlns:a16="http://schemas.microsoft.com/office/drawing/2014/main" id="{B13F36F3-95BA-42C5-91CB-C705F6F2143E}"/>
              </a:ext>
            </a:extLst>
          </p:cNvPr>
          <p:cNvSpPr txBox="1"/>
          <p:nvPr/>
        </p:nvSpPr>
        <p:spPr>
          <a:xfrm>
            <a:off x="2690972" y="3838722"/>
            <a:ext cx="1196502" cy="102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latin typeface="Georgia"/>
                <a:sym typeface="Georgia"/>
              </a:rPr>
              <a:t>50  </a:t>
            </a:r>
          </a:p>
          <a:p>
            <a:pPr algn="ctr"/>
            <a:r>
              <a:rPr lang="fr-CH" sz="1200" b="1" dirty="0">
                <a:latin typeface="Georgia" panose="02040502050405020303" pitchFamily="18" charset="0"/>
              </a:rPr>
              <a:t>M CHF/</a:t>
            </a:r>
            <a:r>
              <a:rPr lang="fr-CH" sz="1200" b="1" dirty="0" err="1">
                <a:latin typeface="Georgia" panose="02040502050405020303" pitchFamily="18" charset="0"/>
              </a:rPr>
              <a:t>year</a:t>
            </a:r>
            <a:endParaRPr sz="1000" b="1" dirty="0">
              <a:latin typeface="Georgia" panose="02040502050405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44984A-A7EF-C859-6D1F-F3600ABF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8FE3CD-E7A4-4B26-8248-AFC7852D54D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41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06034A1-4EED-AE86-B0B5-36A3E5EA349F}"/>
              </a:ext>
            </a:extLst>
          </p:cNvPr>
          <p:cNvGraphicFramePr>
            <a:graphicFrameLocks/>
          </p:cNvGraphicFramePr>
          <p:nvPr/>
        </p:nvGraphicFramePr>
        <p:xfrm>
          <a:off x="1524001" y="102221"/>
          <a:ext cx="5823527" cy="344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Google Shape;551;p7">
            <a:extLst>
              <a:ext uri="{FF2B5EF4-FFF2-40B4-BE49-F238E27FC236}">
                <a16:creationId xmlns:a16="http://schemas.microsoft.com/office/drawing/2014/main" id="{E21D63A7-60E3-3ECC-8B78-D049DF4F3F87}"/>
              </a:ext>
            </a:extLst>
          </p:cNvPr>
          <p:cNvSpPr txBox="1"/>
          <p:nvPr/>
        </p:nvSpPr>
        <p:spPr>
          <a:xfrm>
            <a:off x="6705426" y="3775062"/>
            <a:ext cx="3856356" cy="205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>
                <a:latin typeface="Georgia"/>
                <a:sym typeface="Georgia"/>
              </a:rPr>
              <a:t>Server contracts retendered every 1-2 years, usually on Limited Tendering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100" b="1" dirty="0">
              <a:latin typeface="Georgia"/>
              <a:sym typeface="Georgia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>
                <a:latin typeface="Georgia"/>
                <a:sym typeface="Georgia"/>
              </a:rPr>
              <a:t>Network contracts retendered every 8-10 years, no Member State suppliers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100" b="1" dirty="0">
              <a:latin typeface="Georgia"/>
              <a:sym typeface="Georgia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>
                <a:latin typeface="Georgia"/>
                <a:sym typeface="Georgia"/>
              </a:rPr>
              <a:t>High technical dependency on IBM for tape drives, contract is single source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100" b="1" dirty="0">
              <a:latin typeface="Georgia"/>
              <a:sym typeface="Georgia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>
                <a:latin typeface="Georgia"/>
                <a:sym typeface="Georgia"/>
              </a:rPr>
              <a:t>Very few one-off procurements, PAN firewall is the only one in the graph to the left</a:t>
            </a:r>
            <a:endParaRPr lang="fr-CH" sz="1200" b="1" dirty="0"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9F4D-F652-EEB4-5625-CFF482A5BE1D}"/>
              </a:ext>
            </a:extLst>
          </p:cNvPr>
          <p:cNvSpPr txBox="1"/>
          <p:nvPr/>
        </p:nvSpPr>
        <p:spPr>
          <a:xfrm>
            <a:off x="1981201" y="3272268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/>
              <a:t>Average annual expenditure 2021-2023 in CHF from Pentaho</a:t>
            </a:r>
            <a:endParaRPr lang="en-GB" sz="1050" b="1" i="1" dirty="0"/>
          </a:p>
        </p:txBody>
      </p:sp>
      <p:sp>
        <p:nvSpPr>
          <p:cNvPr id="2" name="Google Shape;551;p7">
            <a:extLst>
              <a:ext uri="{FF2B5EF4-FFF2-40B4-BE49-F238E27FC236}">
                <a16:creationId xmlns:a16="http://schemas.microsoft.com/office/drawing/2014/main" id="{4B02E93F-8534-E8B7-0A98-C4AD466B033A}"/>
              </a:ext>
            </a:extLst>
          </p:cNvPr>
          <p:cNvSpPr txBox="1"/>
          <p:nvPr/>
        </p:nvSpPr>
        <p:spPr>
          <a:xfrm>
            <a:off x="2824978" y="1215595"/>
            <a:ext cx="1196502" cy="102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latin typeface="Georgia"/>
                <a:sym typeface="Georgia"/>
              </a:rPr>
              <a:t>35  </a:t>
            </a:r>
          </a:p>
          <a:p>
            <a:pPr algn="ctr"/>
            <a:r>
              <a:rPr lang="fr-CH" sz="1200" b="1" dirty="0">
                <a:latin typeface="Georgia" panose="02040502050405020303" pitchFamily="18" charset="0"/>
              </a:rPr>
              <a:t>M CHF/</a:t>
            </a:r>
            <a:r>
              <a:rPr lang="fr-CH" sz="1200" b="1" dirty="0" err="1">
                <a:latin typeface="Georgia" panose="02040502050405020303" pitchFamily="18" charset="0"/>
              </a:rPr>
              <a:t>year</a:t>
            </a:r>
            <a:endParaRPr sz="1000" b="1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7E4D57-BFF8-EF07-3D2B-6BBD722303E3}"/>
              </a:ext>
            </a:extLst>
          </p:cNvPr>
          <p:cNvSpPr/>
          <p:nvPr/>
        </p:nvSpPr>
        <p:spPr>
          <a:xfrm>
            <a:off x="7347528" y="324735"/>
            <a:ext cx="2803237" cy="3885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3600" rIns="93600" bIns="648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rgbClr val="0033A0"/>
                </a:solidFill>
                <a:latin typeface="Arial" panose="020B0604020202020204"/>
              </a:rPr>
              <a:t>IT hardware overview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E1EE9C1D-FD4F-BB3A-CD05-26E984BD14C8}"/>
              </a:ext>
            </a:extLst>
          </p:cNvPr>
          <p:cNvSpPr txBox="1">
            <a:spLocks/>
          </p:cNvSpPr>
          <p:nvPr/>
        </p:nvSpPr>
        <p:spPr>
          <a:xfrm>
            <a:off x="7347528" y="871332"/>
            <a:ext cx="3080328" cy="4771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33A0">
                    <a:lumMod val="60000"/>
                    <a:lumOff val="40000"/>
                  </a:srgbClr>
                </a:solidFill>
                <a:latin typeface="Arial" panose="020B0604020202020204"/>
              </a:rPr>
              <a:t>7 distinct sub-categories, dominated by spend on servers and storage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AF92D8-9A62-DBD6-D24F-40FD4B08EAEC}"/>
              </a:ext>
            </a:extLst>
          </p:cNvPr>
          <p:cNvCxnSpPr>
            <a:cxnSpLocks/>
          </p:cNvCxnSpPr>
          <p:nvPr/>
        </p:nvCxnSpPr>
        <p:spPr>
          <a:xfrm flipH="1">
            <a:off x="7433734" y="790721"/>
            <a:ext cx="2874049" cy="0"/>
          </a:xfrm>
          <a:prstGeom prst="line">
            <a:avLst/>
          </a:prstGeom>
          <a:noFill/>
          <a:ln w="17145" cap="flat" cmpd="sng" algn="ctr">
            <a:solidFill>
              <a:srgbClr val="0033A0"/>
            </a:solidFill>
            <a:prstDash val="solid"/>
            <a:miter lim="800000"/>
          </a:ln>
          <a:effectLst/>
        </p:spPr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309D2-A28F-0E52-7C60-27FB4B2B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8FE3CD-E7A4-4B26-8248-AFC7852D54DB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B56B7-9F95-AF00-9905-4C92AB246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74" y="3589837"/>
            <a:ext cx="4675155" cy="276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3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AA0D6-302D-67DC-ADEC-77A33803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789" y="179866"/>
            <a:ext cx="4696610" cy="1867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2EBC4-55ED-6DFD-CA72-3D212D3F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681" y="2095582"/>
            <a:ext cx="3316922" cy="1873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280DDC-38CE-EC51-8948-29B1F2B31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681" y="4036473"/>
            <a:ext cx="3316922" cy="1950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95EA-5A8D-E02C-9AEE-C9324388FA5D}"/>
              </a:ext>
            </a:extLst>
          </p:cNvPr>
          <p:cNvSpPr/>
          <p:nvPr/>
        </p:nvSpPr>
        <p:spPr>
          <a:xfrm>
            <a:off x="1741055" y="89950"/>
            <a:ext cx="2803237" cy="3885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3600" rIns="93600" bIns="648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rgbClr val="0033A0"/>
                </a:solidFill>
                <a:latin typeface="Arial" panose="020B0604020202020204"/>
              </a:rPr>
              <a:t>IT software overview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05E3D2EB-A16C-CA62-E2BF-82F18D65EB3F}"/>
              </a:ext>
            </a:extLst>
          </p:cNvPr>
          <p:cNvSpPr txBox="1">
            <a:spLocks/>
          </p:cNvSpPr>
          <p:nvPr/>
        </p:nvSpPr>
        <p:spPr>
          <a:xfrm>
            <a:off x="1741055" y="636547"/>
            <a:ext cx="3080328" cy="4771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33A0">
                    <a:lumMod val="60000"/>
                    <a:lumOff val="40000"/>
                  </a:srgbClr>
                </a:solidFill>
                <a:latin typeface="Arial" panose="020B0604020202020204"/>
              </a:rPr>
              <a:t>Low total annual spend but very high risk exposure, with costs expected to rise in coming years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18703-2983-9F02-033F-7C24E6E1A189}"/>
              </a:ext>
            </a:extLst>
          </p:cNvPr>
          <p:cNvCxnSpPr>
            <a:cxnSpLocks/>
          </p:cNvCxnSpPr>
          <p:nvPr/>
        </p:nvCxnSpPr>
        <p:spPr>
          <a:xfrm flipH="1">
            <a:off x="1827261" y="555936"/>
            <a:ext cx="2874049" cy="0"/>
          </a:xfrm>
          <a:prstGeom prst="line">
            <a:avLst/>
          </a:prstGeom>
          <a:noFill/>
          <a:ln w="17145" cap="flat" cmpd="sng" algn="ctr">
            <a:solidFill>
              <a:srgbClr val="0033A0"/>
            </a:solidFill>
            <a:prstDash val="solid"/>
            <a:miter lim="800000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CDCD92B-1B52-4C0A-ACED-DA111B88D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352" y="3026430"/>
            <a:ext cx="5138848" cy="3000002"/>
          </a:xfrm>
          <a:prstGeom prst="rect">
            <a:avLst/>
          </a:prstGeom>
        </p:spPr>
      </p:pic>
      <p:sp>
        <p:nvSpPr>
          <p:cNvPr id="14" name="Google Shape;551;p7">
            <a:extLst>
              <a:ext uri="{FF2B5EF4-FFF2-40B4-BE49-F238E27FC236}">
                <a16:creationId xmlns:a16="http://schemas.microsoft.com/office/drawing/2014/main" id="{6857E167-306D-E81D-D43A-D10614474948}"/>
              </a:ext>
            </a:extLst>
          </p:cNvPr>
          <p:cNvSpPr txBox="1"/>
          <p:nvPr/>
        </p:nvSpPr>
        <p:spPr>
          <a:xfrm>
            <a:off x="1741055" y="1383092"/>
            <a:ext cx="3832735" cy="154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93600" rIns="93600" bIns="936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>
                <a:latin typeface="Georgia"/>
                <a:sym typeface="Georgia"/>
              </a:rPr>
              <a:t>Almost all software contracts are renewed on a single source basis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100" b="1" dirty="0">
              <a:latin typeface="Georgia"/>
              <a:sym typeface="Georgia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r-CH" sz="1100" b="1" dirty="0">
                <a:latin typeface="Georgia" panose="02040502050405020303" pitchFamily="18" charset="0"/>
              </a:rPr>
              <a:t>High US </a:t>
            </a:r>
            <a:r>
              <a:rPr lang="fr-CH" sz="1100" b="1" dirty="0" err="1">
                <a:latin typeface="Georgia" panose="02040502050405020303" pitchFamily="18" charset="0"/>
              </a:rPr>
              <a:t>presence</a:t>
            </a:r>
            <a:r>
              <a:rPr lang="fr-CH" sz="1100" b="1" dirty="0">
                <a:latin typeface="Georgia" panose="02040502050405020303" pitchFamily="18" charset="0"/>
              </a:rPr>
              <a:t> in country of </a:t>
            </a:r>
            <a:r>
              <a:rPr lang="fr-CH" sz="1100" b="1" dirty="0" err="1">
                <a:latin typeface="Georgia" panose="02040502050405020303" pitchFamily="18" charset="0"/>
              </a:rPr>
              <a:t>origin</a:t>
            </a:r>
            <a:endParaRPr lang="fr-CH" sz="1100" b="1" dirty="0">
              <a:latin typeface="Georgia" panose="020405020504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fr-CH" sz="1100" b="1" dirty="0">
              <a:latin typeface="Georgia" panose="020405020504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fr-CH" sz="1100" b="1" dirty="0">
                <a:latin typeface="Georgia" panose="02040502050405020303" pitchFamily="18" charset="0"/>
              </a:rPr>
              <a:t>If CERN loses all discounts, the total </a:t>
            </a:r>
            <a:r>
              <a:rPr lang="fr-CH" sz="1100" b="1" dirty="0" err="1">
                <a:latin typeface="Georgia" panose="02040502050405020303" pitchFamily="18" charset="0"/>
              </a:rPr>
              <a:t>cost</a:t>
            </a:r>
            <a:r>
              <a:rPr lang="fr-CH" sz="1100" b="1" dirty="0">
                <a:latin typeface="Georgia" panose="02040502050405020303" pitchFamily="18" charset="0"/>
              </a:rPr>
              <a:t> </a:t>
            </a:r>
            <a:r>
              <a:rPr lang="fr-CH" sz="1100" b="1" dirty="0" err="1">
                <a:latin typeface="Georgia" panose="02040502050405020303" pitchFamily="18" charset="0"/>
              </a:rPr>
              <a:t>is</a:t>
            </a:r>
            <a:r>
              <a:rPr lang="fr-CH" sz="1100" b="1" dirty="0">
                <a:latin typeface="Georgia" panose="02040502050405020303" pitchFamily="18" charset="0"/>
              </a:rPr>
              <a:t> &gt; 100 MCHF/</a:t>
            </a:r>
            <a:r>
              <a:rPr lang="fr-CH" sz="1100" b="1" dirty="0" err="1">
                <a:latin typeface="Georgia" panose="02040502050405020303" pitchFamily="18" charset="0"/>
              </a:rPr>
              <a:t>year</a:t>
            </a:r>
            <a:r>
              <a:rPr lang="fr-CH" sz="1100" b="1" dirty="0">
                <a:latin typeface="Georgia" panose="02040502050405020303" pitchFamily="18" charset="0"/>
              </a:rPr>
              <a:t> vs. </a:t>
            </a:r>
            <a:r>
              <a:rPr lang="fr-CH" sz="1100" b="1" dirty="0" err="1">
                <a:latin typeface="Georgia" panose="02040502050405020303" pitchFamily="18" charset="0"/>
              </a:rPr>
              <a:t>current</a:t>
            </a:r>
            <a:r>
              <a:rPr lang="fr-CH" sz="1100" b="1" dirty="0">
                <a:latin typeface="Georgia" panose="02040502050405020303" pitchFamily="18" charset="0"/>
              </a:rPr>
              <a:t> </a:t>
            </a:r>
            <a:r>
              <a:rPr lang="fr-CH" sz="1100" b="1" dirty="0" err="1">
                <a:latin typeface="Georgia" panose="02040502050405020303" pitchFamily="18" charset="0"/>
              </a:rPr>
              <a:t>costs</a:t>
            </a:r>
            <a:r>
              <a:rPr lang="fr-CH" sz="1100" b="1" dirty="0">
                <a:latin typeface="Georgia" panose="02040502050405020303" pitchFamily="18" charset="0"/>
              </a:rPr>
              <a:t> of 10 MCHF/</a:t>
            </a:r>
            <a:r>
              <a:rPr lang="fr-CH" sz="1100" b="1" dirty="0" err="1">
                <a:latin typeface="Georgia" panose="02040502050405020303" pitchFamily="18" charset="0"/>
              </a:rPr>
              <a:t>year</a:t>
            </a:r>
            <a:endParaRPr lang="fr-CH" sz="1100" b="1" dirty="0">
              <a:latin typeface="Georgia" panose="020405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A8BC9-9FF2-E335-2524-FC40AC73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8FE3CD-E7A4-4B26-8248-AFC7852D54D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198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00F4-9FCF-5332-22C6-7B670578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8497"/>
            <a:ext cx="7886700" cy="1325563"/>
          </a:xfrm>
        </p:spPr>
        <p:txBody>
          <a:bodyPr/>
          <a:lstStyle/>
          <a:p>
            <a:r>
              <a:rPr lang="en-US" dirty="0"/>
              <a:t>SW spend by Department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23F787-82F8-F58C-77BE-5C3F32359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55847"/>
            <a:ext cx="6546850" cy="186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FD1BA-71E5-D431-F478-28273F0A0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55" y="3267297"/>
            <a:ext cx="4364163" cy="2623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304FF-9E99-FBC8-FD04-95EFAACCC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07" y="3267297"/>
            <a:ext cx="4364163" cy="2623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6B477-8BDD-A1C3-E9D0-D9FA06D35F50}"/>
              </a:ext>
            </a:extLst>
          </p:cNvPr>
          <p:cNvSpPr txBox="1"/>
          <p:nvPr/>
        </p:nvSpPr>
        <p:spPr>
          <a:xfrm>
            <a:off x="8977424" y="1434059"/>
            <a:ext cx="147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estimated 100-150 </a:t>
            </a:r>
            <a:r>
              <a:rPr lang="en-US" dirty="0" err="1"/>
              <a:t>licences</a:t>
            </a:r>
            <a:r>
              <a:rPr lang="en-US" dirty="0"/>
              <a:t> &lt; 10 </a:t>
            </a:r>
            <a:r>
              <a:rPr lang="en-US" dirty="0" err="1"/>
              <a:t>kCHF</a:t>
            </a:r>
            <a:r>
              <a:rPr lang="en-US" dirty="0"/>
              <a:t>/year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351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75776-9A02-5ABE-881E-FFA6B11C3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481A4-D835-7645-D996-34513AAB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likely or known SW price increases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9F05-0D06-DC1E-24EF-23760767C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Autodesk: expected to increase approx. 100% to ~450 </a:t>
            </a:r>
            <a:r>
              <a:rPr lang="en-US" dirty="0" err="1"/>
              <a:t>kCHF</a:t>
            </a:r>
            <a:r>
              <a:rPr lang="en-US" dirty="0"/>
              <a:t>/year from August 2025</a:t>
            </a:r>
          </a:p>
          <a:p>
            <a:r>
              <a:rPr lang="en-GB" dirty="0"/>
              <a:t>Adobe: price increase expected January 2027 (current costs = 25 </a:t>
            </a:r>
            <a:r>
              <a:rPr lang="en-GB" dirty="0" err="1"/>
              <a:t>kCHF</a:t>
            </a:r>
            <a:r>
              <a:rPr lang="en-GB" dirty="0"/>
              <a:t>) (academic licence will disappear) x 3</a:t>
            </a:r>
          </a:p>
          <a:p>
            <a:r>
              <a:rPr lang="en-GB" dirty="0"/>
              <a:t>CATIA: current cost ~40kCHF/year, Dassault has restricted academic status on other products</a:t>
            </a:r>
          </a:p>
          <a:p>
            <a:r>
              <a:rPr lang="en-GB" dirty="0"/>
              <a:t>Intel Parallel Studio XE: From Jan. 2027, large price increase announced (academic licence will disappear)</a:t>
            </a:r>
          </a:p>
          <a:p>
            <a:r>
              <a:rPr lang="en-GB" dirty="0"/>
              <a:t>Google: price validity until March 2027</a:t>
            </a:r>
          </a:p>
          <a:p>
            <a:r>
              <a:rPr lang="en-GB" dirty="0"/>
              <a:t>ServiceNow: price increase ~50% (to 750 </a:t>
            </a:r>
            <a:r>
              <a:rPr lang="en-GB" dirty="0" err="1"/>
              <a:t>kCHF</a:t>
            </a:r>
            <a:r>
              <a:rPr lang="en-GB" dirty="0"/>
              <a:t>) expected from September 2027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1AB09-0EB3-111F-5380-FBBB3CAB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659" y="6356351"/>
            <a:ext cx="510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8FE3CD-E7A4-4B26-8248-AFC7852D54DB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479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00F4-9FCF-5332-22C6-7B670578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59821"/>
            <a:ext cx="7886700" cy="1325563"/>
          </a:xfrm>
        </p:spPr>
        <p:txBody>
          <a:bodyPr/>
          <a:lstStyle/>
          <a:p>
            <a:r>
              <a:rPr lang="en-US" dirty="0"/>
              <a:t>Highly risky SW contracts and possible exposure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EB3C26-E4DA-8A7B-596B-6B3FE9D31227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584276"/>
          <a:ext cx="9144000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76517441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8752678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140374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035148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2250551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35166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Contract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costs/year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exposure (costs/year)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of dependence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Likelihood of losing discounts/access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Risk rating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089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Cadence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13.5 MCHF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705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Oracle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MCHF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MCHF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81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WinCC OA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285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Unknown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656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Qualiac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Unknown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768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IBM Spectrum Protect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 MCHF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587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Unknown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Medium-high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10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GitLab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Medium-high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48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ESRI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 </a:t>
                      </a:r>
                      <a:r>
                        <a:rPr lang="en-US" dirty="0" err="1"/>
                        <a:t>kCHF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MCHF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23401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2ED406-EA1A-76C2-6813-92AF5DD4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376" y="2788755"/>
            <a:ext cx="1149871" cy="34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4DB55-A413-C73E-3259-575BFBD5A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376" y="3157881"/>
            <a:ext cx="1149871" cy="347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7F757-14A2-3945-EA08-EEF346420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6" y="3513095"/>
            <a:ext cx="1149871" cy="352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294031-B86C-7A42-281E-1EB54AF86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6" y="3886660"/>
            <a:ext cx="1149871" cy="3526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471F59-6C65-6AEF-FF02-AA1EE421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6" y="4511681"/>
            <a:ext cx="1149871" cy="352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6E1D04-B067-093F-CCC8-84D11DAD8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6" y="5164507"/>
            <a:ext cx="1149871" cy="352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EE3B4-1C2F-D352-EB04-90822E29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6" y="5557020"/>
            <a:ext cx="1149871" cy="3526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4C11AF-9794-9ACD-0512-3FD5F14C3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5" y="5930585"/>
            <a:ext cx="1149871" cy="3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55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70448-F682-3E07-430A-EDF449C5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BC708-B481-5068-DCBC-CCEA5976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0AA3F6-1618-3548-975A-DD1A2939A246}" type="slidenum">
              <a:rPr lang="fr-FR" sz="750">
                <a:solidFill>
                  <a:srgbClr val="0033A0"/>
                </a:solidFill>
                <a:latin typeface="Arial" panose="020B0604020202020204"/>
              </a:rPr>
              <a:pPr defTabSz="685800">
                <a:defRPr/>
              </a:pPr>
              <a:t>26</a:t>
            </a:fld>
            <a:endParaRPr lang="fr-FR" sz="750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CDEA427B-1BBA-05FB-A9A6-45C9650347CA}"/>
              </a:ext>
            </a:extLst>
          </p:cNvPr>
          <p:cNvSpPr txBox="1">
            <a:spLocks/>
          </p:cNvSpPr>
          <p:nvPr/>
        </p:nvSpPr>
        <p:spPr>
          <a:xfrm>
            <a:off x="1892715" y="552166"/>
            <a:ext cx="7961945" cy="2904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ts val="2160"/>
              </a:lnSpc>
              <a:defRPr/>
            </a:pPr>
            <a:r>
              <a:rPr lang="en-US" sz="2700" b="1" dirty="0">
                <a:solidFill>
                  <a:srgbClr val="0033A0"/>
                </a:solidFill>
                <a:latin typeface="Arial" panose="020B0604020202020204"/>
              </a:rPr>
              <a:t>What can we do?</a:t>
            </a:r>
          </a:p>
        </p:txBody>
      </p:sp>
      <p:sp>
        <p:nvSpPr>
          <p:cNvPr id="2" name="TextBox 1188">
            <a:extLst>
              <a:ext uri="{FF2B5EF4-FFF2-40B4-BE49-F238E27FC236}">
                <a16:creationId xmlns:a16="http://schemas.microsoft.com/office/drawing/2014/main" id="{637DF961-B179-754D-7758-FCD30462AB33}"/>
              </a:ext>
            </a:extLst>
          </p:cNvPr>
          <p:cNvSpPr txBox="1"/>
          <p:nvPr/>
        </p:nvSpPr>
        <p:spPr>
          <a:xfrm>
            <a:off x="6671707" y="2065453"/>
            <a:ext cx="3930806" cy="3050260"/>
          </a:xfrm>
          <a:prstGeom prst="rect">
            <a:avLst/>
          </a:prstGeom>
          <a:noFill/>
        </p:spPr>
        <p:txBody>
          <a:bodyPr wrap="square" lIns="70200" tIns="70200" rIns="70200" bIns="70200" rtlCol="0" anchor="t" anchorCtr="0">
            <a:spAutoFit/>
          </a:bodyPr>
          <a:lstStyle/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Clarify and leverage the role of STEPS in the procurement process to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reduce ‘rogue spend’ on software</a:t>
            </a:r>
          </a:p>
          <a:p>
            <a:pPr defTabSz="685800">
              <a:defRPr/>
            </a:pPr>
            <a:endParaRPr lang="en-GB" sz="1050" b="1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Empower a category manager to define and manage strategic suppliers and reject rogue procurement requests</a:t>
            </a:r>
            <a:endParaRPr lang="en-GB" sz="1050" b="1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Operationalise the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eligibility framework 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to restrict access to software where appropriate</a:t>
            </a: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Implement vendor </a:t>
            </a:r>
            <a:r>
              <a:rPr lang="en-GB" sz="1050">
                <a:solidFill>
                  <a:srgbClr val="0033A0"/>
                </a:solidFill>
                <a:latin typeface="Arial" panose="020B0604020202020204"/>
              </a:rPr>
              <a:t>management practices in 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line with new IPT policies on contract and supplier relationship management (= time, resource and sponsorship)</a:t>
            </a: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Continue to invest in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collaborations with contractors 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on new technologies (leverage </a:t>
            </a:r>
            <a:r>
              <a:rPr lang="en-GB" sz="1050" dirty="0" err="1">
                <a:solidFill>
                  <a:srgbClr val="0033A0"/>
                </a:solidFill>
                <a:latin typeface="Arial" panose="020B0604020202020204"/>
              </a:rPr>
              <a:t>OpenLab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, cloud, AI, quantum, etc)</a:t>
            </a: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Further standardise peripheral equipment used at CERN in order to consolidate spend into a smaller number of contracts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26F0F-48C3-0D0D-1541-809984002C30}"/>
              </a:ext>
            </a:extLst>
          </p:cNvPr>
          <p:cNvSpPr/>
          <p:nvPr/>
        </p:nvSpPr>
        <p:spPr>
          <a:xfrm>
            <a:off x="6671708" y="1519402"/>
            <a:ext cx="3374141" cy="30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00" rIns="70200" bIns="48600" rtlCol="0" anchor="t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srgbClr val="0033A0"/>
                </a:solidFill>
                <a:latin typeface="Arial" panose="020B0604020202020204"/>
              </a:rPr>
              <a:t>Recommendations</a:t>
            </a:r>
          </a:p>
        </p:txBody>
      </p:sp>
      <p:cxnSp>
        <p:nvCxnSpPr>
          <p:cNvPr id="49" name="Straight Connector 135">
            <a:extLst>
              <a:ext uri="{FF2B5EF4-FFF2-40B4-BE49-F238E27FC236}">
                <a16:creationId xmlns:a16="http://schemas.microsoft.com/office/drawing/2014/main" id="{258AAC78-D071-BB45-08B2-CAD599A61994}"/>
              </a:ext>
            </a:extLst>
          </p:cNvPr>
          <p:cNvCxnSpPr>
            <a:cxnSpLocks/>
          </p:cNvCxnSpPr>
          <p:nvPr/>
        </p:nvCxnSpPr>
        <p:spPr>
          <a:xfrm flipH="1" flipV="1">
            <a:off x="6727122" y="1810850"/>
            <a:ext cx="3538659" cy="12356"/>
          </a:xfrm>
          <a:prstGeom prst="line">
            <a:avLst/>
          </a:prstGeom>
          <a:noFill/>
          <a:ln w="17145" cap="flat" cmpd="sng" algn="ctr">
            <a:solidFill>
              <a:schemeClr val="tx2"/>
            </a:solidFill>
            <a:prstDash val="solid"/>
            <a:miter lim="800000"/>
          </a:ln>
          <a:effectLst/>
        </p:spPr>
      </p:cxnSp>
      <p:sp>
        <p:nvSpPr>
          <p:cNvPr id="50" name="TextBox 1188">
            <a:extLst>
              <a:ext uri="{FF2B5EF4-FFF2-40B4-BE49-F238E27FC236}">
                <a16:creationId xmlns:a16="http://schemas.microsoft.com/office/drawing/2014/main" id="{696E236B-3EA9-0C05-AE01-CA890F3766FF}"/>
              </a:ext>
            </a:extLst>
          </p:cNvPr>
          <p:cNvSpPr txBox="1"/>
          <p:nvPr/>
        </p:nvSpPr>
        <p:spPr>
          <a:xfrm>
            <a:off x="1799347" y="2092268"/>
            <a:ext cx="3930806" cy="2565512"/>
          </a:xfrm>
          <a:prstGeom prst="rect">
            <a:avLst/>
          </a:prstGeom>
          <a:noFill/>
        </p:spPr>
        <p:txBody>
          <a:bodyPr wrap="square" lIns="70200" tIns="70200" rIns="70200" bIns="70200" rtlCol="0" anchor="t" anchorCtr="0">
            <a:spAutoFit/>
          </a:bodyPr>
          <a:lstStyle/>
          <a:p>
            <a:pPr defTabSz="685800">
              <a:defRPr/>
            </a:pP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Long term contracts 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where we have long term dependencies</a:t>
            </a: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Choose more protective and controllable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licence models 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wherever they are available</a:t>
            </a:r>
            <a:endParaRPr lang="en-GB" sz="1050" b="1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endParaRPr lang="en-GB" sz="1050" b="1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Localised examples of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good vendor management </a:t>
            </a: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and work started in IPT to develop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contract and supplier management policies</a:t>
            </a:r>
          </a:p>
          <a:p>
            <a:pPr defTabSz="685800">
              <a:defRPr/>
            </a:pPr>
            <a:endParaRPr lang="en-GB" sz="1050" b="1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Proactive and forward-looking </a:t>
            </a:r>
            <a:r>
              <a:rPr lang="en-GB" sz="1050" b="1" dirty="0">
                <a:solidFill>
                  <a:srgbClr val="0033A0"/>
                </a:solidFill>
                <a:latin typeface="Arial" panose="020B0604020202020204"/>
              </a:rPr>
              <a:t>IT procurement plan</a:t>
            </a: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Some examples of good coordination between user groups (e.g. CAEC)</a:t>
            </a:r>
          </a:p>
          <a:p>
            <a:pPr defTabSz="685800">
              <a:defRPr/>
            </a:pPr>
            <a:endParaRPr lang="en-GB" sz="1050" dirty="0">
              <a:solidFill>
                <a:srgbClr val="0033A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1050" dirty="0">
                <a:solidFill>
                  <a:srgbClr val="0033A0"/>
                </a:solidFill>
                <a:latin typeface="Arial" panose="020B0604020202020204"/>
              </a:rPr>
              <a:t>Hardware procurements highly centralised and standardised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B4B15E8-64E5-22FE-C4E2-E0654D0A6E17}"/>
              </a:ext>
            </a:extLst>
          </p:cNvPr>
          <p:cNvSpPr/>
          <p:nvPr/>
        </p:nvSpPr>
        <p:spPr>
          <a:xfrm>
            <a:off x="1799348" y="1619407"/>
            <a:ext cx="3374141" cy="30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00" rIns="70200" bIns="48600" rtlCol="0" anchor="t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srgbClr val="0033A0"/>
                </a:solidFill>
                <a:latin typeface="Arial" panose="020B0604020202020204"/>
              </a:rPr>
              <a:t>Actions already taken</a:t>
            </a:r>
          </a:p>
        </p:txBody>
      </p:sp>
      <p:cxnSp>
        <p:nvCxnSpPr>
          <p:cNvPr id="57" name="Straight Connector 135">
            <a:extLst>
              <a:ext uri="{FF2B5EF4-FFF2-40B4-BE49-F238E27FC236}">
                <a16:creationId xmlns:a16="http://schemas.microsoft.com/office/drawing/2014/main" id="{904CC995-3C23-C398-D052-73E5253FADEE}"/>
              </a:ext>
            </a:extLst>
          </p:cNvPr>
          <p:cNvCxnSpPr>
            <a:cxnSpLocks/>
          </p:cNvCxnSpPr>
          <p:nvPr/>
        </p:nvCxnSpPr>
        <p:spPr>
          <a:xfrm flipH="1">
            <a:off x="1803341" y="1910857"/>
            <a:ext cx="3538659" cy="8683"/>
          </a:xfrm>
          <a:prstGeom prst="line">
            <a:avLst/>
          </a:prstGeom>
          <a:noFill/>
          <a:ln w="17145" cap="flat" cmpd="sng" algn="ctr">
            <a:solidFill>
              <a:schemeClr val="tx2"/>
            </a:solidFill>
            <a:prstDash val="solid"/>
            <a:miter lim="800000"/>
          </a:ln>
          <a:effectLst/>
        </p:spPr>
      </p:cxnSp>
      <p:sp>
        <p:nvSpPr>
          <p:cNvPr id="59" name="Isosceles Triangle 7">
            <a:extLst>
              <a:ext uri="{FF2B5EF4-FFF2-40B4-BE49-F238E27FC236}">
                <a16:creationId xmlns:a16="http://schemas.microsoft.com/office/drawing/2014/main" id="{E420F15A-BDD5-5D1D-B415-A821D0C16682}"/>
              </a:ext>
            </a:extLst>
          </p:cNvPr>
          <p:cNvSpPr/>
          <p:nvPr/>
        </p:nvSpPr>
        <p:spPr>
          <a:xfrm rot="5400000">
            <a:off x="6056456" y="3196142"/>
            <a:ext cx="273333" cy="9635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3A9F575-04F3-9BDC-30BA-317B60481B82}"/>
              </a:ext>
            </a:extLst>
          </p:cNvPr>
          <p:cNvSpPr/>
          <p:nvPr/>
        </p:nvSpPr>
        <p:spPr>
          <a:xfrm rot="16200000">
            <a:off x="4237497" y="3580407"/>
            <a:ext cx="3638777" cy="378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8245A94-DD6B-8D28-CBC5-E79515C73634}"/>
              </a:ext>
            </a:extLst>
          </p:cNvPr>
          <p:cNvGrpSpPr/>
          <p:nvPr/>
        </p:nvGrpSpPr>
        <p:grpSpPr>
          <a:xfrm>
            <a:off x="6521392" y="2184377"/>
            <a:ext cx="88215" cy="1526046"/>
            <a:chOff x="6630079" y="2413293"/>
            <a:chExt cx="110357" cy="1909081"/>
          </a:xfrm>
        </p:grpSpPr>
        <p:sp>
          <p:nvSpPr>
            <p:cNvPr id="43" name="Flowchart: Connector 1191">
              <a:extLst>
                <a:ext uri="{FF2B5EF4-FFF2-40B4-BE49-F238E27FC236}">
                  <a16:creationId xmlns:a16="http://schemas.microsoft.com/office/drawing/2014/main" id="{7681C912-0AB9-6567-600D-E4692A7DBF49}"/>
                </a:ext>
              </a:extLst>
            </p:cNvPr>
            <p:cNvSpPr/>
            <p:nvPr/>
          </p:nvSpPr>
          <p:spPr>
            <a:xfrm>
              <a:off x="6632436" y="2413293"/>
              <a:ext cx="108000" cy="10800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200" rIns="70200" bIns="48600" rtlCol="0" anchor="ctr"/>
            <a:lstStyle/>
            <a:p>
              <a:pPr algn="ctr" defTabSz="685800">
                <a:defRPr/>
              </a:pPr>
              <a:endParaRPr lang="de-CH" sz="13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  <p:sp>
          <p:nvSpPr>
            <p:cNvPr id="45" name="Flowchart: Connector 1193">
              <a:extLst>
                <a:ext uri="{FF2B5EF4-FFF2-40B4-BE49-F238E27FC236}">
                  <a16:creationId xmlns:a16="http://schemas.microsoft.com/office/drawing/2014/main" id="{3C78C6A1-C93C-C479-0C37-8063FA64A0F8}"/>
                </a:ext>
              </a:extLst>
            </p:cNvPr>
            <p:cNvSpPr/>
            <p:nvPr/>
          </p:nvSpPr>
          <p:spPr>
            <a:xfrm>
              <a:off x="6630079" y="4214374"/>
              <a:ext cx="108000" cy="10800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200" rIns="70200" bIns="48600" rtlCol="0" anchor="ctr"/>
            <a:lstStyle/>
            <a:p>
              <a:pPr algn="ctr" defTabSz="685800">
                <a:defRPr/>
              </a:pPr>
              <a:endParaRPr lang="de-CH" sz="13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  <p:sp>
          <p:nvSpPr>
            <p:cNvPr id="64" name="Flowchart: Connector 1193">
              <a:extLst>
                <a:ext uri="{FF2B5EF4-FFF2-40B4-BE49-F238E27FC236}">
                  <a16:creationId xmlns:a16="http://schemas.microsoft.com/office/drawing/2014/main" id="{B361BF47-EF5F-2FD3-DB66-6E8AB6653ED6}"/>
                </a:ext>
              </a:extLst>
            </p:cNvPr>
            <p:cNvSpPr/>
            <p:nvPr/>
          </p:nvSpPr>
          <p:spPr>
            <a:xfrm>
              <a:off x="6632436" y="3032994"/>
              <a:ext cx="108000" cy="10800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200" rIns="70200" bIns="48600" rtlCol="0" anchor="ctr"/>
            <a:lstStyle/>
            <a:p>
              <a:pPr algn="ctr" defTabSz="685800">
                <a:defRPr/>
              </a:pPr>
              <a:endParaRPr lang="de-CH" sz="13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</p:grpSp>
      <p:sp>
        <p:nvSpPr>
          <p:cNvPr id="3" name="Flowchart: Connector 15">
            <a:extLst>
              <a:ext uri="{FF2B5EF4-FFF2-40B4-BE49-F238E27FC236}">
                <a16:creationId xmlns:a16="http://schemas.microsoft.com/office/drawing/2014/main" id="{00F628C0-CDFC-21DB-D869-897D055C4182}"/>
              </a:ext>
            </a:extLst>
          </p:cNvPr>
          <p:cNvSpPr/>
          <p:nvPr/>
        </p:nvSpPr>
        <p:spPr>
          <a:xfrm>
            <a:off x="6528606" y="4281270"/>
            <a:ext cx="81000" cy="81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5" name="Flowchart: Connector 15">
            <a:extLst>
              <a:ext uri="{FF2B5EF4-FFF2-40B4-BE49-F238E27FC236}">
                <a16:creationId xmlns:a16="http://schemas.microsoft.com/office/drawing/2014/main" id="{686C46B8-D7A1-1308-B417-5FF0EDE93372}"/>
              </a:ext>
            </a:extLst>
          </p:cNvPr>
          <p:cNvSpPr/>
          <p:nvPr/>
        </p:nvSpPr>
        <p:spPr>
          <a:xfrm>
            <a:off x="6519730" y="3169864"/>
            <a:ext cx="81000" cy="81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0033A0"/>
              </a:solidFill>
              <a:latin typeface="Arial" panose="020B0604020202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E41DAC-12FD-B0C7-50D5-14CA15B3061A}"/>
              </a:ext>
            </a:extLst>
          </p:cNvPr>
          <p:cNvGrpSpPr/>
          <p:nvPr/>
        </p:nvGrpSpPr>
        <p:grpSpPr>
          <a:xfrm>
            <a:off x="1676561" y="2177285"/>
            <a:ext cx="88215" cy="937717"/>
            <a:chOff x="6630079" y="2413293"/>
            <a:chExt cx="110357" cy="1173084"/>
          </a:xfrm>
        </p:grpSpPr>
        <p:sp>
          <p:nvSpPr>
            <p:cNvPr id="7" name="Flowchart: Connector 1191">
              <a:extLst>
                <a:ext uri="{FF2B5EF4-FFF2-40B4-BE49-F238E27FC236}">
                  <a16:creationId xmlns:a16="http://schemas.microsoft.com/office/drawing/2014/main" id="{4EE32787-FC9F-D3BD-7C35-3DD4C979AB97}"/>
                </a:ext>
              </a:extLst>
            </p:cNvPr>
            <p:cNvSpPr/>
            <p:nvPr/>
          </p:nvSpPr>
          <p:spPr>
            <a:xfrm>
              <a:off x="6632436" y="2413293"/>
              <a:ext cx="108000" cy="10800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200" rIns="70200" bIns="48600" rtlCol="0" anchor="ctr"/>
            <a:lstStyle/>
            <a:p>
              <a:pPr algn="ctr" defTabSz="685800">
                <a:defRPr/>
              </a:pPr>
              <a:endParaRPr lang="de-CH" sz="13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  <p:sp>
          <p:nvSpPr>
            <p:cNvPr id="9" name="Flowchart: Connector 1193">
              <a:extLst>
                <a:ext uri="{FF2B5EF4-FFF2-40B4-BE49-F238E27FC236}">
                  <a16:creationId xmlns:a16="http://schemas.microsoft.com/office/drawing/2014/main" id="{5B05B4AF-EB0B-1841-4CDE-D9874E37CB70}"/>
                </a:ext>
              </a:extLst>
            </p:cNvPr>
            <p:cNvSpPr/>
            <p:nvPr/>
          </p:nvSpPr>
          <p:spPr>
            <a:xfrm>
              <a:off x="6630079" y="3478377"/>
              <a:ext cx="108000" cy="10800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200" rIns="70200" bIns="48600" rtlCol="0" anchor="ctr"/>
            <a:lstStyle/>
            <a:p>
              <a:pPr algn="ctr" defTabSz="685800">
                <a:defRPr/>
              </a:pPr>
              <a:endParaRPr lang="de-CH" sz="13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  <p:sp>
          <p:nvSpPr>
            <p:cNvPr id="10" name="Flowchart: Connector 1193">
              <a:extLst>
                <a:ext uri="{FF2B5EF4-FFF2-40B4-BE49-F238E27FC236}">
                  <a16:creationId xmlns:a16="http://schemas.microsoft.com/office/drawing/2014/main" id="{EDD5E9EA-5F01-0B29-140A-AF4946E55DDC}"/>
                </a:ext>
              </a:extLst>
            </p:cNvPr>
            <p:cNvSpPr/>
            <p:nvPr/>
          </p:nvSpPr>
          <p:spPr>
            <a:xfrm>
              <a:off x="6632436" y="2882254"/>
              <a:ext cx="108000" cy="10800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200" rIns="70200" bIns="48600" rtlCol="0" anchor="ctr"/>
            <a:lstStyle/>
            <a:p>
              <a:pPr algn="ctr" defTabSz="685800">
                <a:defRPr/>
              </a:pPr>
              <a:endParaRPr lang="de-CH" sz="13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</p:grpSp>
      <p:sp>
        <p:nvSpPr>
          <p:cNvPr id="11" name="Flowchart: Connector 1193">
            <a:extLst>
              <a:ext uri="{FF2B5EF4-FFF2-40B4-BE49-F238E27FC236}">
                <a16:creationId xmlns:a16="http://schemas.microsoft.com/office/drawing/2014/main" id="{40B79051-B24F-CED1-4BD0-6314791D26DB}"/>
              </a:ext>
            </a:extLst>
          </p:cNvPr>
          <p:cNvSpPr/>
          <p:nvPr/>
        </p:nvSpPr>
        <p:spPr>
          <a:xfrm>
            <a:off x="1687199" y="3620542"/>
            <a:ext cx="86331" cy="863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12" name="Flowchart: Connector 1193">
            <a:extLst>
              <a:ext uri="{FF2B5EF4-FFF2-40B4-BE49-F238E27FC236}">
                <a16:creationId xmlns:a16="http://schemas.microsoft.com/office/drawing/2014/main" id="{08152B22-767F-6603-5733-440D4573FDAA}"/>
              </a:ext>
            </a:extLst>
          </p:cNvPr>
          <p:cNvSpPr/>
          <p:nvPr/>
        </p:nvSpPr>
        <p:spPr>
          <a:xfrm>
            <a:off x="1676570" y="3964325"/>
            <a:ext cx="86331" cy="863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13" name="Flowchart: Connector 1193">
            <a:extLst>
              <a:ext uri="{FF2B5EF4-FFF2-40B4-BE49-F238E27FC236}">
                <a16:creationId xmlns:a16="http://schemas.microsoft.com/office/drawing/2014/main" id="{6098CD9B-E075-8D11-6BF0-283B1149808A}"/>
              </a:ext>
            </a:extLst>
          </p:cNvPr>
          <p:cNvSpPr/>
          <p:nvPr/>
        </p:nvSpPr>
        <p:spPr>
          <a:xfrm>
            <a:off x="1680117" y="4442788"/>
            <a:ext cx="86331" cy="863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14" name="Flowchart: Connector 15">
            <a:extLst>
              <a:ext uri="{FF2B5EF4-FFF2-40B4-BE49-F238E27FC236}">
                <a16:creationId xmlns:a16="http://schemas.microsoft.com/office/drawing/2014/main" id="{520CDDAD-A83F-8D7A-B255-766A496D8122}"/>
              </a:ext>
            </a:extLst>
          </p:cNvPr>
          <p:cNvSpPr/>
          <p:nvPr/>
        </p:nvSpPr>
        <p:spPr>
          <a:xfrm>
            <a:off x="6532157" y="4724288"/>
            <a:ext cx="81000" cy="810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00" rIns="70200" bIns="48600" rtlCol="0" anchor="ctr"/>
          <a:lstStyle/>
          <a:p>
            <a:pPr algn="ctr" defTabSz="685800">
              <a:defRPr/>
            </a:pPr>
            <a:endParaRPr lang="de-CH" sz="1350" dirty="0">
              <a:solidFill>
                <a:srgbClr val="0033A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80404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0AA3F6-1618-3548-975A-DD1A2939A246}" type="slidenum">
              <a:rPr lang="fr-FR">
                <a:solidFill>
                  <a:srgbClr val="0033A0"/>
                </a:solidFill>
                <a:latin typeface="Arial" panose="020B0604020202020204"/>
              </a:rPr>
              <a:pPr defTabSz="685800"/>
              <a:t>27</a:t>
            </a:fld>
            <a:endParaRPr lang="fr-FR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1908042" y="421982"/>
            <a:ext cx="7961945" cy="2904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ts val="2160"/>
              </a:lnSpc>
            </a:pPr>
            <a:r>
              <a:rPr lang="en-US" sz="2700" b="1" dirty="0">
                <a:solidFill>
                  <a:srgbClr val="0033A0"/>
                </a:solidFill>
                <a:latin typeface="Arial" panose="020B0604020202020204"/>
              </a:rPr>
              <a:t>SWOT Analysis: Hardware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82875A-D9A6-8592-AADE-1EC138B4E058}"/>
              </a:ext>
            </a:extLst>
          </p:cNvPr>
          <p:cNvGrpSpPr/>
          <p:nvPr/>
        </p:nvGrpSpPr>
        <p:grpSpPr>
          <a:xfrm>
            <a:off x="1811080" y="701750"/>
            <a:ext cx="8302638" cy="5443869"/>
            <a:chOff x="837028" y="1041008"/>
            <a:chExt cx="9903655" cy="512064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6693B78-26F1-6964-A4E0-BBBFDF36A8B3}"/>
                </a:ext>
              </a:extLst>
            </p:cNvPr>
            <p:cNvSpPr/>
            <p:nvPr/>
          </p:nvSpPr>
          <p:spPr>
            <a:xfrm>
              <a:off x="1069146" y="1395672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Strengths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Relatively centralised procurement (in IT or SCE)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Technical teams </a:t>
              </a:r>
              <a:r>
                <a:rPr lang="fr-CH" sz="1050" dirty="0" err="1">
                  <a:solidFill>
                    <a:srgbClr val="0033A0"/>
                  </a:solidFill>
                  <a:latin typeface="Arial" panose="020B0604020202020204"/>
                </a:rPr>
                <a:t>very</a:t>
              </a: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 open to Procurement </a:t>
              </a:r>
              <a:r>
                <a:rPr lang="fr-CH" sz="1050" dirty="0" err="1">
                  <a:solidFill>
                    <a:srgbClr val="0033A0"/>
                  </a:solidFill>
                  <a:latin typeface="Arial" panose="020B0604020202020204"/>
                </a:rPr>
                <a:t>proposals</a:t>
              </a: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, </a:t>
              </a:r>
              <a:r>
                <a:rPr lang="fr-CH" sz="1050" dirty="0" err="1">
                  <a:solidFill>
                    <a:srgbClr val="0033A0"/>
                  </a:solidFill>
                  <a:latin typeface="Arial" panose="020B0604020202020204"/>
                </a:rPr>
                <a:t>limited</a:t>
              </a: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 tendering </a:t>
              </a:r>
              <a:r>
                <a:rPr lang="fr-CH" sz="1050" dirty="0" err="1">
                  <a:solidFill>
                    <a:srgbClr val="0033A0"/>
                  </a:solidFill>
                  <a:latin typeface="Arial" panose="020B0604020202020204"/>
                </a:rPr>
                <a:t>procedures</a:t>
              </a: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, </a:t>
              </a:r>
              <a:r>
                <a:rPr lang="fr-CH" sz="1050" dirty="0" err="1">
                  <a:solidFill>
                    <a:srgbClr val="0033A0"/>
                  </a:solidFill>
                  <a:latin typeface="Arial" panose="020B0604020202020204"/>
                </a:rPr>
                <a:t>etc</a:t>
              </a:r>
              <a:endParaRPr lang="fr-CH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Very good, mature </a:t>
              </a:r>
              <a:r>
                <a:rPr lang="fr-CH" sz="1050" dirty="0" err="1">
                  <a:solidFill>
                    <a:srgbClr val="0033A0"/>
                  </a:solidFill>
                  <a:latin typeface="Arial" panose="020B0604020202020204"/>
                </a:rPr>
                <a:t>specifications</a:t>
              </a:r>
              <a:endParaRPr lang="fr-CH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Very large tenders foreseen for equipment needed for run 4: industrial return opportunity</a:t>
              </a:r>
            </a:p>
            <a:p>
              <a:pPr marL="257175" indent="-257175" defTabSz="685800">
                <a:buFont typeface="+mj-lt"/>
                <a:buAutoNum type="arabicPeriod"/>
              </a:pPr>
              <a:endParaRPr lang="fr-CH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marL="257175" indent="-257175" defTabSz="685800">
                <a:buFont typeface="+mj-lt"/>
                <a:buAutoNum type="arabicPeriod"/>
              </a:pPr>
              <a:endParaRPr lang="fr-CH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defTabSz="685800"/>
              <a:endParaRPr lang="fr-CH" sz="135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4B7480A-B2E0-C1D2-2226-75BAB715524B}"/>
                </a:ext>
              </a:extLst>
            </p:cNvPr>
            <p:cNvSpPr/>
            <p:nvPr/>
          </p:nvSpPr>
          <p:spPr>
            <a:xfrm>
              <a:off x="1069146" y="3756700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Weaknesses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Strong technical dependence on some suppliers (IBM)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Lack of openness to externalising hardware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Transactional relationship between CERN and key market players (Nvidia, Supermicro, IBM)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Sometimes poor visibility on future needs from IT groups and experiments</a:t>
              </a:r>
            </a:p>
            <a:p>
              <a:pPr defTabSz="685800"/>
              <a:endParaRPr lang="fr-CH" sz="135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0291A91-548B-524D-472D-62CB71F487B4}"/>
                </a:ext>
              </a:extLst>
            </p:cNvPr>
            <p:cNvSpPr/>
            <p:nvPr/>
          </p:nvSpPr>
          <p:spPr>
            <a:xfrm>
              <a:off x="5969392" y="1395672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Opportunities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High degree of competition for CPU/GPU and disk storage contracts: low prices, good IR, sustainability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Technological trend towards cloud computing that could in the future become competitive with CERN’s on-site computing resources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Consolidation of peripherals and device contracts (managed in SCE)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190D8F-7EC1-6003-40F0-976AF626A9D5}"/>
                </a:ext>
              </a:extLst>
            </p:cNvPr>
            <p:cNvSpPr/>
            <p:nvPr/>
          </p:nvSpPr>
          <p:spPr>
            <a:xfrm>
              <a:off x="5969392" y="3756700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Threats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Increasingly monopolistic position of Nvidia (risk of price increases and opaque software costs on Nvidia GPU platforms)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IBM monopoly on tape readers and risk of obsolescence or price increases 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Market </a:t>
              </a:r>
              <a:r>
                <a:rPr lang="en-GB" sz="1050" dirty="0" err="1">
                  <a:solidFill>
                    <a:srgbClr val="0033A0"/>
                  </a:solidFill>
                  <a:latin typeface="Arial" panose="020B0604020202020204"/>
                </a:rPr>
                <a:t>tightenings</a:t>
              </a: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 due to export control on Chinese products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Increasing scrutiny and paperwork on end user rights from US companies such as NVIDIA and Ampere, without which deliveries are withheld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71776A5-4001-7182-28BE-CD12290BC355}"/>
                </a:ext>
              </a:extLst>
            </p:cNvPr>
            <p:cNvCxnSpPr>
              <a:cxnSpLocks/>
            </p:cNvCxnSpPr>
            <p:nvPr/>
          </p:nvCxnSpPr>
          <p:spPr>
            <a:xfrm>
              <a:off x="5753686" y="1041008"/>
              <a:ext cx="0" cy="5120641"/>
            </a:xfrm>
            <a:prstGeom prst="straightConnector1">
              <a:avLst/>
            </a:prstGeom>
            <a:ln w="857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1A69BB6-9D41-DD87-D753-9BA920689279}"/>
                </a:ext>
              </a:extLst>
            </p:cNvPr>
            <p:cNvCxnSpPr>
              <a:cxnSpLocks/>
            </p:cNvCxnSpPr>
            <p:nvPr/>
          </p:nvCxnSpPr>
          <p:spPr>
            <a:xfrm>
              <a:off x="837028" y="3629466"/>
              <a:ext cx="9903655" cy="0"/>
            </a:xfrm>
            <a:prstGeom prst="straightConnector1">
              <a:avLst/>
            </a:prstGeom>
            <a:ln w="857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2915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0AA3F6-1618-3548-975A-DD1A2939A246}" type="slidenum">
              <a:rPr lang="fr-FR">
                <a:solidFill>
                  <a:srgbClr val="0033A0"/>
                </a:solidFill>
                <a:latin typeface="Arial" panose="020B0604020202020204"/>
              </a:rPr>
              <a:pPr defTabSz="685800"/>
              <a:t>28</a:t>
            </a:fld>
            <a:endParaRPr lang="fr-FR" dirty="0">
              <a:solidFill>
                <a:srgbClr val="0033A0"/>
              </a:solidFill>
              <a:latin typeface="Arial" panose="020B0604020202020204"/>
            </a:endParaRPr>
          </a:p>
        </p:txBody>
      </p:sp>
      <p:sp>
        <p:nvSpPr>
          <p:cNvPr id="8" name="Title 58">
            <a:extLst>
              <a:ext uri="{FF2B5EF4-FFF2-40B4-BE49-F238E27FC236}">
                <a16:creationId xmlns:a16="http://schemas.microsoft.com/office/drawing/2014/main" id="{0D569635-CC42-42EB-1FF6-DA625C734AC7}"/>
              </a:ext>
            </a:extLst>
          </p:cNvPr>
          <p:cNvSpPr txBox="1">
            <a:spLocks/>
          </p:cNvSpPr>
          <p:nvPr/>
        </p:nvSpPr>
        <p:spPr>
          <a:xfrm>
            <a:off x="1908042" y="421982"/>
            <a:ext cx="7961945" cy="2904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ts val="2880"/>
              </a:lnSpc>
              <a:spcBef>
                <a:spcPct val="0"/>
              </a:spcBef>
              <a:buNone/>
              <a:defRPr sz="2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ts val="2160"/>
              </a:lnSpc>
            </a:pPr>
            <a:r>
              <a:rPr lang="en-US" sz="2700" b="1" dirty="0">
                <a:solidFill>
                  <a:srgbClr val="0033A0"/>
                </a:solidFill>
                <a:latin typeface="Arial" panose="020B0604020202020204"/>
              </a:rPr>
              <a:t>SWOT Analysis: Software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82875A-D9A6-8592-AADE-1EC138B4E058}"/>
              </a:ext>
            </a:extLst>
          </p:cNvPr>
          <p:cNvGrpSpPr/>
          <p:nvPr/>
        </p:nvGrpSpPr>
        <p:grpSpPr>
          <a:xfrm>
            <a:off x="1811080" y="701750"/>
            <a:ext cx="8302638" cy="5443869"/>
            <a:chOff x="837028" y="1041008"/>
            <a:chExt cx="9903655" cy="512064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6693B78-26F1-6964-A4E0-BBBFDF36A8B3}"/>
                </a:ext>
              </a:extLst>
            </p:cNvPr>
            <p:cNvSpPr/>
            <p:nvPr/>
          </p:nvSpPr>
          <p:spPr>
            <a:xfrm>
              <a:off x="1069146" y="1395672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Strengths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Very low prices on many SW contracts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CERN’s attractivity as a client in some cases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fr-CH" sz="1050" dirty="0">
                  <a:solidFill>
                    <a:srgbClr val="0033A0"/>
                  </a:solidFill>
                  <a:latin typeface="Arial" panose="020B0604020202020204"/>
                </a:rPr>
                <a:t>Centralisation and close follow up by Procurement</a:t>
              </a:r>
            </a:p>
            <a:p>
              <a:pPr marL="257175" indent="-257175" defTabSz="685800">
                <a:buFont typeface="+mj-lt"/>
                <a:buAutoNum type="arabicPeriod"/>
              </a:pPr>
              <a:endParaRPr lang="fr-CH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defTabSz="685800"/>
              <a:endParaRPr lang="fr-CH" sz="135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4B7480A-B2E0-C1D2-2226-75BAB715524B}"/>
                </a:ext>
              </a:extLst>
            </p:cNvPr>
            <p:cNvSpPr/>
            <p:nvPr/>
          </p:nvSpPr>
          <p:spPr>
            <a:xfrm>
              <a:off x="1069146" y="3756700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Weaknesses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Generally not centralised, each department buys the software it wants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Very painful and lengthy procurement process (procurement, ODP, IT security, Legal all involved)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For many contracts, CERN is a small fish in a big pond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Lack of visibility of the full software portfolio (free SW)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Lack of willingness to change, limited investment in “plan B”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Fragmented, dispersed user base</a:t>
              </a:r>
            </a:p>
            <a:p>
              <a:pPr marL="257175" indent="-257175" defTabSz="685800">
                <a:buFont typeface="+mj-lt"/>
                <a:buAutoNum type="arabicPeriod"/>
              </a:pPr>
              <a:endParaRPr lang="en-GB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defTabSz="685800"/>
              <a:endParaRPr lang="fr-CH" sz="135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0291A91-548B-524D-472D-62CB71F487B4}"/>
                </a:ext>
              </a:extLst>
            </p:cNvPr>
            <p:cNvSpPr/>
            <p:nvPr/>
          </p:nvSpPr>
          <p:spPr>
            <a:xfrm>
              <a:off x="5969392" y="1395672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Opportunities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Increased digitalisation and automation can save time and money to CERN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Growing awareness of risks inside CERN, opportunity to implement a vendor management approach to managing risks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Leverage STEPS as a coordinating body for management of the SW category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Define standard costs on which strategic decisions can be made for make vs buy</a:t>
              </a:r>
            </a:p>
            <a:p>
              <a:pPr defTabSz="685800"/>
              <a:endParaRPr lang="en-GB" sz="1050" dirty="0">
                <a:solidFill>
                  <a:srgbClr val="0033A0"/>
                </a:solidFill>
                <a:latin typeface="Arial" panose="020B0604020202020204"/>
              </a:endParaRPr>
            </a:p>
            <a:p>
              <a:pPr defTabSz="685800"/>
              <a:endParaRPr lang="en-GB" sz="1200" b="1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190D8F-7EC1-6003-40F0-976AF626A9D5}"/>
                </a:ext>
              </a:extLst>
            </p:cNvPr>
            <p:cNvSpPr/>
            <p:nvPr/>
          </p:nvSpPr>
          <p:spPr>
            <a:xfrm>
              <a:off x="5969392" y="3756700"/>
              <a:ext cx="4480560" cy="211421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/>
              <a:r>
                <a:rPr lang="en-GB" sz="1200" b="1" dirty="0">
                  <a:solidFill>
                    <a:srgbClr val="0033A0"/>
                  </a:solidFill>
                  <a:latin typeface="Arial" panose="020B0604020202020204"/>
                </a:rPr>
                <a:t>Threats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Exposure to non-compliance with licence conditions or use of illegally obtained software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Software prices expected to increase on average by 40% by 2027 globally (source: Gartner)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Huge risk exposure to increased prices</a:t>
              </a:r>
            </a:p>
            <a:p>
              <a:pPr marL="257175" indent="-257175" defTabSz="685800">
                <a:buFont typeface="+mj-lt"/>
                <a:buAutoNum type="arabicPeriod"/>
              </a:pPr>
              <a:r>
                <a:rPr lang="en-GB" sz="1050" dirty="0">
                  <a:solidFill>
                    <a:srgbClr val="0033A0"/>
                  </a:solidFill>
                  <a:latin typeface="Arial" panose="020B0604020202020204"/>
                </a:rPr>
                <a:t>Growing attention on export control: significant operational, reputational and financial impact in case of non-compliance</a:t>
              </a:r>
            </a:p>
            <a:p>
              <a:pPr marL="257175" indent="-257175" defTabSz="685800">
                <a:buFont typeface="+mj-lt"/>
                <a:buAutoNum type="arabicPeriod"/>
              </a:pPr>
              <a:endParaRPr lang="en-GB" sz="1050" dirty="0">
                <a:solidFill>
                  <a:srgbClr val="0033A0"/>
                </a:solidFill>
                <a:latin typeface="Arial" panose="020B0604020202020204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71776A5-4001-7182-28BE-CD12290BC355}"/>
                </a:ext>
              </a:extLst>
            </p:cNvPr>
            <p:cNvCxnSpPr>
              <a:cxnSpLocks/>
            </p:cNvCxnSpPr>
            <p:nvPr/>
          </p:nvCxnSpPr>
          <p:spPr>
            <a:xfrm>
              <a:off x="5753686" y="1041008"/>
              <a:ext cx="0" cy="5120641"/>
            </a:xfrm>
            <a:prstGeom prst="straightConnector1">
              <a:avLst/>
            </a:prstGeom>
            <a:ln w="857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1A69BB6-9D41-DD87-D753-9BA920689279}"/>
                </a:ext>
              </a:extLst>
            </p:cNvPr>
            <p:cNvCxnSpPr>
              <a:cxnSpLocks/>
            </p:cNvCxnSpPr>
            <p:nvPr/>
          </p:nvCxnSpPr>
          <p:spPr>
            <a:xfrm>
              <a:off x="837028" y="3629466"/>
              <a:ext cx="9903655" cy="0"/>
            </a:xfrm>
            <a:prstGeom prst="straightConnector1">
              <a:avLst/>
            </a:prstGeom>
            <a:ln w="857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9378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3881-C2FC-77E7-FBCB-4C09B1A8E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6218-53F4-2767-05C6-F19208BB8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1999" cy="2153265"/>
          </a:xfrm>
        </p:spPr>
        <p:txBody>
          <a:bodyPr/>
          <a:lstStyle/>
          <a:p>
            <a:pPr algn="ctr"/>
            <a:r>
              <a:rPr lang="en-US" dirty="0"/>
              <a:t>CERP – supplier engagement survey</a:t>
            </a:r>
            <a:br>
              <a:rPr lang="en-US" dirty="0"/>
            </a:br>
            <a:br>
              <a:rPr lang="en-US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CB0DC-E3F2-C39A-6F9F-441EB327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/>
          <a:lstStyle/>
          <a:p>
            <a:r>
              <a:rPr lang="en-GB" dirty="0"/>
              <a:t>Valeria Galmarini / Enrico Cennini</a:t>
            </a:r>
          </a:p>
          <a:p>
            <a:r>
              <a:rPr lang="en-GB" dirty="0"/>
              <a:t>March</a:t>
            </a:r>
            <a:r>
              <a:rPr lang="en-GB" b="0" dirty="0"/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0D4AE-E3BA-8B14-351B-6DEA8D9A6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83" y="4505632"/>
            <a:ext cx="718038" cy="7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4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DDA71-5D57-12AA-76DA-4C5DB1D9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0394-D586-8EFD-71D3-EFF8B6CB6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1999" cy="2153265"/>
          </a:xfrm>
        </p:spPr>
        <p:txBody>
          <a:bodyPr/>
          <a:lstStyle/>
          <a:p>
            <a:pPr algn="ctr"/>
            <a:r>
              <a:rPr lang="en-US" dirty="0"/>
              <a:t>NEWCOMERS &amp; TEAM CHANGES</a:t>
            </a:r>
            <a:br>
              <a:rPr lang="en-US" dirty="0"/>
            </a:br>
            <a:br>
              <a:rPr lang="en-US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8CCE3-EFCD-7FCE-6761-0C871D7E4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/>
          <a:lstStyle/>
          <a:p>
            <a:r>
              <a:rPr lang="en-GB" dirty="0"/>
              <a:t>Cristina Lara</a:t>
            </a:r>
          </a:p>
          <a:p>
            <a:r>
              <a:rPr lang="en-GB" b="0" dirty="0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679768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2F783-F36C-0402-5F92-BAEA4C50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>
                <a:solidFill>
                  <a:schemeClr val="tx1">
                    <a:lumMod val="75000"/>
                  </a:schemeClr>
                </a:solidFill>
              </a:rPr>
              <a:t>13.03.2025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B7F17-2979-9ECB-D80D-7EB62135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EF3EF-AFBA-61EC-E0B4-898AC30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solidFill>
                  <a:schemeClr val="tx1">
                    <a:lumMod val="75000"/>
                  </a:schemeClr>
                </a:solidFill>
              </a:rPr>
              <a:pPr/>
              <a:t>30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430A1-19CF-5477-A5DC-83DCC3AC152E}"/>
              </a:ext>
            </a:extLst>
          </p:cNvPr>
          <p:cNvSpPr txBox="1"/>
          <p:nvPr/>
        </p:nvSpPr>
        <p:spPr>
          <a:xfrm>
            <a:off x="990600" y="614756"/>
            <a:ext cx="312420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Agenda</a:t>
            </a:r>
          </a:p>
          <a:p>
            <a:pPr algn="l"/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B5F34-EDE2-B0B5-F1B4-E56D270A7040}"/>
              </a:ext>
            </a:extLst>
          </p:cNvPr>
          <p:cNvSpPr txBox="1"/>
          <p:nvPr/>
        </p:nvSpPr>
        <p:spPr>
          <a:xfrm>
            <a:off x="990600" y="1676400"/>
            <a:ext cx="7848600" cy="3372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Scope and Data Collected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Methodology</a:t>
            </a:r>
            <a:endParaRPr kumimoji="0" lang="en-US" sz="2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uLnTx/>
              <a:uFillTx/>
              <a:latin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"/>
                <a:sym typeface="Canva Sans Bold"/>
              </a:rPr>
              <a:t>Results: m</a:t>
            </a:r>
            <a:r>
              <a:rPr kumimoji="0" lang="en-US" sz="22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atrix</a:t>
            </a: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 by procurement code families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"/>
                <a:sym typeface="Canva Sans Bold"/>
              </a:rPr>
              <a:t>Overall results</a:t>
            </a:r>
            <a:endParaRPr kumimoji="0" lang="en-US" sz="2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uLnTx/>
              <a:uFillTx/>
              <a:latin typeface="Arial"/>
              <a:sym typeface="Canva Sans Bold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Action plan proposal</a:t>
            </a:r>
          </a:p>
        </p:txBody>
      </p:sp>
    </p:spTree>
    <p:extLst>
      <p:ext uri="{BB962C8B-B14F-4D97-AF65-F5344CB8AC3E}">
        <p14:creationId xmlns:p14="http://schemas.microsoft.com/office/powerpoint/2010/main" val="3578283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684B4-6000-1FE2-3DD1-C62461175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6388D-B4AF-C961-6AA7-A7260E94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>
                <a:solidFill>
                  <a:schemeClr val="tx1">
                    <a:lumMod val="75000"/>
                  </a:schemeClr>
                </a:solidFill>
              </a:rPr>
              <a:t>13.03.2025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AC05F8-5D26-45D2-66AF-9627EE69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B6DC9-5227-0D66-C738-7221B3AA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solidFill>
                  <a:schemeClr val="tx1">
                    <a:lumMod val="75000"/>
                  </a:schemeClr>
                </a:solidFill>
              </a:rPr>
              <a:pPr/>
              <a:t>31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F7D17-E25D-1457-B61F-CFD7C4D9815C}"/>
              </a:ext>
            </a:extLst>
          </p:cNvPr>
          <p:cNvSpPr txBox="1"/>
          <p:nvPr/>
        </p:nvSpPr>
        <p:spPr>
          <a:xfrm>
            <a:off x="3505200" y="2743200"/>
            <a:ext cx="7848600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Scope and Data Collected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785EC-7566-8BEA-0A26-639D73EACA03}"/>
              </a:ext>
            </a:extLst>
          </p:cNvPr>
          <p:cNvSpPr/>
          <p:nvPr/>
        </p:nvSpPr>
        <p:spPr>
          <a:xfrm>
            <a:off x="2950029" y="2743200"/>
            <a:ext cx="76200" cy="104539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04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3D7C-84E5-E144-0702-7A34890F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DE859C0-F996-985B-B462-9166060960CE}"/>
              </a:ext>
            </a:extLst>
          </p:cNvPr>
          <p:cNvSpPr/>
          <p:nvPr/>
        </p:nvSpPr>
        <p:spPr>
          <a:xfrm>
            <a:off x="-147464" y="5126191"/>
            <a:ext cx="9267799" cy="91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12BAC8-D36D-942F-5A8A-B7CF7D7A1E09}"/>
              </a:ext>
            </a:extLst>
          </p:cNvPr>
          <p:cNvSpPr/>
          <p:nvPr/>
        </p:nvSpPr>
        <p:spPr>
          <a:xfrm>
            <a:off x="-76200" y="1295399"/>
            <a:ext cx="9267798" cy="360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9ACC624-5BA7-17FC-F916-4AAAC2FFDB49}"/>
              </a:ext>
            </a:extLst>
          </p:cNvPr>
          <p:cNvSpPr/>
          <p:nvPr/>
        </p:nvSpPr>
        <p:spPr>
          <a:xfrm>
            <a:off x="1069577" y="4364542"/>
            <a:ext cx="881286" cy="430614"/>
          </a:xfrm>
          <a:prstGeom prst="roundRect">
            <a:avLst>
              <a:gd name="adj" fmla="val 7471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A3883B-24EA-A33D-A12D-D5520714B7C6}"/>
              </a:ext>
            </a:extLst>
          </p:cNvPr>
          <p:cNvSpPr/>
          <p:nvPr/>
        </p:nvSpPr>
        <p:spPr>
          <a:xfrm>
            <a:off x="1066800" y="3280064"/>
            <a:ext cx="881286" cy="430614"/>
          </a:xfrm>
          <a:prstGeom prst="roundRect">
            <a:avLst>
              <a:gd name="adj" fmla="val 7471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7DEDF33-F2CC-2992-370A-01CE01827811}"/>
              </a:ext>
            </a:extLst>
          </p:cNvPr>
          <p:cNvSpPr/>
          <p:nvPr/>
        </p:nvSpPr>
        <p:spPr>
          <a:xfrm>
            <a:off x="1089609" y="2476424"/>
            <a:ext cx="881286" cy="430614"/>
          </a:xfrm>
          <a:prstGeom prst="roundRect">
            <a:avLst>
              <a:gd name="adj" fmla="val 7471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1F564C-6683-0AEA-9C0D-3E032A5A6BAD}"/>
              </a:ext>
            </a:extLst>
          </p:cNvPr>
          <p:cNvSpPr/>
          <p:nvPr/>
        </p:nvSpPr>
        <p:spPr>
          <a:xfrm>
            <a:off x="1095004" y="1690542"/>
            <a:ext cx="881286" cy="430614"/>
          </a:xfrm>
          <a:prstGeom prst="roundRect">
            <a:avLst>
              <a:gd name="adj" fmla="val 7471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FF92B-7EB6-A572-B98F-A9D646FC2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9237-9A28-7F47-B6F4-ED5E1F4D6B14}" type="datetime1">
              <a:rPr lang="de-CH" smtClean="0">
                <a:latin typeface="+mj-lt"/>
              </a:rPr>
              <a:pPr/>
              <a:t>13.03.2025</a:t>
            </a:fld>
            <a:endParaRPr lang="de-CH" dirty="0">
              <a:latin typeface="+mj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801DC-06CF-8E9F-2167-5BB42F20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latin typeface="+mj-lt"/>
              </a:rPr>
              <a:t>Impact Survey</a:t>
            </a:r>
            <a:endParaRPr lang="en-US" dirty="0"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6D5-93F6-FC28-1736-1BBA20F0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+mj-lt"/>
              </a:rPr>
              <a:pPr/>
              <a:t>32</a:t>
            </a:fld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D5976-6FAD-56FC-E788-B3CBF9F7FE8C}"/>
              </a:ext>
            </a:extLst>
          </p:cNvPr>
          <p:cNvSpPr txBox="1"/>
          <p:nvPr/>
        </p:nvSpPr>
        <p:spPr>
          <a:xfrm>
            <a:off x="533400" y="238880"/>
            <a:ext cx="6096000" cy="619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Scope and data collected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E73B5-9EEE-3C3E-AFD2-F5803DD0BCF2}"/>
              </a:ext>
            </a:extLst>
          </p:cNvPr>
          <p:cNvSpPr txBox="1"/>
          <p:nvPr/>
        </p:nvSpPr>
        <p:spPr>
          <a:xfrm>
            <a:off x="2189853" y="1611715"/>
            <a:ext cx="4711226" cy="6063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50000"/>
              </a:lnSpc>
              <a:buSzPct val="90000"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Identify </a:t>
            </a:r>
            <a:r>
              <a:rPr lang="en-GB" sz="1400" b="1" dirty="0">
                <a:solidFill>
                  <a:schemeClr val="tx1">
                    <a:lumMod val="75000"/>
                  </a:schemeClr>
                </a:solidFill>
              </a:rPr>
              <a:t>maturity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 of suppliers on </a:t>
            </a:r>
            <a:r>
              <a:rPr lang="en-GB" sz="1400" b="1" dirty="0">
                <a:solidFill>
                  <a:schemeClr val="tx1">
                    <a:lumMod val="75000"/>
                  </a:schemeClr>
                </a:solidFill>
              </a:rPr>
              <a:t>sustainability level</a:t>
            </a:r>
          </a:p>
          <a:p>
            <a:pPr algn="l">
              <a:lnSpc>
                <a:spcPct val="150000"/>
              </a:lnSpc>
              <a:buSzPct val="90000"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Identify to what degree suppliers are </a:t>
            </a:r>
            <a:r>
              <a:rPr lang="en-GB" sz="1400" b="1" dirty="0">
                <a:solidFill>
                  <a:schemeClr val="tx1">
                    <a:lumMod val="75000"/>
                  </a:schemeClr>
                </a:solidFill>
              </a:rPr>
              <a:t>willing to collaborate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23C7E-3A43-5310-7AA8-EE9B62A9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" b="4959"/>
          <a:stretch/>
        </p:blipFill>
        <p:spPr>
          <a:xfrm>
            <a:off x="8578684" y="603771"/>
            <a:ext cx="2798843" cy="54348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CDBC41-2071-8D45-CDE3-8CFDC923E4F3}"/>
              </a:ext>
            </a:extLst>
          </p:cNvPr>
          <p:cNvSpPr txBox="1"/>
          <p:nvPr/>
        </p:nvSpPr>
        <p:spPr>
          <a:xfrm>
            <a:off x="2246382" y="3095917"/>
            <a:ext cx="497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400" dirty="0">
              <a:solidFill>
                <a:schemeClr val="tx1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algn="l"/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Questionnaire</a:t>
            </a:r>
            <a:r>
              <a:rPr lang="en-GB" sz="14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with</a:t>
            </a:r>
            <a:r>
              <a:rPr lang="en-GB" sz="1400" b="1" dirty="0">
                <a:solidFill>
                  <a:schemeClr val="tx1">
                    <a:lumMod val="75000"/>
                  </a:schemeClr>
                </a:solidFill>
              </a:rPr>
              <a:t> targeted 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sustainability questions</a:t>
            </a:r>
            <a:endParaRPr lang="en-GB" sz="1400" u="sng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822D97-7DE4-530C-E361-E8DD70E27EC2}"/>
              </a:ext>
            </a:extLst>
          </p:cNvPr>
          <p:cNvSpPr txBox="1"/>
          <p:nvPr/>
        </p:nvSpPr>
        <p:spPr>
          <a:xfrm>
            <a:off x="2276268" y="2516543"/>
            <a:ext cx="4563750" cy="283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SzPct val="90000"/>
              <a:buFont typeface="Wingdings" panose="05000000000000000000" pitchFamily="2" charset="2"/>
              <a:buChar char="Ø"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indent="0">
              <a:buNone/>
            </a:pPr>
            <a:r>
              <a:rPr lang="en-GB" sz="1400" dirty="0"/>
              <a:t>Sent </a:t>
            </a:r>
            <a:r>
              <a:rPr lang="en-GB" sz="1400"/>
              <a:t>to </a:t>
            </a:r>
            <a:r>
              <a:rPr lang="en-GB" sz="1400" b="1"/>
              <a:t>267 </a:t>
            </a:r>
            <a:r>
              <a:rPr lang="en-GB" sz="1400" b="1" dirty="0"/>
              <a:t>suppliers </a:t>
            </a:r>
            <a:r>
              <a:rPr lang="en-GB" sz="1400" dirty="0"/>
              <a:t>from </a:t>
            </a:r>
            <a:r>
              <a:rPr lang="en-GB" sz="1400" b="1" dirty="0"/>
              <a:t>all </a:t>
            </a:r>
            <a:r>
              <a:rPr lang="en-GB" sz="1400" dirty="0"/>
              <a:t>procurement code families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EFBACC-9429-9972-F446-02835A30D7F4}"/>
              </a:ext>
            </a:extLst>
          </p:cNvPr>
          <p:cNvSpPr txBox="1"/>
          <p:nvPr/>
        </p:nvSpPr>
        <p:spPr>
          <a:xfrm>
            <a:off x="2189853" y="5182487"/>
            <a:ext cx="292316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Response Rate</a:t>
            </a:r>
          </a:p>
          <a:p>
            <a:pPr algn="ctr"/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87</a:t>
            </a:r>
            <a:r>
              <a:rPr lang="en-GB" sz="1500" dirty="0">
                <a:solidFill>
                  <a:schemeClr val="tx1">
                    <a:lumMod val="75000"/>
                  </a:schemeClr>
                </a:solidFill>
              </a:rPr>
              <a:t> out of </a:t>
            </a: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267</a:t>
            </a:r>
            <a:r>
              <a:rPr lang="en-GB" sz="1500" dirty="0">
                <a:solidFill>
                  <a:schemeClr val="tx1">
                    <a:lumMod val="75000"/>
                  </a:schemeClr>
                </a:solidFill>
              </a:rPr>
              <a:t> suppliers </a:t>
            </a: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among</a:t>
            </a:r>
            <a:r>
              <a:rPr lang="en-GB" sz="15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9</a:t>
            </a:r>
            <a:r>
              <a:rPr lang="en-GB" sz="1500" dirty="0">
                <a:solidFill>
                  <a:schemeClr val="tx1">
                    <a:lumMod val="75000"/>
                  </a:schemeClr>
                </a:solidFill>
              </a:rPr>
              <a:t> procurement code families</a:t>
            </a:r>
            <a:endParaRPr lang="en-GB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BA594-EE3B-482C-6A41-79D843C3C5F8}"/>
              </a:ext>
            </a:extLst>
          </p:cNvPr>
          <p:cNvSpPr txBox="1"/>
          <p:nvPr/>
        </p:nvSpPr>
        <p:spPr>
          <a:xfrm>
            <a:off x="2276268" y="3710678"/>
            <a:ext cx="3999428" cy="6063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SzPct val="90000"/>
              <a:buFont typeface="Wingdings" panose="05000000000000000000" pitchFamily="2" charset="2"/>
              <a:buChar char="Ø"/>
              <a:defRPr sz="1600" b="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Weekly </a:t>
            </a:r>
            <a:r>
              <a:rPr lang="en-GB" sz="1400" b="0" dirty="0"/>
              <a:t>automated emailing through </a:t>
            </a:r>
            <a:r>
              <a:rPr lang="en-GB" sz="1400" dirty="0" err="1"/>
              <a:t>SpotlerMail</a:t>
            </a:r>
            <a:r>
              <a:rPr lang="en-GB" sz="14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8E605-15B0-D3F2-216C-EB764A7805A2}"/>
              </a:ext>
            </a:extLst>
          </p:cNvPr>
          <p:cNvSpPr txBox="1"/>
          <p:nvPr/>
        </p:nvSpPr>
        <p:spPr>
          <a:xfrm>
            <a:off x="1095004" y="1755685"/>
            <a:ext cx="881286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75000"/>
                  </a:schemeClr>
                </a:solidFill>
              </a:rPr>
              <a:t>WHY</a:t>
            </a:r>
            <a:endParaRPr lang="en-GB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388CB-1660-3F6F-F2B8-4A1D4A5F8267}"/>
              </a:ext>
            </a:extLst>
          </p:cNvPr>
          <p:cNvSpPr txBox="1"/>
          <p:nvPr/>
        </p:nvSpPr>
        <p:spPr>
          <a:xfrm>
            <a:off x="1032619" y="2509346"/>
            <a:ext cx="881286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75000"/>
                  </a:schemeClr>
                </a:solidFill>
              </a:rPr>
              <a:t>WHO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A98DA-9EF9-C561-586A-CEEB40B0D5C7}"/>
              </a:ext>
            </a:extLst>
          </p:cNvPr>
          <p:cNvSpPr txBox="1"/>
          <p:nvPr/>
        </p:nvSpPr>
        <p:spPr>
          <a:xfrm>
            <a:off x="900496" y="3331195"/>
            <a:ext cx="1072497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75000"/>
                  </a:schemeClr>
                </a:solidFill>
              </a:rPr>
              <a:t>WHAT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DEC21F-3BD3-83DF-4BCF-0312EF239180}"/>
              </a:ext>
            </a:extLst>
          </p:cNvPr>
          <p:cNvSpPr txBox="1"/>
          <p:nvPr/>
        </p:nvSpPr>
        <p:spPr>
          <a:xfrm>
            <a:off x="1149251" y="4083704"/>
            <a:ext cx="762001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6" name="Picture 2" descr="Círculo dibujado a mano icono de garabato - Descargar PNG/SVG transparente">
            <a:extLst>
              <a:ext uri="{FF2B5EF4-FFF2-40B4-BE49-F238E27FC236}">
                <a16:creationId xmlns:a16="http://schemas.microsoft.com/office/drawing/2014/main" id="{89A18EF9-A597-D20B-9D8F-8C1EF69A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25" y="5076070"/>
            <a:ext cx="973061" cy="97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37B2A96-AA2B-5182-C0B8-26F6E840466C}"/>
              </a:ext>
            </a:extLst>
          </p:cNvPr>
          <p:cNvSpPr txBox="1"/>
          <p:nvPr/>
        </p:nvSpPr>
        <p:spPr>
          <a:xfrm>
            <a:off x="5016121" y="5404922"/>
            <a:ext cx="1939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 =       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32.5</a:t>
            </a:r>
            <a:r>
              <a:rPr lang="en-GB" sz="1800" b="1" dirty="0">
                <a:solidFill>
                  <a:schemeClr val="tx1">
                    <a:lumMod val="75000"/>
                  </a:schemeClr>
                </a:solidFill>
              </a:rPr>
              <a:t>%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477D3-D1AB-8B7B-3554-B8AC996FFC0D}"/>
              </a:ext>
            </a:extLst>
          </p:cNvPr>
          <p:cNvSpPr/>
          <p:nvPr/>
        </p:nvSpPr>
        <p:spPr>
          <a:xfrm>
            <a:off x="2020516" y="1595892"/>
            <a:ext cx="27432" cy="619914"/>
          </a:xfrm>
          <a:prstGeom prst="rect">
            <a:avLst/>
          </a:prstGeom>
          <a:solidFill>
            <a:srgbClr val="05ABB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11DBAD-9A96-5272-B246-31B451591493}"/>
              </a:ext>
            </a:extLst>
          </p:cNvPr>
          <p:cNvSpPr/>
          <p:nvPr/>
        </p:nvSpPr>
        <p:spPr>
          <a:xfrm>
            <a:off x="2020516" y="2357056"/>
            <a:ext cx="27432" cy="619914"/>
          </a:xfrm>
          <a:prstGeom prst="rect">
            <a:avLst/>
          </a:prstGeom>
          <a:solidFill>
            <a:srgbClr val="05ABB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EE9C84-05DD-AD56-669C-CB812E5AE54A}"/>
              </a:ext>
            </a:extLst>
          </p:cNvPr>
          <p:cNvSpPr/>
          <p:nvPr/>
        </p:nvSpPr>
        <p:spPr>
          <a:xfrm>
            <a:off x="2021436" y="3879384"/>
            <a:ext cx="27432" cy="619914"/>
          </a:xfrm>
          <a:prstGeom prst="rect">
            <a:avLst/>
          </a:prstGeom>
          <a:solidFill>
            <a:srgbClr val="05ABB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C0B95F-3B09-7E20-A7E4-87AF9E22BEB6}"/>
              </a:ext>
            </a:extLst>
          </p:cNvPr>
          <p:cNvSpPr/>
          <p:nvPr/>
        </p:nvSpPr>
        <p:spPr>
          <a:xfrm>
            <a:off x="2015939" y="3118220"/>
            <a:ext cx="27432" cy="619914"/>
          </a:xfrm>
          <a:prstGeom prst="rect">
            <a:avLst/>
          </a:prstGeom>
          <a:solidFill>
            <a:srgbClr val="05ABB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21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2B4146-4DAF-5F89-2FFC-CA8B40A8B5C4}"/>
              </a:ext>
            </a:extLst>
          </p:cNvPr>
          <p:cNvSpPr/>
          <p:nvPr/>
        </p:nvSpPr>
        <p:spPr>
          <a:xfrm>
            <a:off x="6103835" y="757913"/>
            <a:ext cx="36576" cy="5420381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03D6-B78A-7EC4-275F-389FB291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13.03.2025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C2BCC-074F-CE44-081A-1E92DE8B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8D29B-DEDD-B009-3870-49CC4997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773D8F-A3AE-F8DB-E750-FFF1F1F219AC}"/>
              </a:ext>
            </a:extLst>
          </p:cNvPr>
          <p:cNvSpPr txBox="1"/>
          <p:nvPr/>
        </p:nvSpPr>
        <p:spPr>
          <a:xfrm>
            <a:off x="304800" y="228599"/>
            <a:ext cx="6358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Family Codes and Response Rates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A0EFE1-9958-000D-D69D-D5E7F6CB0EEF}"/>
              </a:ext>
            </a:extLst>
          </p:cNvPr>
          <p:cNvGraphicFramePr/>
          <p:nvPr/>
        </p:nvGraphicFramePr>
        <p:xfrm>
          <a:off x="6278032" y="1515875"/>
          <a:ext cx="5562119" cy="458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362D382-EBB1-4AF7-07F8-7AA7DDAEB0C5}"/>
              </a:ext>
            </a:extLst>
          </p:cNvPr>
          <p:cNvSpPr txBox="1"/>
          <p:nvPr/>
        </p:nvSpPr>
        <p:spPr>
          <a:xfrm>
            <a:off x="5926184" y="875095"/>
            <a:ext cx="6265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33A0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%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REPLIES BY INDUSTRY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5398F3A-BC10-4950-CDAB-AD4984F85CC9}"/>
              </a:ext>
            </a:extLst>
          </p:cNvPr>
          <p:cNvGraphicFramePr/>
          <p:nvPr/>
        </p:nvGraphicFramePr>
        <p:xfrm>
          <a:off x="514949" y="1269534"/>
          <a:ext cx="5145023" cy="44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CDCD9AC-1405-64AC-39FB-67B200082742}"/>
              </a:ext>
            </a:extLst>
          </p:cNvPr>
          <p:cNvSpPr txBox="1"/>
          <p:nvPr/>
        </p:nvSpPr>
        <p:spPr>
          <a:xfrm>
            <a:off x="1822430" y="5915421"/>
            <a:ext cx="45793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i="1" dirty="0">
                <a:solidFill>
                  <a:schemeClr val="tx1">
                    <a:lumMod val="75000"/>
                  </a:schemeClr>
                </a:solidFill>
              </a:rPr>
              <a:t>Note</a:t>
            </a:r>
            <a:r>
              <a:rPr lang="fr-CH" sz="1200" i="1" dirty="0">
                <a:solidFill>
                  <a:schemeClr val="tx1">
                    <a:lumMod val="75000"/>
                  </a:schemeClr>
                </a:solidFill>
              </a:rPr>
              <a:t>: </a:t>
            </a:r>
            <a:r>
              <a:rPr lang="fr-CH" sz="1200" i="1" dirty="0" err="1">
                <a:solidFill>
                  <a:schemeClr val="tx1">
                    <a:lumMod val="75000"/>
                  </a:schemeClr>
                </a:solidFill>
              </a:rPr>
              <a:t>some</a:t>
            </a:r>
            <a:r>
              <a:rPr lang="fr-CH" sz="12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200" i="1" dirty="0" err="1">
                <a:solidFill>
                  <a:schemeClr val="tx1">
                    <a:lumMod val="75000"/>
                  </a:schemeClr>
                </a:solidFill>
              </a:rPr>
              <a:t>family</a:t>
            </a:r>
            <a:r>
              <a:rPr lang="fr-CH" sz="1200" i="1" dirty="0">
                <a:solidFill>
                  <a:schemeClr val="tx1">
                    <a:lumMod val="75000"/>
                  </a:schemeClr>
                </a:solidFill>
              </a:rPr>
              <a:t> codes have not </a:t>
            </a:r>
            <a:r>
              <a:rPr lang="fr-CH" sz="1200" i="1" dirty="0" err="1">
                <a:solidFill>
                  <a:schemeClr val="tx1">
                    <a:lumMod val="75000"/>
                  </a:schemeClr>
                </a:solidFill>
              </a:rPr>
              <a:t>replied</a:t>
            </a:r>
            <a:endParaRPr lang="fr-CH" sz="1200" i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38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4DFE2-DDA0-20C6-15DD-80F41D760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9EAB74-8F9B-BE50-1BCC-594D88F6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>
                <a:solidFill>
                  <a:schemeClr val="tx1">
                    <a:lumMod val="75000"/>
                  </a:schemeClr>
                </a:solidFill>
              </a:rPr>
              <a:t>13.03.2025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5866F-E2F7-5E9F-9C60-A8A1ECB4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3C3CE-A792-6CF7-C2C6-5917A88D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solidFill>
                  <a:schemeClr val="tx1">
                    <a:lumMod val="75000"/>
                  </a:schemeClr>
                </a:solidFill>
              </a:rPr>
              <a:pPr/>
              <a:t>34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C6247-8A9F-BD90-A2DA-817762BA1697}"/>
              </a:ext>
            </a:extLst>
          </p:cNvPr>
          <p:cNvSpPr txBox="1"/>
          <p:nvPr/>
        </p:nvSpPr>
        <p:spPr>
          <a:xfrm>
            <a:off x="4619973" y="2814314"/>
            <a:ext cx="7848600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H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Methodology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  <a:sym typeface="Canva Sans 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3F5A3-C415-AD46-5481-BC41048916A8}"/>
              </a:ext>
            </a:extLst>
          </p:cNvPr>
          <p:cNvSpPr/>
          <p:nvPr/>
        </p:nvSpPr>
        <p:spPr>
          <a:xfrm>
            <a:off x="4183063" y="2906303"/>
            <a:ext cx="76200" cy="104539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13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2F244-10E0-2C5D-28E1-FF94EDE3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D67701-2C83-DF7D-9308-2A755EA2A4FF}"/>
              </a:ext>
            </a:extLst>
          </p:cNvPr>
          <p:cNvSpPr/>
          <p:nvPr/>
        </p:nvSpPr>
        <p:spPr>
          <a:xfrm>
            <a:off x="-153074" y="963531"/>
            <a:ext cx="12544124" cy="502893"/>
          </a:xfrm>
          <a:prstGeom prst="rect">
            <a:avLst/>
          </a:prstGeom>
          <a:solidFill>
            <a:schemeClr val="tx2">
              <a:lumMod val="10000"/>
              <a:lumOff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51B578-CD06-A3CA-8E74-B0028CFA22C9}"/>
              </a:ext>
            </a:extLst>
          </p:cNvPr>
          <p:cNvSpPr/>
          <p:nvPr/>
        </p:nvSpPr>
        <p:spPr>
          <a:xfrm>
            <a:off x="6081690" y="1522074"/>
            <a:ext cx="6181145" cy="518132"/>
          </a:xfrm>
          <a:prstGeom prst="rect">
            <a:avLst/>
          </a:prstGeom>
          <a:solidFill>
            <a:srgbClr val="00808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2D36FF-EFD9-05B3-BC0C-373F672F7AB3}"/>
              </a:ext>
            </a:extLst>
          </p:cNvPr>
          <p:cNvSpPr/>
          <p:nvPr/>
        </p:nvSpPr>
        <p:spPr>
          <a:xfrm>
            <a:off x="-152400" y="1522074"/>
            <a:ext cx="6181145" cy="518132"/>
          </a:xfrm>
          <a:prstGeom prst="rect">
            <a:avLst/>
          </a:prstGeom>
          <a:solidFill>
            <a:schemeClr val="tx1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84348F-8743-7FDF-A6BC-1E852CD334B0}"/>
              </a:ext>
            </a:extLst>
          </p:cNvPr>
          <p:cNvSpPr/>
          <p:nvPr/>
        </p:nvSpPr>
        <p:spPr>
          <a:xfrm>
            <a:off x="6081690" y="2057400"/>
            <a:ext cx="6181145" cy="4114800"/>
          </a:xfrm>
          <a:prstGeom prst="rect">
            <a:avLst/>
          </a:prstGeom>
          <a:solidFill>
            <a:schemeClr val="accent2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75EC931-98AD-A6E5-103F-FAD7AC30CCF0}"/>
              </a:ext>
            </a:extLst>
          </p:cNvPr>
          <p:cNvSpPr/>
          <p:nvPr/>
        </p:nvSpPr>
        <p:spPr>
          <a:xfrm>
            <a:off x="-152400" y="2057400"/>
            <a:ext cx="6181145" cy="4114800"/>
          </a:xfrm>
          <a:prstGeom prst="rect">
            <a:avLst/>
          </a:prstGeom>
          <a:solidFill>
            <a:schemeClr val="tx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C2BD3B7-8C51-9B9F-7CA4-D96D5D4C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3021012" cy="6170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survey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7D16D-9827-CA99-E1CF-5D4BF266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D1349-37E0-C197-9E5F-5D641345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900" kern="1200" dirty="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BCD6C-ECEE-C882-4401-79DA7572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C58F8-1413-A5C0-3B55-F7A08FBE479A}"/>
              </a:ext>
            </a:extLst>
          </p:cNvPr>
          <p:cNvSpPr txBox="1"/>
          <p:nvPr/>
        </p:nvSpPr>
        <p:spPr>
          <a:xfrm>
            <a:off x="8204181" y="1660552"/>
            <a:ext cx="27185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b="1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6A91A-2D73-420D-9A85-A9F7E23A0E26}"/>
              </a:ext>
            </a:extLst>
          </p:cNvPr>
          <p:cNvSpPr txBox="1"/>
          <p:nvPr/>
        </p:nvSpPr>
        <p:spPr>
          <a:xfrm>
            <a:off x="2054409" y="1669522"/>
            <a:ext cx="27185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b="1" dirty="0" err="1">
                <a:solidFill>
                  <a:schemeClr val="bg1"/>
                </a:solidFill>
              </a:rPr>
              <a:t>Maturity</a:t>
            </a:r>
            <a:endParaRPr lang="fr-CH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4F03A3-7EAC-EB0C-43DC-AA51A93D2DBB}"/>
              </a:ext>
            </a:extLst>
          </p:cNvPr>
          <p:cNvSpPr txBox="1"/>
          <p:nvPr/>
        </p:nvSpPr>
        <p:spPr>
          <a:xfrm>
            <a:off x="3391265" y="1132272"/>
            <a:ext cx="61722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Questions </a:t>
            </a:r>
            <a:r>
              <a:rPr lang="fr-CH" sz="1200" dirty="0" err="1">
                <a:solidFill>
                  <a:schemeClr val="tx1">
                    <a:lumMod val="75000"/>
                  </a:schemeClr>
                </a:solidFill>
              </a:rPr>
              <a:t>were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1">
                    <a:lumMod val="75000"/>
                  </a:schemeClr>
                </a:solidFill>
              </a:rPr>
              <a:t>asked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to </a:t>
            </a:r>
            <a:r>
              <a:rPr lang="fr-CH" sz="1200" b="1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to </a:t>
            </a:r>
            <a:r>
              <a:rPr lang="fr-CH" sz="1200" b="1" dirty="0" err="1">
                <a:solidFill>
                  <a:schemeClr val="tx1">
                    <a:lumMod val="75000"/>
                  </a:schemeClr>
                </a:solidFill>
              </a:rPr>
              <a:t>assess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and </a:t>
            </a:r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score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1">
                    <a:lumMod val="75000"/>
                  </a:schemeClr>
                </a:solidFill>
              </a:rPr>
              <a:t>their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1">
                    <a:lumMod val="75000"/>
                  </a:schemeClr>
                </a:solidFill>
              </a:rPr>
              <a:t>level</a:t>
            </a:r>
            <a:r>
              <a:rPr lang="fr-CH" sz="1200" dirty="0">
                <a:solidFill>
                  <a:schemeClr val="tx1">
                    <a:lumMod val="75000"/>
                  </a:schemeClr>
                </a:solidFill>
              </a:rPr>
              <a:t> of: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775AF2-A08B-0889-BABE-6AE760A8D509}"/>
              </a:ext>
            </a:extLst>
          </p:cNvPr>
          <p:cNvSpPr txBox="1"/>
          <p:nvPr/>
        </p:nvSpPr>
        <p:spPr>
          <a:xfrm>
            <a:off x="667893" y="2133862"/>
            <a:ext cx="42749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Does your company currently have a sustainability/environmental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policy or program in place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678AF2-34BF-EB8A-70EE-133B7019B915}"/>
              </a:ext>
            </a:extLst>
          </p:cNvPr>
          <p:cNvSpPr txBox="1"/>
          <p:nvPr/>
        </p:nvSpPr>
        <p:spPr>
          <a:xfrm>
            <a:off x="655969" y="2759668"/>
            <a:ext cx="41355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Does your company hold any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certifications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 related to environmental or sustainability practices?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2B1149-4FAD-FD41-0AD0-E9F4C4B06253}"/>
              </a:ext>
            </a:extLst>
          </p:cNvPr>
          <p:cNvSpPr txBox="1"/>
          <p:nvPr/>
        </p:nvSpPr>
        <p:spPr>
          <a:xfrm>
            <a:off x="641452" y="3354001"/>
            <a:ext cx="447225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Does your company have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initiatives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 in place to encourage sustainability/environmental practices across its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supply chain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E20C51-2EEB-2500-4E26-A87069AD7287}"/>
              </a:ext>
            </a:extLst>
          </p:cNvPr>
          <p:cNvSpPr txBox="1"/>
          <p:nvPr/>
        </p:nvSpPr>
        <p:spPr>
          <a:xfrm>
            <a:off x="649715" y="4014543"/>
            <a:ext cx="49215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Does your company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measure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 its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carbon footprint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E4465A-9449-F513-679C-83B577C59E0D}"/>
              </a:ext>
            </a:extLst>
          </p:cNvPr>
          <p:cNvSpPr txBox="1"/>
          <p:nvPr/>
        </p:nvSpPr>
        <p:spPr>
          <a:xfrm>
            <a:off x="663958" y="4573068"/>
            <a:ext cx="49215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Does your company publish a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report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 on its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carbon footprint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8BED82-4112-0B35-DF3F-74BF30F38131}"/>
              </a:ext>
            </a:extLst>
          </p:cNvPr>
          <p:cNvSpPr txBox="1"/>
          <p:nvPr/>
        </p:nvSpPr>
        <p:spPr>
          <a:xfrm>
            <a:off x="663667" y="5094225"/>
            <a:ext cx="42406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Is your firm able to provide data on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CO2 emissions 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specifically related to services or products provided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to CERN 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contracts?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5A9CEF-C6FA-2F15-B26E-6E2F23EC6276}"/>
              </a:ext>
            </a:extLst>
          </p:cNvPr>
          <p:cNvSpPr txBox="1"/>
          <p:nvPr/>
        </p:nvSpPr>
        <p:spPr>
          <a:xfrm>
            <a:off x="649716" y="5649140"/>
            <a:ext cx="41417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Has your company defined specific sustainability/environmental goals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</a:rPr>
              <a:t>for the next 5 years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B32E1C-A7D1-5D88-82BE-B15000470775}"/>
              </a:ext>
            </a:extLst>
          </p:cNvPr>
          <p:cNvSpPr txBox="1"/>
          <p:nvPr/>
        </p:nvSpPr>
        <p:spPr>
          <a:xfrm>
            <a:off x="6737603" y="2484438"/>
            <a:ext cx="4082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sz="1000" dirty="0"/>
              <a:t>Would you be interested in </a:t>
            </a:r>
            <a:r>
              <a:rPr lang="en-GB" sz="1000" b="1" dirty="0"/>
              <a:t>collaborating with CERN </a:t>
            </a:r>
            <a:r>
              <a:rPr lang="en-GB" sz="1000" dirty="0"/>
              <a:t>to calculate these emissions? </a:t>
            </a:r>
            <a:endParaRPr lang="en-US" sz="1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E7515F-C873-4F30-9C9A-7F018E7333B0}"/>
              </a:ext>
            </a:extLst>
          </p:cNvPr>
          <p:cNvSpPr txBox="1"/>
          <p:nvPr/>
        </p:nvSpPr>
        <p:spPr>
          <a:xfrm>
            <a:off x="6708925" y="3653408"/>
            <a:ext cx="4427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z="1000" dirty="0"/>
              <a:t>Would your company be open to </a:t>
            </a:r>
            <a:r>
              <a:rPr lang="en-US" sz="1000" b="1" dirty="0"/>
              <a:t>setting targets </a:t>
            </a:r>
            <a:r>
              <a:rPr lang="en-US" sz="1000" dirty="0"/>
              <a:t>for reducing the carbon footprint </a:t>
            </a:r>
            <a:r>
              <a:rPr lang="en-US" sz="1000" b="1" dirty="0"/>
              <a:t>of its supplies or services </a:t>
            </a:r>
            <a:r>
              <a:rPr lang="en-US" sz="1000" dirty="0"/>
              <a:t>provided to CERN?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20B2A2-C0BE-AEF4-66E0-EEA4A065190B}"/>
              </a:ext>
            </a:extLst>
          </p:cNvPr>
          <p:cNvSpPr txBox="1"/>
          <p:nvPr/>
        </p:nvSpPr>
        <p:spPr>
          <a:xfrm>
            <a:off x="6735811" y="5158154"/>
            <a:ext cx="44278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z="1000" dirty="0"/>
              <a:t>Length of </a:t>
            </a:r>
            <a:r>
              <a:rPr lang="en-US" sz="1000" b="1" dirty="0"/>
              <a:t>relationship</a:t>
            </a:r>
            <a:r>
              <a:rPr lang="en-US" sz="1000" dirty="0"/>
              <a:t> with CERN in years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22329F6-FB12-8DA7-A23D-F6CEDACF1884}"/>
              </a:ext>
            </a:extLst>
          </p:cNvPr>
          <p:cNvSpPr txBox="1"/>
          <p:nvPr/>
        </p:nvSpPr>
        <p:spPr>
          <a:xfrm>
            <a:off x="6742055" y="5718506"/>
            <a:ext cx="44278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z="1000" dirty="0"/>
              <a:t>Yearly average </a:t>
            </a:r>
            <a:r>
              <a:rPr lang="en-US" sz="1000" b="1" dirty="0"/>
              <a:t>contract amount </a:t>
            </a:r>
            <a:r>
              <a:rPr lang="en-US" sz="1000" dirty="0"/>
              <a:t>in the last 3 years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AD299A2-01AD-0B05-E905-7854AF15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9652" y="2818541"/>
            <a:ext cx="263716" cy="2637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82CE598-6849-1AA7-ECC1-C2DE2E8FE9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9652" y="2206883"/>
            <a:ext cx="269968" cy="269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2A482B4-28CC-10E3-BDD6-09535D4F138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574" y="3435353"/>
            <a:ext cx="304800" cy="3048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C924092-D234-C2C2-A882-5F9C29C40B8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2674" y="4001048"/>
            <a:ext cx="252095" cy="25209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95BA808-1FD4-752C-BCD1-4BFD8706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151" y="4586943"/>
            <a:ext cx="240041" cy="24004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0794938-807D-A7F5-B04E-8B043EA963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2592" y="5172677"/>
            <a:ext cx="228600" cy="2286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F37290F-016C-7FD7-C944-E870325CF86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982" y="5678660"/>
            <a:ext cx="334446" cy="33444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60DE4BF-7BFD-FB92-D1B1-4CDAF467769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6816" y="2563107"/>
            <a:ext cx="273548" cy="273548"/>
          </a:xfrm>
          <a:prstGeom prst="rect">
            <a:avLst/>
          </a:prstGeom>
        </p:spPr>
      </p:pic>
      <p:pic>
        <p:nvPicPr>
          <p:cNvPr id="1026" name="Picture 2" descr="Bullseye with target symbol icon on transparent background 14391894 PNG">
            <a:extLst>
              <a:ext uri="{FF2B5EF4-FFF2-40B4-BE49-F238E27FC236}">
                <a16:creationId xmlns:a16="http://schemas.microsoft.com/office/drawing/2014/main" id="{D55B3A26-569D-54D3-B6BB-2D1C085B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19" y="3742409"/>
            <a:ext cx="443885" cy="2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eting, people connection, relation building, social interaction ...">
            <a:extLst>
              <a:ext uri="{FF2B5EF4-FFF2-40B4-BE49-F238E27FC236}">
                <a16:creationId xmlns:a16="http://schemas.microsoft.com/office/drawing/2014/main" id="{F8AD6AA8-89D0-3D5D-2858-45B6F0F1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77" y="5139676"/>
            <a:ext cx="252714" cy="2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sh, coins, currencies, dollars, exchange, money, payment icon">
            <a:extLst>
              <a:ext uri="{FF2B5EF4-FFF2-40B4-BE49-F238E27FC236}">
                <a16:creationId xmlns:a16="http://schemas.microsoft.com/office/drawing/2014/main" id="{22D20109-6177-CFF8-6E0B-0EF0A762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70" y="5708791"/>
            <a:ext cx="273346" cy="2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0A3F31-EA44-1B83-5B35-FA0843ECCCEA}"/>
              </a:ext>
            </a:extLst>
          </p:cNvPr>
          <p:cNvCxnSpPr>
            <a:cxnSpLocks/>
          </p:cNvCxnSpPr>
          <p:nvPr/>
        </p:nvCxnSpPr>
        <p:spPr>
          <a:xfrm>
            <a:off x="5113711" y="1466424"/>
            <a:ext cx="0" cy="47819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BBC98F-D6C8-B1EE-98B7-F386722F1A22}"/>
              </a:ext>
            </a:extLst>
          </p:cNvPr>
          <p:cNvSpPr txBox="1"/>
          <p:nvPr/>
        </p:nvSpPr>
        <p:spPr>
          <a:xfrm>
            <a:off x="5158341" y="1598976"/>
            <a:ext cx="837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sz="1100" b="1" dirty="0" err="1">
                <a:solidFill>
                  <a:schemeClr val="bg1"/>
                </a:solidFill>
              </a:rPr>
              <a:t>Weight</a:t>
            </a:r>
            <a:r>
              <a:rPr lang="fr-CH" sz="11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CH" sz="1100" b="1" dirty="0">
                <a:solidFill>
                  <a:schemeClr val="bg1"/>
                </a:solidFill>
              </a:rPr>
              <a:t>on score</a:t>
            </a:r>
            <a:endParaRPr lang="fr-CH" sz="105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DE4DD9-A334-B3A1-8CED-02F4EB88D548}"/>
              </a:ext>
            </a:extLst>
          </p:cNvPr>
          <p:cNvCxnSpPr>
            <a:cxnSpLocks/>
          </p:cNvCxnSpPr>
          <p:nvPr/>
        </p:nvCxnSpPr>
        <p:spPr>
          <a:xfrm flipH="1">
            <a:off x="-190367" y="2634357"/>
            <a:ext cx="623409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148905-309D-7458-1C80-376F632FC10C}"/>
              </a:ext>
            </a:extLst>
          </p:cNvPr>
          <p:cNvCxnSpPr>
            <a:cxnSpLocks/>
          </p:cNvCxnSpPr>
          <p:nvPr/>
        </p:nvCxnSpPr>
        <p:spPr>
          <a:xfrm flipH="1">
            <a:off x="-190367" y="3276600"/>
            <a:ext cx="623409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F50EB5-33AD-9841-6921-4110FA78FB0D}"/>
              </a:ext>
            </a:extLst>
          </p:cNvPr>
          <p:cNvCxnSpPr>
            <a:cxnSpLocks/>
          </p:cNvCxnSpPr>
          <p:nvPr/>
        </p:nvCxnSpPr>
        <p:spPr>
          <a:xfrm flipH="1">
            <a:off x="-193814" y="3854159"/>
            <a:ext cx="623409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D15BAE-5350-13C8-8305-6A225DCFC2F8}"/>
              </a:ext>
            </a:extLst>
          </p:cNvPr>
          <p:cNvCxnSpPr>
            <a:cxnSpLocks/>
          </p:cNvCxnSpPr>
          <p:nvPr/>
        </p:nvCxnSpPr>
        <p:spPr>
          <a:xfrm flipH="1">
            <a:off x="-228600" y="4449099"/>
            <a:ext cx="63093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A403AD-6324-B842-3B28-54280265E902}"/>
              </a:ext>
            </a:extLst>
          </p:cNvPr>
          <p:cNvCxnSpPr>
            <a:cxnSpLocks/>
          </p:cNvCxnSpPr>
          <p:nvPr/>
        </p:nvCxnSpPr>
        <p:spPr>
          <a:xfrm flipH="1">
            <a:off x="-213360" y="4975130"/>
            <a:ext cx="63093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A633EC-1F55-C260-AF1C-D95F0262D9C1}"/>
              </a:ext>
            </a:extLst>
          </p:cNvPr>
          <p:cNvCxnSpPr>
            <a:cxnSpLocks/>
          </p:cNvCxnSpPr>
          <p:nvPr/>
        </p:nvCxnSpPr>
        <p:spPr>
          <a:xfrm flipH="1">
            <a:off x="-213360" y="5583573"/>
            <a:ext cx="63093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70F05E-9559-44DF-202E-DAEED976AA50}"/>
              </a:ext>
            </a:extLst>
          </p:cNvPr>
          <p:cNvCxnSpPr>
            <a:cxnSpLocks/>
          </p:cNvCxnSpPr>
          <p:nvPr/>
        </p:nvCxnSpPr>
        <p:spPr>
          <a:xfrm>
            <a:off x="11277600" y="1402080"/>
            <a:ext cx="0" cy="30470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295C70-99CC-C2E4-F4A5-41E13BAF1623}"/>
              </a:ext>
            </a:extLst>
          </p:cNvPr>
          <p:cNvCxnSpPr>
            <a:cxnSpLocks/>
          </p:cNvCxnSpPr>
          <p:nvPr/>
        </p:nvCxnSpPr>
        <p:spPr>
          <a:xfrm flipH="1">
            <a:off x="6081690" y="3262044"/>
            <a:ext cx="623409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7E3FFE-CDF0-0C17-58B2-6987B6C36F2F}"/>
              </a:ext>
            </a:extLst>
          </p:cNvPr>
          <p:cNvCxnSpPr>
            <a:cxnSpLocks/>
          </p:cNvCxnSpPr>
          <p:nvPr/>
        </p:nvCxnSpPr>
        <p:spPr>
          <a:xfrm flipH="1">
            <a:off x="6043723" y="5583573"/>
            <a:ext cx="63093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C6E7EF-BEDA-E386-FF99-769C077B1B79}"/>
              </a:ext>
            </a:extLst>
          </p:cNvPr>
          <p:cNvCxnSpPr>
            <a:cxnSpLocks/>
          </p:cNvCxnSpPr>
          <p:nvPr/>
        </p:nvCxnSpPr>
        <p:spPr>
          <a:xfrm flipH="1">
            <a:off x="6081690" y="4982669"/>
            <a:ext cx="63093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A23E97-29DA-38DC-9E20-FF0BE6EB07F6}"/>
              </a:ext>
            </a:extLst>
          </p:cNvPr>
          <p:cNvCxnSpPr>
            <a:cxnSpLocks/>
          </p:cNvCxnSpPr>
          <p:nvPr/>
        </p:nvCxnSpPr>
        <p:spPr>
          <a:xfrm flipH="1">
            <a:off x="6080760" y="4447795"/>
            <a:ext cx="623409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FC7EA06-160E-DBA2-546C-4481D3A118B3}"/>
              </a:ext>
            </a:extLst>
          </p:cNvPr>
          <p:cNvSpPr txBox="1"/>
          <p:nvPr/>
        </p:nvSpPr>
        <p:spPr>
          <a:xfrm>
            <a:off x="11330546" y="1605774"/>
            <a:ext cx="837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sz="1100" b="1" dirty="0" err="1">
                <a:solidFill>
                  <a:schemeClr val="bg1"/>
                </a:solidFill>
              </a:rPr>
              <a:t>Weight</a:t>
            </a:r>
            <a:r>
              <a:rPr lang="fr-CH" sz="11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CH" sz="1100" b="1" dirty="0">
                <a:solidFill>
                  <a:schemeClr val="bg1"/>
                </a:solidFill>
              </a:rPr>
              <a:t>on score</a:t>
            </a:r>
            <a:endParaRPr lang="fr-CH" sz="105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96DB5E-9C58-E729-A5E5-C598538885A7}"/>
              </a:ext>
            </a:extLst>
          </p:cNvPr>
          <p:cNvSpPr txBox="1"/>
          <p:nvPr/>
        </p:nvSpPr>
        <p:spPr>
          <a:xfrm>
            <a:off x="5377220" y="2230522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3393CE-0804-700B-74C6-D89530080059}"/>
              </a:ext>
            </a:extLst>
          </p:cNvPr>
          <p:cNvSpPr txBox="1"/>
          <p:nvPr/>
        </p:nvSpPr>
        <p:spPr>
          <a:xfrm>
            <a:off x="5377220" y="2819740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E2DFD6-3C50-51FD-1DF1-FCD42A414999}"/>
              </a:ext>
            </a:extLst>
          </p:cNvPr>
          <p:cNvSpPr txBox="1"/>
          <p:nvPr/>
        </p:nvSpPr>
        <p:spPr>
          <a:xfrm>
            <a:off x="5377220" y="3408781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15%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2DC08-58AB-30CB-F57D-49FCDAAB60AA}"/>
              </a:ext>
            </a:extLst>
          </p:cNvPr>
          <p:cNvSpPr txBox="1"/>
          <p:nvPr/>
        </p:nvSpPr>
        <p:spPr>
          <a:xfrm>
            <a:off x="5377220" y="4006255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20%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D1407E-9AEF-2784-ABA1-E338D6E45684}"/>
              </a:ext>
            </a:extLst>
          </p:cNvPr>
          <p:cNvSpPr txBox="1"/>
          <p:nvPr/>
        </p:nvSpPr>
        <p:spPr>
          <a:xfrm>
            <a:off x="5377220" y="4603171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15%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AE84F9-FE8C-E6B7-EC2F-57081FA70599}"/>
              </a:ext>
            </a:extLst>
          </p:cNvPr>
          <p:cNvSpPr txBox="1"/>
          <p:nvPr/>
        </p:nvSpPr>
        <p:spPr>
          <a:xfrm>
            <a:off x="5377220" y="5137668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603114-1158-EB98-FCBF-9D07B2BA6F59}"/>
              </a:ext>
            </a:extLst>
          </p:cNvPr>
          <p:cNvSpPr txBox="1"/>
          <p:nvPr/>
        </p:nvSpPr>
        <p:spPr>
          <a:xfrm>
            <a:off x="5377220" y="5759190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20%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5249EA-E63A-0C89-A91D-7577A718C5F0}"/>
              </a:ext>
            </a:extLst>
          </p:cNvPr>
          <p:cNvSpPr txBox="1"/>
          <p:nvPr/>
        </p:nvSpPr>
        <p:spPr>
          <a:xfrm>
            <a:off x="11546525" y="2507399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50%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BC4827-6AB6-7E05-AD69-1416BEDD48E0}"/>
              </a:ext>
            </a:extLst>
          </p:cNvPr>
          <p:cNvSpPr txBox="1"/>
          <p:nvPr/>
        </p:nvSpPr>
        <p:spPr>
          <a:xfrm>
            <a:off x="11546525" y="3727962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20%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589F41-89C5-418F-8294-3CEC2507043D}"/>
              </a:ext>
            </a:extLst>
          </p:cNvPr>
          <p:cNvSpPr txBox="1"/>
          <p:nvPr/>
        </p:nvSpPr>
        <p:spPr>
          <a:xfrm>
            <a:off x="11546525" y="5155195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15%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A861C8-E025-BF23-A127-98E84201E2C1}"/>
              </a:ext>
            </a:extLst>
          </p:cNvPr>
          <p:cNvSpPr txBox="1"/>
          <p:nvPr/>
        </p:nvSpPr>
        <p:spPr>
          <a:xfrm>
            <a:off x="11546525" y="5738965"/>
            <a:ext cx="514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15%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5CD4B6-41FC-024E-D959-1F6DBA387A39}"/>
              </a:ext>
            </a:extLst>
          </p:cNvPr>
          <p:cNvCxnSpPr>
            <a:cxnSpLocks/>
          </p:cNvCxnSpPr>
          <p:nvPr/>
        </p:nvCxnSpPr>
        <p:spPr>
          <a:xfrm>
            <a:off x="11275938" y="4982669"/>
            <a:ext cx="0" cy="12488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Piruza Harutjunjan | Design Thinking Camp 2019 | Wonderfull">
            <a:extLst>
              <a:ext uri="{FF2B5EF4-FFF2-40B4-BE49-F238E27FC236}">
                <a16:creationId xmlns:a16="http://schemas.microsoft.com/office/drawing/2014/main" id="{6D384B00-51A6-4C95-805F-890B2311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163" y="4615448"/>
            <a:ext cx="226625" cy="2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39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7652F-2AE4-68D1-ADD1-F5698AB13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E6F57F0-6664-53A3-AEBF-2C725F230D04}"/>
              </a:ext>
            </a:extLst>
          </p:cNvPr>
          <p:cNvGraphicFramePr>
            <a:graphicFrameLocks/>
          </p:cNvGraphicFramePr>
          <p:nvPr/>
        </p:nvGraphicFramePr>
        <p:xfrm>
          <a:off x="651192" y="1106488"/>
          <a:ext cx="5140008" cy="415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33393109-8957-C2A0-7AD8-787A6A34B4EA}"/>
              </a:ext>
            </a:extLst>
          </p:cNvPr>
          <p:cNvSpPr/>
          <p:nvPr/>
        </p:nvSpPr>
        <p:spPr>
          <a:xfrm>
            <a:off x="-838200" y="990600"/>
            <a:ext cx="13106400" cy="42672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991563E-3254-932F-C1C9-6400C84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170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matrix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33146-0927-D807-672D-C912B7879F6C}"/>
              </a:ext>
            </a:extLst>
          </p:cNvPr>
          <p:cNvSpPr txBox="1"/>
          <p:nvPr/>
        </p:nvSpPr>
        <p:spPr>
          <a:xfrm>
            <a:off x="6168830" y="1360350"/>
            <a:ext cx="5611813" cy="3651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fr-CH" sz="1600" b="1" dirty="0">
                <a:solidFill>
                  <a:schemeClr val="tx1">
                    <a:lumMod val="75000"/>
                  </a:schemeClr>
                </a:solidFill>
              </a:rPr>
              <a:t>Matrix key</a:t>
            </a: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1000"/>
              </a:spcBef>
            </a:pP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1000"/>
              </a:spcBef>
            </a:pPr>
            <a:endParaRPr lang="en-US" sz="1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4FA41-3B76-834E-8BA9-68FC80C1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A04A3-7DF6-53F8-F570-8A319B589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073CE-5A85-2575-CFCC-A885F695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42BB6-98BA-D937-53E8-34972EBE986F}"/>
              </a:ext>
            </a:extLst>
          </p:cNvPr>
          <p:cNvSpPr/>
          <p:nvPr/>
        </p:nvSpPr>
        <p:spPr>
          <a:xfrm>
            <a:off x="3457273" y="1305171"/>
            <a:ext cx="2043731" cy="1610181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41ABC1-7996-4791-BF6C-7D074922106F}"/>
              </a:ext>
            </a:extLst>
          </p:cNvPr>
          <p:cNvSpPr/>
          <p:nvPr/>
        </p:nvSpPr>
        <p:spPr>
          <a:xfrm>
            <a:off x="1250157" y="1305171"/>
            <a:ext cx="2043731" cy="1610182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626F0-61C1-173E-7F0F-AC720B130734}"/>
              </a:ext>
            </a:extLst>
          </p:cNvPr>
          <p:cNvSpPr/>
          <p:nvPr/>
        </p:nvSpPr>
        <p:spPr>
          <a:xfrm>
            <a:off x="1237732" y="3065033"/>
            <a:ext cx="2048397" cy="1539672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4B7ADC-39FD-8E6F-50E5-39F916C56F41}"/>
              </a:ext>
            </a:extLst>
          </p:cNvPr>
          <p:cNvSpPr/>
          <p:nvPr/>
        </p:nvSpPr>
        <p:spPr>
          <a:xfrm>
            <a:off x="3444847" y="3065032"/>
            <a:ext cx="2056157" cy="1583167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45A7CDA-5E2F-7BCF-6412-047A5512AE7C}"/>
              </a:ext>
            </a:extLst>
          </p:cNvPr>
          <p:cNvSpPr/>
          <p:nvPr/>
        </p:nvSpPr>
        <p:spPr>
          <a:xfrm>
            <a:off x="6195039" y="1994558"/>
            <a:ext cx="224896" cy="79905"/>
          </a:xfrm>
          <a:prstGeom prst="rightArrow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B5CABE-2B93-442E-D142-5CD19C464231}"/>
              </a:ext>
            </a:extLst>
          </p:cNvPr>
          <p:cNvSpPr txBox="1"/>
          <p:nvPr/>
        </p:nvSpPr>
        <p:spPr>
          <a:xfrm>
            <a:off x="6609958" y="1950373"/>
            <a:ext cx="4149189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Maturity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of the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’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strategy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towards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sustainability</a:t>
            </a:r>
            <a:endParaRPr lang="fr-CH" sz="11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92845AD-49EC-B43E-236E-F1F37D839D51}"/>
              </a:ext>
            </a:extLst>
          </p:cNvPr>
          <p:cNvSpPr/>
          <p:nvPr/>
        </p:nvSpPr>
        <p:spPr>
          <a:xfrm rot="16200000">
            <a:off x="6214918" y="2411228"/>
            <a:ext cx="224896" cy="79905"/>
          </a:xfrm>
          <a:prstGeom prst="rightArrow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A1B54-BF2C-955A-202D-756E5EBC253C}"/>
              </a:ext>
            </a:extLst>
          </p:cNvPr>
          <p:cNvSpPr txBox="1"/>
          <p:nvPr/>
        </p:nvSpPr>
        <p:spPr>
          <a:xfrm>
            <a:off x="6609958" y="2374475"/>
            <a:ext cx="4631564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Engagement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of the supplier on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improving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its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sustainability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approach</a:t>
            </a:r>
            <a:endParaRPr lang="fr-CH" sz="11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3AA1C5-6805-F937-610B-84B22797E5AF}"/>
              </a:ext>
            </a:extLst>
          </p:cNvPr>
          <p:cNvSpPr/>
          <p:nvPr/>
        </p:nvSpPr>
        <p:spPr>
          <a:xfrm>
            <a:off x="6174528" y="3810000"/>
            <a:ext cx="298844" cy="265881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2E13E-6CE3-459E-9E1F-F82CD27E74A5}"/>
              </a:ext>
            </a:extLst>
          </p:cNvPr>
          <p:cNvSpPr/>
          <p:nvPr/>
        </p:nvSpPr>
        <p:spPr>
          <a:xfrm>
            <a:off x="6174528" y="3344119"/>
            <a:ext cx="298844" cy="265881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D58DDB-6524-67F5-ADF1-3B045DD5E83D}"/>
              </a:ext>
            </a:extLst>
          </p:cNvPr>
          <p:cNvSpPr/>
          <p:nvPr/>
        </p:nvSpPr>
        <p:spPr>
          <a:xfrm>
            <a:off x="6174528" y="2895600"/>
            <a:ext cx="298845" cy="276200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3E3582-DA90-3E89-C5BB-F5F00E802F8D}"/>
              </a:ext>
            </a:extLst>
          </p:cNvPr>
          <p:cNvSpPr txBox="1"/>
          <p:nvPr/>
        </p:nvSpPr>
        <p:spPr>
          <a:xfrm>
            <a:off x="6642957" y="3868993"/>
            <a:ext cx="4631564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Supplier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mature 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fr-CH" sz="11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EC08C9-51CE-CDC2-A770-5FA0BC7811D9}"/>
              </a:ext>
            </a:extLst>
          </p:cNvPr>
          <p:cNvSpPr txBox="1"/>
          <p:nvPr/>
        </p:nvSpPr>
        <p:spPr>
          <a:xfrm>
            <a:off x="6636426" y="3403152"/>
            <a:ext cx="4631564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Supplier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not mature, 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but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fr-CH" sz="11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31CAA1-5891-5DFF-BAD9-016FB0D59661}"/>
              </a:ext>
            </a:extLst>
          </p:cNvPr>
          <p:cNvSpPr txBox="1"/>
          <p:nvPr/>
        </p:nvSpPr>
        <p:spPr>
          <a:xfrm>
            <a:off x="6646969" y="4295867"/>
            <a:ext cx="4631564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Supplier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mature, 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but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not </a:t>
            </a:r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to engage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018CD0-A298-B7EC-EC2A-7924ECFDB7A2}"/>
              </a:ext>
            </a:extLst>
          </p:cNvPr>
          <p:cNvSpPr txBox="1"/>
          <p:nvPr/>
        </p:nvSpPr>
        <p:spPr>
          <a:xfrm>
            <a:off x="6646969" y="2947228"/>
            <a:ext cx="4631564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Supplier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not mature, </a:t>
            </a:r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to engage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C3A1AE-4D29-F2D4-087F-E3B89DF137F8}"/>
              </a:ext>
            </a:extLst>
          </p:cNvPr>
          <p:cNvSpPr txBox="1"/>
          <p:nvPr/>
        </p:nvSpPr>
        <p:spPr>
          <a:xfrm>
            <a:off x="3174868" y="5669506"/>
            <a:ext cx="8229599" cy="176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To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develop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ad hoc </a:t>
            </a:r>
            <a:r>
              <a:rPr lang="fr-CH" sz="1150" b="1" dirty="0" err="1">
                <a:solidFill>
                  <a:schemeClr val="tx1">
                    <a:lumMod val="75000"/>
                  </a:schemeClr>
                </a:solidFill>
              </a:rPr>
              <a:t>sustainability</a:t>
            </a:r>
            <a:r>
              <a:rPr lang="fr-CH" sz="1150" b="1" dirty="0">
                <a:solidFill>
                  <a:schemeClr val="tx1">
                    <a:lumMod val="75000"/>
                  </a:schemeClr>
                </a:solidFill>
              </a:rPr>
              <a:t> and engagement action plans 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for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based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on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their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50" dirty="0" err="1">
                <a:solidFill>
                  <a:schemeClr val="tx1">
                    <a:lumMod val="75000"/>
                  </a:schemeClr>
                </a:solidFill>
              </a:rPr>
              <a:t>assigned</a:t>
            </a:r>
            <a:r>
              <a:rPr lang="fr-CH" sz="1150" dirty="0">
                <a:solidFill>
                  <a:schemeClr val="tx1">
                    <a:lumMod val="75000"/>
                  </a:schemeClr>
                </a:solidFill>
              </a:rPr>
              <a:t> quadrant   </a:t>
            </a:r>
          </a:p>
        </p:txBody>
      </p:sp>
      <p:pic>
        <p:nvPicPr>
          <p:cNvPr id="2052" name="Picture 4" descr="Why Question Inscription Handwritten Lettering Illustration Stock ...">
            <a:extLst>
              <a:ext uri="{FF2B5EF4-FFF2-40B4-BE49-F238E27FC236}">
                <a16:creationId xmlns:a16="http://schemas.microsoft.com/office/drawing/2014/main" id="{449C4062-EC0C-A6A9-8C5E-C66BE0DB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2798" r="5635" b="16722"/>
          <a:stretch/>
        </p:blipFill>
        <p:spPr bwMode="auto">
          <a:xfrm>
            <a:off x="2133600" y="5533305"/>
            <a:ext cx="884991" cy="5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1AF312-6C34-2346-A344-7C981EFD1EE4}"/>
              </a:ext>
            </a:extLst>
          </p:cNvPr>
          <p:cNvSpPr txBox="1"/>
          <p:nvPr/>
        </p:nvSpPr>
        <p:spPr>
          <a:xfrm>
            <a:off x="1905000" y="3779671"/>
            <a:ext cx="19044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r>
              <a:rPr lang="fr-CH" sz="900" dirty="0">
                <a:solidFill>
                  <a:schemeClr val="tx1">
                    <a:lumMod val="75000"/>
                  </a:schemeClr>
                </a:solidFill>
              </a:rPr>
              <a:t> QUADRANT</a:t>
            </a:r>
            <a:endParaRPr lang="en-US" sz="9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5C642-5C24-6E10-144E-B8126357D475}"/>
              </a:ext>
            </a:extLst>
          </p:cNvPr>
          <p:cNvSpPr txBox="1"/>
          <p:nvPr/>
        </p:nvSpPr>
        <p:spPr>
          <a:xfrm>
            <a:off x="1899955" y="2074463"/>
            <a:ext cx="19044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r>
              <a:rPr lang="fr-CH" sz="900" dirty="0">
                <a:solidFill>
                  <a:schemeClr val="tx1">
                    <a:lumMod val="75000"/>
                  </a:schemeClr>
                </a:solidFill>
              </a:rPr>
              <a:t> QUADRANT</a:t>
            </a:r>
            <a:endParaRPr lang="en-US" sz="9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A8A31C-A78C-81D2-0E6F-507032F58472}"/>
              </a:ext>
            </a:extLst>
          </p:cNvPr>
          <p:cNvSpPr txBox="1"/>
          <p:nvPr/>
        </p:nvSpPr>
        <p:spPr>
          <a:xfrm>
            <a:off x="4067379" y="2068698"/>
            <a:ext cx="19044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>
                <a:solidFill>
                  <a:schemeClr val="tx1">
                    <a:lumMod val="75000"/>
                  </a:schemeClr>
                </a:solidFill>
              </a:rPr>
              <a:t>III </a:t>
            </a:r>
            <a:r>
              <a:rPr lang="fr-CH" sz="900" dirty="0">
                <a:solidFill>
                  <a:schemeClr val="tx1">
                    <a:lumMod val="75000"/>
                  </a:schemeClr>
                </a:solidFill>
              </a:rPr>
              <a:t>QUADRANT</a:t>
            </a:r>
            <a:endParaRPr lang="en-US" sz="9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7A4889-8D7A-F9CF-5E15-A671DD3A443A}"/>
              </a:ext>
            </a:extLst>
          </p:cNvPr>
          <p:cNvSpPr txBox="1"/>
          <p:nvPr/>
        </p:nvSpPr>
        <p:spPr>
          <a:xfrm>
            <a:off x="4109178" y="3779670"/>
            <a:ext cx="19044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r>
              <a:rPr lang="fr-CH" sz="900" dirty="0">
                <a:solidFill>
                  <a:schemeClr val="tx1">
                    <a:lumMod val="75000"/>
                  </a:schemeClr>
                </a:solidFill>
              </a:rPr>
              <a:t> QUADRANT</a:t>
            </a:r>
            <a:endParaRPr lang="en-US" sz="9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FF9BD4-CF59-4656-987A-5E8D195A78A8}"/>
              </a:ext>
            </a:extLst>
          </p:cNvPr>
          <p:cNvSpPr/>
          <p:nvPr/>
        </p:nvSpPr>
        <p:spPr>
          <a:xfrm>
            <a:off x="6174528" y="4229919"/>
            <a:ext cx="298844" cy="265881"/>
          </a:xfrm>
          <a:prstGeom prst="rect">
            <a:avLst/>
          </a:prstGeom>
          <a:solidFill>
            <a:srgbClr val="EFECE0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15DE8E-7302-70EB-6977-60A63515FB2C}"/>
              </a:ext>
            </a:extLst>
          </p:cNvPr>
          <p:cNvSpPr txBox="1"/>
          <p:nvPr/>
        </p:nvSpPr>
        <p:spPr>
          <a:xfrm>
            <a:off x="6149379" y="2902555"/>
            <a:ext cx="3495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</a:t>
            </a:r>
            <a:endParaRPr lang="en-US" sz="105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A0E25F-BE07-083B-6643-893810A49589}"/>
              </a:ext>
            </a:extLst>
          </p:cNvPr>
          <p:cNvSpPr txBox="1"/>
          <p:nvPr/>
        </p:nvSpPr>
        <p:spPr>
          <a:xfrm>
            <a:off x="6110097" y="3347345"/>
            <a:ext cx="4281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</a:t>
            </a:r>
            <a:endParaRPr lang="en-US" sz="105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54D9A2-67CD-32A9-BCF5-D2F12A719E3A}"/>
              </a:ext>
            </a:extLst>
          </p:cNvPr>
          <p:cNvSpPr txBox="1"/>
          <p:nvPr/>
        </p:nvSpPr>
        <p:spPr>
          <a:xfrm>
            <a:off x="6110097" y="3792135"/>
            <a:ext cx="4281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</a:t>
            </a:r>
            <a:endParaRPr lang="en-US" sz="105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F387B2-8DAA-B26A-5489-68AF0B144E2F}"/>
              </a:ext>
            </a:extLst>
          </p:cNvPr>
          <p:cNvSpPr txBox="1"/>
          <p:nvPr/>
        </p:nvSpPr>
        <p:spPr>
          <a:xfrm>
            <a:off x="6110097" y="4236924"/>
            <a:ext cx="4281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</a:t>
            </a:r>
            <a:endParaRPr lang="en-US" sz="105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21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127F3-BED7-BE70-56C3-CD8B38EF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31F1B-2D34-FFD8-E4F4-F2038E19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>
                <a:solidFill>
                  <a:schemeClr val="tx1">
                    <a:lumMod val="75000"/>
                  </a:schemeClr>
                </a:solidFill>
              </a:rPr>
              <a:t>13.03.2025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08585-BF21-DECC-3C5C-13B907B7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5D8A3-2D5B-310F-92C7-EB239EAF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solidFill>
                  <a:schemeClr val="tx1">
                    <a:lumMod val="75000"/>
                  </a:schemeClr>
                </a:solidFill>
              </a:rPr>
              <a:pPr/>
              <a:t>37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F6D30-B4D8-3722-97C7-0F9977A7C59E}"/>
              </a:ext>
            </a:extLst>
          </p:cNvPr>
          <p:cNvSpPr txBox="1"/>
          <p:nvPr/>
        </p:nvSpPr>
        <p:spPr>
          <a:xfrm>
            <a:off x="3586510" y="2209800"/>
            <a:ext cx="7848600" cy="1789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/>
                <a:sym typeface="Canva Sans Bold"/>
              </a:rPr>
              <a:t>Results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Matrix by procurement code families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Canva Sans Bold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Canva Sans Bold"/>
              </a:rPr>
              <a:t>MATURITY &amp; WILLINGNESS TO ENGAGE WITH CERN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  <a:sym typeface="Canva Sans 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C43CA-D5B4-E4DE-D846-75D8F3DAE72A}"/>
              </a:ext>
            </a:extLst>
          </p:cNvPr>
          <p:cNvSpPr/>
          <p:nvPr/>
        </p:nvSpPr>
        <p:spPr>
          <a:xfrm>
            <a:off x="2950029" y="2743200"/>
            <a:ext cx="76200" cy="104539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75BD6-2A39-F34D-98EC-ECF125AC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0A76B7E-4089-93EC-7CB0-AB578845FFE1}"/>
              </a:ext>
            </a:extLst>
          </p:cNvPr>
          <p:cNvSpPr/>
          <p:nvPr/>
        </p:nvSpPr>
        <p:spPr>
          <a:xfrm>
            <a:off x="1271617" y="1688644"/>
            <a:ext cx="2516158" cy="1904999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C20741-31BC-1700-100E-A4DCC05D30DD}"/>
              </a:ext>
            </a:extLst>
          </p:cNvPr>
          <p:cNvSpPr/>
          <p:nvPr/>
        </p:nvSpPr>
        <p:spPr>
          <a:xfrm>
            <a:off x="3886199" y="1707301"/>
            <a:ext cx="2500157" cy="1886342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204D7FC-5D4F-08FD-1125-331F0445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307012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1/9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BF6AD-85A1-277D-50BB-2B1BA0C3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15C54-FCAC-C1F0-15AF-002A3298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0982B-A3B0-3907-B9CD-740FEF24E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CC017-9F20-8943-EA43-BC4443964E06}"/>
              </a:ext>
            </a:extLst>
          </p:cNvPr>
          <p:cNvSpPr txBox="1"/>
          <p:nvPr/>
        </p:nvSpPr>
        <p:spPr>
          <a:xfrm>
            <a:off x="274320" y="945933"/>
            <a:ext cx="72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CIVIL ENGINEERING, BUILDING &amp; TECHNICAL SERVICES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4A44E4-2846-C4E4-34A3-697DA128D729}"/>
              </a:ext>
            </a:extLst>
          </p:cNvPr>
          <p:cNvSpPr/>
          <p:nvPr/>
        </p:nvSpPr>
        <p:spPr>
          <a:xfrm>
            <a:off x="7243639" y="2133601"/>
            <a:ext cx="3865233" cy="343434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AA683-D732-103F-684A-255910EDE5F5}"/>
              </a:ext>
            </a:extLst>
          </p:cNvPr>
          <p:cNvSpPr txBox="1"/>
          <p:nvPr/>
        </p:nvSpPr>
        <p:spPr>
          <a:xfrm>
            <a:off x="1312908" y="3672126"/>
            <a:ext cx="228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0CC4E-0CED-2FD9-57C8-92237F6C516E}"/>
              </a:ext>
            </a:extLst>
          </p:cNvPr>
          <p:cNvSpPr txBox="1"/>
          <p:nvPr/>
        </p:nvSpPr>
        <p:spPr>
          <a:xfrm>
            <a:off x="1312908" y="1699930"/>
            <a:ext cx="228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BE532-0714-C90B-B682-F42C0AB26A61}"/>
              </a:ext>
            </a:extLst>
          </p:cNvPr>
          <p:cNvSpPr txBox="1"/>
          <p:nvPr/>
        </p:nvSpPr>
        <p:spPr>
          <a:xfrm>
            <a:off x="6188075" y="1688645"/>
            <a:ext cx="228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357331-8374-FB22-FC68-12CA07A5AE00}"/>
              </a:ext>
            </a:extLst>
          </p:cNvPr>
          <p:cNvSpPr txBox="1"/>
          <p:nvPr/>
        </p:nvSpPr>
        <p:spPr>
          <a:xfrm>
            <a:off x="6178737" y="3672126"/>
            <a:ext cx="228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6DCAB7-6576-E768-CDB0-B9C8A6D18169}"/>
              </a:ext>
            </a:extLst>
          </p:cNvPr>
          <p:cNvSpPr txBox="1"/>
          <p:nvPr/>
        </p:nvSpPr>
        <p:spPr>
          <a:xfrm>
            <a:off x="7705882" y="247086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14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9DEA8D-7FDE-104B-3A72-F346FE1D1C3F}"/>
              </a:ext>
            </a:extLst>
          </p:cNvPr>
          <p:cNvSpPr txBox="1"/>
          <p:nvPr/>
        </p:nvSpPr>
        <p:spPr>
          <a:xfrm>
            <a:off x="7705882" y="290697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929B5F-A538-D34C-4121-BBB997660FC8}"/>
              </a:ext>
            </a:extLst>
          </p:cNvPr>
          <p:cNvSpPr txBox="1"/>
          <p:nvPr/>
        </p:nvSpPr>
        <p:spPr>
          <a:xfrm>
            <a:off x="7705882" y="3575510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1067CE-050A-D334-0AB1-7CA74C447632}"/>
              </a:ext>
            </a:extLst>
          </p:cNvPr>
          <p:cNvSpPr txBox="1"/>
          <p:nvPr/>
        </p:nvSpPr>
        <p:spPr>
          <a:xfrm>
            <a:off x="7705882" y="4233419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555081-A6E0-2530-922B-6C5441369985}"/>
              </a:ext>
            </a:extLst>
          </p:cNvPr>
          <p:cNvSpPr txBox="1"/>
          <p:nvPr/>
        </p:nvSpPr>
        <p:spPr>
          <a:xfrm>
            <a:off x="7705882" y="488321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0D4A90-3252-D493-9F77-9099F32B7F30}"/>
              </a:ext>
            </a:extLst>
          </p:cNvPr>
          <p:cNvSpPr txBox="1"/>
          <p:nvPr/>
        </p:nvSpPr>
        <p:spPr>
          <a:xfrm>
            <a:off x="7705882" y="3698160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57.1%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majority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676739-C40C-3969-9AA2-D15DC73F1F12}"/>
              </a:ext>
            </a:extLst>
          </p:cNvPr>
          <p:cNvSpPr txBox="1"/>
          <p:nvPr/>
        </p:nvSpPr>
        <p:spPr>
          <a:xfrm>
            <a:off x="7705882" y="3055872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21.4%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8CD46D-6E7F-FE7E-70CE-741E8418DE2C}"/>
              </a:ext>
            </a:extLst>
          </p:cNvPr>
          <p:cNvSpPr txBox="1"/>
          <p:nvPr/>
        </p:nvSpPr>
        <p:spPr>
          <a:xfrm>
            <a:off x="7705882" y="4376913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14.3% 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2C2153-AB80-D501-D4B8-41F6E0238808}"/>
              </a:ext>
            </a:extLst>
          </p:cNvPr>
          <p:cNvSpPr txBox="1"/>
          <p:nvPr/>
        </p:nvSpPr>
        <p:spPr>
          <a:xfrm>
            <a:off x="7705882" y="5008132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7.1%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29C60-3B41-C238-5A29-9FCE9C2FD3CF}"/>
              </a:ext>
            </a:extLst>
          </p:cNvPr>
          <p:cNvSpPr/>
          <p:nvPr/>
        </p:nvSpPr>
        <p:spPr>
          <a:xfrm>
            <a:off x="1283078" y="3689590"/>
            <a:ext cx="2504697" cy="1904999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9799E0-2669-8E8D-E658-C97CDCFD8830}"/>
              </a:ext>
            </a:extLst>
          </p:cNvPr>
          <p:cNvSpPr/>
          <p:nvPr/>
        </p:nvSpPr>
        <p:spPr>
          <a:xfrm>
            <a:off x="3881660" y="3694547"/>
            <a:ext cx="2504697" cy="1900042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A51EC7A-EE68-AC45-81EB-949D09F1283F}"/>
              </a:ext>
            </a:extLst>
          </p:cNvPr>
          <p:cNvGraphicFramePr>
            <a:graphicFrameLocks/>
          </p:cNvGraphicFramePr>
          <p:nvPr/>
        </p:nvGraphicFramePr>
        <p:xfrm>
          <a:off x="533400" y="1524000"/>
          <a:ext cx="6149975" cy="467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C75A735E-BEFF-ADB5-AAE4-4F8DDDA9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A5E87-A635-1C52-7C22-8FDC59EFE5EA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64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AA04-182A-D116-A47E-5CDD89DD2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F29D79B0-A320-28D7-18DF-B6A2EEDF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2/9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FC12D-8024-75DA-48DA-141A62C9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96E42-2267-601E-32C2-A171DE92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D7616-9BAF-23CD-91CD-B749BF7C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DF69C8-FAFE-AD36-6486-E79C0484B734}"/>
              </a:ext>
            </a:extLst>
          </p:cNvPr>
          <p:cNvSpPr/>
          <p:nvPr/>
        </p:nvSpPr>
        <p:spPr>
          <a:xfrm>
            <a:off x="7243639" y="2254649"/>
            <a:ext cx="3865233" cy="3313292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C6D624-6A1A-2446-887D-3F06A86DCC77}"/>
              </a:ext>
            </a:extLst>
          </p:cNvPr>
          <p:cNvSpPr txBox="1"/>
          <p:nvPr/>
        </p:nvSpPr>
        <p:spPr>
          <a:xfrm>
            <a:off x="7763794" y="2499576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7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D057C-D5F7-BCCD-DF9E-A522371A74DF}"/>
              </a:ext>
            </a:extLst>
          </p:cNvPr>
          <p:cNvSpPr txBox="1"/>
          <p:nvPr/>
        </p:nvSpPr>
        <p:spPr>
          <a:xfrm>
            <a:off x="7763794" y="2935686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4EBFF-17AC-9956-A566-B052CAF455D0}"/>
              </a:ext>
            </a:extLst>
          </p:cNvPr>
          <p:cNvSpPr txBox="1"/>
          <p:nvPr/>
        </p:nvSpPr>
        <p:spPr>
          <a:xfrm>
            <a:off x="7763794" y="360422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DA1796-9E54-5C54-ACD8-A3552C72CAAC}"/>
              </a:ext>
            </a:extLst>
          </p:cNvPr>
          <p:cNvSpPr txBox="1"/>
          <p:nvPr/>
        </p:nvSpPr>
        <p:spPr>
          <a:xfrm>
            <a:off x="7763794" y="4262133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916D1-E89C-476A-1A09-65D78790B190}"/>
              </a:ext>
            </a:extLst>
          </p:cNvPr>
          <p:cNvSpPr txBox="1"/>
          <p:nvPr/>
        </p:nvSpPr>
        <p:spPr>
          <a:xfrm>
            <a:off x="7763794" y="4911928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075E7-5170-5405-8DE2-2C33E95017EA}"/>
              </a:ext>
            </a:extLst>
          </p:cNvPr>
          <p:cNvSpPr txBox="1"/>
          <p:nvPr/>
        </p:nvSpPr>
        <p:spPr>
          <a:xfrm>
            <a:off x="7763794" y="3726874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769BB3-C3CE-63C2-81A4-30DCD9D7E594}"/>
              </a:ext>
            </a:extLst>
          </p:cNvPr>
          <p:cNvSpPr txBox="1"/>
          <p:nvPr/>
        </p:nvSpPr>
        <p:spPr>
          <a:xfrm>
            <a:off x="7763794" y="3084586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AB4B74-25D7-96F9-2DB4-25A922B4AFC7}"/>
              </a:ext>
            </a:extLst>
          </p:cNvPr>
          <p:cNvSpPr txBox="1"/>
          <p:nvPr/>
        </p:nvSpPr>
        <p:spPr>
          <a:xfrm>
            <a:off x="7763794" y="4405627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42.9%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E9D6EF-616B-0541-149B-C87A44C8BAC0}"/>
              </a:ext>
            </a:extLst>
          </p:cNvPr>
          <p:cNvSpPr txBox="1"/>
          <p:nvPr/>
        </p:nvSpPr>
        <p:spPr>
          <a:xfrm>
            <a:off x="7763794" y="5036846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57.1%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054D99-2CFC-E5EE-3F2D-804E7EB40CF8}"/>
              </a:ext>
            </a:extLst>
          </p:cNvPr>
          <p:cNvSpPr/>
          <p:nvPr/>
        </p:nvSpPr>
        <p:spPr>
          <a:xfrm>
            <a:off x="3999633" y="3698160"/>
            <a:ext cx="2320004" cy="1940640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146DF6-B5C4-8B88-CD6C-39B6AA326AA9}"/>
              </a:ext>
            </a:extLst>
          </p:cNvPr>
          <p:cNvSpPr/>
          <p:nvPr/>
        </p:nvSpPr>
        <p:spPr>
          <a:xfrm>
            <a:off x="3999634" y="1697641"/>
            <a:ext cx="2320004" cy="1940640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D14C4A-DA94-D15E-EBA2-7C0CC1BE701B}"/>
              </a:ext>
            </a:extLst>
          </p:cNvPr>
          <p:cNvSpPr/>
          <p:nvPr/>
        </p:nvSpPr>
        <p:spPr>
          <a:xfrm>
            <a:off x="1600200" y="3698160"/>
            <a:ext cx="2320004" cy="1940640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CDA995-FE64-35A4-2EFF-598DE79EDDFA}"/>
              </a:ext>
            </a:extLst>
          </p:cNvPr>
          <p:cNvSpPr/>
          <p:nvPr/>
        </p:nvSpPr>
        <p:spPr>
          <a:xfrm>
            <a:off x="1600200" y="1697641"/>
            <a:ext cx="2320004" cy="1940640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BCC0B-C4C4-69EE-D216-3B5651DDD5D0}"/>
              </a:ext>
            </a:extLst>
          </p:cNvPr>
          <p:cNvSpPr txBox="1"/>
          <p:nvPr/>
        </p:nvSpPr>
        <p:spPr>
          <a:xfrm>
            <a:off x="1673919" y="3728274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11957-5D62-90B6-95F2-96E1963AD613}"/>
              </a:ext>
            </a:extLst>
          </p:cNvPr>
          <p:cNvSpPr txBox="1"/>
          <p:nvPr/>
        </p:nvSpPr>
        <p:spPr>
          <a:xfrm>
            <a:off x="1673919" y="1735223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02131-ACB6-7D97-C158-B1A90D31F035}"/>
              </a:ext>
            </a:extLst>
          </p:cNvPr>
          <p:cNvSpPr txBox="1"/>
          <p:nvPr/>
        </p:nvSpPr>
        <p:spPr>
          <a:xfrm>
            <a:off x="6128491" y="1735223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B3BB8-D220-4A94-B36B-6598B88316BD}"/>
              </a:ext>
            </a:extLst>
          </p:cNvPr>
          <p:cNvSpPr txBox="1"/>
          <p:nvPr/>
        </p:nvSpPr>
        <p:spPr>
          <a:xfrm>
            <a:off x="6107604" y="3714859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C4451569-F0F7-6189-C636-CADB06F65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603777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99BE16-F9E4-B24A-4E8A-897822A4B7CA}"/>
              </a:ext>
            </a:extLst>
          </p:cNvPr>
          <p:cNvSpPr txBox="1"/>
          <p:nvPr/>
        </p:nvSpPr>
        <p:spPr>
          <a:xfrm>
            <a:off x="8702675" y="1707929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A6D14-EC96-A6C4-8183-3B87D9BA0639}"/>
              </a:ext>
            </a:extLst>
          </p:cNvPr>
          <p:cNvSpPr txBox="1"/>
          <p:nvPr/>
        </p:nvSpPr>
        <p:spPr>
          <a:xfrm>
            <a:off x="152400" y="8840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baseline="0" dirty="0">
                <a:solidFill>
                  <a:srgbClr val="B39A4D"/>
                </a:solidFill>
              </a:rPr>
              <a:t>ELECTRICAL ENGINEERING &amp; MAGNETS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55AC328-3E68-4266-B826-372D80E63E88}"/>
              </a:ext>
            </a:extLst>
          </p:cNvPr>
          <p:cNvGraphicFramePr>
            <a:graphicFrameLocks/>
          </p:cNvGraphicFramePr>
          <p:nvPr/>
        </p:nvGraphicFramePr>
        <p:xfrm>
          <a:off x="914400" y="1574125"/>
          <a:ext cx="5663817" cy="4607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256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98B57-D898-1B9C-6F14-00E9991A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768" y="4954115"/>
            <a:ext cx="2446232" cy="13107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FD7AFA-BC47-766A-7A90-D37C54D34480}"/>
              </a:ext>
            </a:extLst>
          </p:cNvPr>
          <p:cNvGrpSpPr/>
          <p:nvPr/>
        </p:nvGrpSpPr>
        <p:grpSpPr>
          <a:xfrm>
            <a:off x="928616" y="1257739"/>
            <a:ext cx="4572000" cy="2520001"/>
            <a:chOff x="-2046556" y="723253"/>
            <a:chExt cx="3388448" cy="13678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2B394BA-ACC5-93E0-99B2-78AFE0A61C71}"/>
                </a:ext>
              </a:extLst>
            </p:cNvPr>
            <p:cNvSpPr/>
            <p:nvPr/>
          </p:nvSpPr>
          <p:spPr>
            <a:xfrm>
              <a:off x="-2046556" y="723253"/>
              <a:ext cx="3388448" cy="1367899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FA4963-D56E-44EB-2FB1-49B99D2A9AE1}"/>
                </a:ext>
              </a:extLst>
            </p:cNvPr>
            <p:cNvSpPr txBox="1"/>
            <p:nvPr/>
          </p:nvSpPr>
          <p:spPr>
            <a:xfrm>
              <a:off x="-1852398" y="937506"/>
              <a:ext cx="3000133" cy="517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PI-CE</a:t>
              </a:r>
            </a:p>
            <a:p>
              <a:r>
                <a:rPr lang="en-GB" sz="2800" b="1" dirty="0">
                  <a:solidFill>
                    <a:schemeClr val="bg1"/>
                  </a:solidFill>
                </a:rPr>
                <a:t>Antoine Calmes (1/3)</a:t>
              </a:r>
              <a:endParaRPr lang="en-GB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70119-26EF-3D77-253D-927DBC6B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72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1442-C139-52D5-5DB6-92B7428A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D8CB72DC-DC6C-ADD2-C890-52617AB3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3/9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6C82-B4AF-6D52-362D-4E99A612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23364-2C64-A332-6979-A3705DC9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B30B5-9BB5-964A-CA75-81A53F9B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AE776-28CD-BD6C-8B74-D6117B288106}"/>
              </a:ext>
            </a:extLst>
          </p:cNvPr>
          <p:cNvSpPr txBox="1"/>
          <p:nvPr/>
        </p:nvSpPr>
        <p:spPr>
          <a:xfrm>
            <a:off x="340581" y="937148"/>
            <a:ext cx="72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baseline="0" dirty="0">
                <a:solidFill>
                  <a:schemeClr val="bg1">
                    <a:lumMod val="50000"/>
                  </a:schemeClr>
                </a:solidFill>
              </a:rPr>
              <a:t>ELECTRONICS and RADIOFREQUENCY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26DB20-5A8A-4F0C-1C6B-EB6696AC879D}"/>
              </a:ext>
            </a:extLst>
          </p:cNvPr>
          <p:cNvSpPr/>
          <p:nvPr/>
        </p:nvSpPr>
        <p:spPr>
          <a:xfrm>
            <a:off x="7243639" y="2163965"/>
            <a:ext cx="3865233" cy="340397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1854F-31B8-F5C5-4746-32121596675D}"/>
              </a:ext>
            </a:extLst>
          </p:cNvPr>
          <p:cNvSpPr txBox="1"/>
          <p:nvPr/>
        </p:nvSpPr>
        <p:spPr>
          <a:xfrm>
            <a:off x="7696873" y="2485403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8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7996A5-B764-2F14-D651-F9545A5342FD}"/>
              </a:ext>
            </a:extLst>
          </p:cNvPr>
          <p:cNvSpPr txBox="1"/>
          <p:nvPr/>
        </p:nvSpPr>
        <p:spPr>
          <a:xfrm>
            <a:off x="7696873" y="2921513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E023EC-ABB1-DA29-64BC-DC649EC22A9A}"/>
              </a:ext>
            </a:extLst>
          </p:cNvPr>
          <p:cNvSpPr txBox="1"/>
          <p:nvPr/>
        </p:nvSpPr>
        <p:spPr>
          <a:xfrm>
            <a:off x="7696873" y="3590051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4F31E-A39D-D660-673A-97E1BF68DC90}"/>
              </a:ext>
            </a:extLst>
          </p:cNvPr>
          <p:cNvSpPr txBox="1"/>
          <p:nvPr/>
        </p:nvSpPr>
        <p:spPr>
          <a:xfrm>
            <a:off x="7696873" y="4247960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E8F238-1BEC-21C5-522A-91D32994B78F}"/>
              </a:ext>
            </a:extLst>
          </p:cNvPr>
          <p:cNvSpPr txBox="1"/>
          <p:nvPr/>
        </p:nvSpPr>
        <p:spPr>
          <a:xfrm>
            <a:off x="7696873" y="4897755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2E2CAC-8380-C96A-74EF-2B9F8B7DBB2E}"/>
              </a:ext>
            </a:extLst>
          </p:cNvPr>
          <p:cNvSpPr txBox="1"/>
          <p:nvPr/>
        </p:nvSpPr>
        <p:spPr>
          <a:xfrm>
            <a:off x="7696873" y="3712701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12.5%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8CE273-2241-B920-EB9A-654A27D88E9F}"/>
              </a:ext>
            </a:extLst>
          </p:cNvPr>
          <p:cNvSpPr txBox="1"/>
          <p:nvPr/>
        </p:nvSpPr>
        <p:spPr>
          <a:xfrm>
            <a:off x="7696873" y="3070413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25%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1DD2A3-A6D1-6849-72A8-EB5EAA2FF96C}"/>
              </a:ext>
            </a:extLst>
          </p:cNvPr>
          <p:cNvSpPr txBox="1"/>
          <p:nvPr/>
        </p:nvSpPr>
        <p:spPr>
          <a:xfrm>
            <a:off x="7696873" y="4391454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37.5% 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C02EFA-6D4C-C00E-18B8-224ADB12705A}"/>
              </a:ext>
            </a:extLst>
          </p:cNvPr>
          <p:cNvSpPr txBox="1"/>
          <p:nvPr/>
        </p:nvSpPr>
        <p:spPr>
          <a:xfrm>
            <a:off x="7696873" y="5022673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25%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281708-D5C2-B4A6-1C30-10220878867D}"/>
              </a:ext>
            </a:extLst>
          </p:cNvPr>
          <p:cNvSpPr/>
          <p:nvPr/>
        </p:nvSpPr>
        <p:spPr>
          <a:xfrm>
            <a:off x="3851802" y="3668202"/>
            <a:ext cx="2418558" cy="1970597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8CCBF-4714-FDDF-9C0B-EA0CB05F20B9}"/>
              </a:ext>
            </a:extLst>
          </p:cNvPr>
          <p:cNvSpPr/>
          <p:nvPr/>
        </p:nvSpPr>
        <p:spPr>
          <a:xfrm>
            <a:off x="3851802" y="1608330"/>
            <a:ext cx="2418558" cy="1987829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83AB9E-7C9B-71E5-410E-972BF12A8898}"/>
              </a:ext>
            </a:extLst>
          </p:cNvPr>
          <p:cNvSpPr/>
          <p:nvPr/>
        </p:nvSpPr>
        <p:spPr>
          <a:xfrm>
            <a:off x="1382642" y="3659891"/>
            <a:ext cx="2418557" cy="1987217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F8C09D-5B43-0B83-3C56-EE8C728C5EA7}"/>
              </a:ext>
            </a:extLst>
          </p:cNvPr>
          <p:cNvSpPr/>
          <p:nvPr/>
        </p:nvSpPr>
        <p:spPr>
          <a:xfrm>
            <a:off x="1382641" y="1608329"/>
            <a:ext cx="2418557" cy="1987217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FABAC-0298-60D5-CE2F-41D81A76B00E}"/>
              </a:ext>
            </a:extLst>
          </p:cNvPr>
          <p:cNvSpPr txBox="1"/>
          <p:nvPr/>
        </p:nvSpPr>
        <p:spPr>
          <a:xfrm>
            <a:off x="6072971" y="164289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981A1-C477-88B9-6CB2-2DE28AD90B16}"/>
              </a:ext>
            </a:extLst>
          </p:cNvPr>
          <p:cNvSpPr txBox="1"/>
          <p:nvPr/>
        </p:nvSpPr>
        <p:spPr>
          <a:xfrm>
            <a:off x="1432868" y="163368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EA20C-6331-148B-DE9F-C309030790AF}"/>
              </a:ext>
            </a:extLst>
          </p:cNvPr>
          <p:cNvSpPr txBox="1"/>
          <p:nvPr/>
        </p:nvSpPr>
        <p:spPr>
          <a:xfrm>
            <a:off x="1446006" y="3679176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EBEF3-1C08-018C-E7BF-E88BC47B86F4}"/>
              </a:ext>
            </a:extLst>
          </p:cNvPr>
          <p:cNvSpPr txBox="1"/>
          <p:nvPr/>
        </p:nvSpPr>
        <p:spPr>
          <a:xfrm>
            <a:off x="6056482" y="368152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BF5EE0E8-C4F2-8B81-58FC-318C522A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A6C8F2-5FEF-46B3-22D1-E8F27070693B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47EB745-BE71-4F1C-A8F0-92F13651B593}"/>
              </a:ext>
            </a:extLst>
          </p:cNvPr>
          <p:cNvGraphicFramePr>
            <a:graphicFrameLocks/>
          </p:cNvGraphicFramePr>
          <p:nvPr/>
        </p:nvGraphicFramePr>
        <p:xfrm>
          <a:off x="726796" y="1447800"/>
          <a:ext cx="5795901" cy="4771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247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2D60-2D93-D7F1-ABA1-F175D24F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3FDB573-8B36-135C-8EEA-DBA34360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4/9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3889A-4310-A397-E8EF-4C4D39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E3676-9BB1-93D9-44B4-DC134411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95C41-C0F8-9F6A-FC5B-F950C98B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A0A2D-2374-3B4A-6AF1-E29ADA4637D3}"/>
              </a:ext>
            </a:extLst>
          </p:cNvPr>
          <p:cNvSpPr txBox="1"/>
          <p:nvPr/>
        </p:nvSpPr>
        <p:spPr>
          <a:xfrm>
            <a:off x="340581" y="937148"/>
            <a:ext cx="72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baseline="0" dirty="0">
                <a:solidFill>
                  <a:srgbClr val="98B8FE"/>
                </a:solidFill>
              </a:rPr>
              <a:t>INFORMATION TECHNOLOGY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FB6C10-8440-BE92-0921-1DA3B99D1AE4}"/>
              </a:ext>
            </a:extLst>
          </p:cNvPr>
          <p:cNvSpPr/>
          <p:nvPr/>
        </p:nvSpPr>
        <p:spPr>
          <a:xfrm>
            <a:off x="7354899" y="2144153"/>
            <a:ext cx="3865233" cy="341020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675D4-CAAA-6911-C349-FB2D2063C30C}"/>
              </a:ext>
            </a:extLst>
          </p:cNvPr>
          <p:cNvSpPr txBox="1"/>
          <p:nvPr/>
        </p:nvSpPr>
        <p:spPr>
          <a:xfrm>
            <a:off x="7852316" y="2450476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6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4305C0-7213-6533-3A0A-A3D39FA508CB}"/>
              </a:ext>
            </a:extLst>
          </p:cNvPr>
          <p:cNvSpPr txBox="1"/>
          <p:nvPr/>
        </p:nvSpPr>
        <p:spPr>
          <a:xfrm>
            <a:off x="7852316" y="2886586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F97E6-CA1E-0A66-79F5-5064BA362ACD}"/>
              </a:ext>
            </a:extLst>
          </p:cNvPr>
          <p:cNvSpPr txBox="1"/>
          <p:nvPr/>
        </p:nvSpPr>
        <p:spPr>
          <a:xfrm>
            <a:off x="7852316" y="355512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6C3F1B-ACA1-7C20-8256-A601DB0109DB}"/>
              </a:ext>
            </a:extLst>
          </p:cNvPr>
          <p:cNvSpPr txBox="1"/>
          <p:nvPr/>
        </p:nvSpPr>
        <p:spPr>
          <a:xfrm>
            <a:off x="7852316" y="4213033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AE1648-B94B-1B36-BD3F-D6430CCD63E6}"/>
              </a:ext>
            </a:extLst>
          </p:cNvPr>
          <p:cNvSpPr txBox="1"/>
          <p:nvPr/>
        </p:nvSpPr>
        <p:spPr>
          <a:xfrm>
            <a:off x="7852316" y="4862828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7A210-09E6-4D25-775E-34C5662BEE06}"/>
              </a:ext>
            </a:extLst>
          </p:cNvPr>
          <p:cNvSpPr txBox="1"/>
          <p:nvPr/>
        </p:nvSpPr>
        <p:spPr>
          <a:xfrm>
            <a:off x="7852316" y="3677774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33.3%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D5ED17-30CE-A7BD-6845-1D7C13CF1861}"/>
              </a:ext>
            </a:extLst>
          </p:cNvPr>
          <p:cNvSpPr txBox="1"/>
          <p:nvPr/>
        </p:nvSpPr>
        <p:spPr>
          <a:xfrm>
            <a:off x="7852316" y="3035486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5E2373-4130-A18A-3CFC-199FD690AB50}"/>
              </a:ext>
            </a:extLst>
          </p:cNvPr>
          <p:cNvSpPr txBox="1"/>
          <p:nvPr/>
        </p:nvSpPr>
        <p:spPr>
          <a:xfrm>
            <a:off x="7852316" y="4356527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50%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F58D96-E924-2516-AC9C-F86C8D7E4ED6}"/>
              </a:ext>
            </a:extLst>
          </p:cNvPr>
          <p:cNvSpPr txBox="1"/>
          <p:nvPr/>
        </p:nvSpPr>
        <p:spPr>
          <a:xfrm>
            <a:off x="7852316" y="4987746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7DF041-064C-804C-9D90-3D97BFB642BC}"/>
              </a:ext>
            </a:extLst>
          </p:cNvPr>
          <p:cNvSpPr/>
          <p:nvPr/>
        </p:nvSpPr>
        <p:spPr>
          <a:xfrm>
            <a:off x="3961541" y="3651582"/>
            <a:ext cx="2439259" cy="1987218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AA2B45-2C08-695B-F131-902BC0753AC7}"/>
              </a:ext>
            </a:extLst>
          </p:cNvPr>
          <p:cNvSpPr/>
          <p:nvPr/>
        </p:nvSpPr>
        <p:spPr>
          <a:xfrm>
            <a:off x="3970525" y="1608330"/>
            <a:ext cx="2418558" cy="1987829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5F666F-C0E4-FCA6-BF85-432E0C0DC753}"/>
              </a:ext>
            </a:extLst>
          </p:cNvPr>
          <p:cNvSpPr/>
          <p:nvPr/>
        </p:nvSpPr>
        <p:spPr>
          <a:xfrm>
            <a:off x="1471099" y="3651583"/>
            <a:ext cx="2418557" cy="1987217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8264C-6FFA-56CD-72EF-F14E4B133ECF}"/>
              </a:ext>
            </a:extLst>
          </p:cNvPr>
          <p:cNvSpPr/>
          <p:nvPr/>
        </p:nvSpPr>
        <p:spPr>
          <a:xfrm>
            <a:off x="1471098" y="1608942"/>
            <a:ext cx="2418557" cy="1987217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B23EE-EF1A-3138-DB2D-FBF5F08D6295}"/>
              </a:ext>
            </a:extLst>
          </p:cNvPr>
          <p:cNvSpPr txBox="1"/>
          <p:nvPr/>
        </p:nvSpPr>
        <p:spPr>
          <a:xfrm>
            <a:off x="1524000" y="164289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D5DE5-1376-E055-3ED9-B8E34D6AC6EE}"/>
              </a:ext>
            </a:extLst>
          </p:cNvPr>
          <p:cNvSpPr txBox="1"/>
          <p:nvPr/>
        </p:nvSpPr>
        <p:spPr>
          <a:xfrm>
            <a:off x="1539766" y="369816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BF28E-BF31-4D3D-2402-4871FBF8E4F5}"/>
              </a:ext>
            </a:extLst>
          </p:cNvPr>
          <p:cNvSpPr txBox="1"/>
          <p:nvPr/>
        </p:nvSpPr>
        <p:spPr>
          <a:xfrm>
            <a:off x="6197936" y="1632984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5A24CD-8CC8-F41A-CC29-2D837012E280}"/>
              </a:ext>
            </a:extLst>
          </p:cNvPr>
          <p:cNvSpPr txBox="1"/>
          <p:nvPr/>
        </p:nvSpPr>
        <p:spPr>
          <a:xfrm>
            <a:off x="6209653" y="3682274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94164DBE-BE5D-C68F-DD1B-22BCBED8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244E9C-DF56-2522-BC05-143B23B34490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BE34597-48EC-4CD6-A850-3AAD2DB8E7B4}"/>
              </a:ext>
            </a:extLst>
          </p:cNvPr>
          <p:cNvGraphicFramePr>
            <a:graphicFrameLocks/>
          </p:cNvGraphicFramePr>
          <p:nvPr/>
        </p:nvGraphicFramePr>
        <p:xfrm>
          <a:off x="838200" y="1455689"/>
          <a:ext cx="5791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8083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CF8FA-1F96-DFC3-DD99-A0A732F3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47ED255A-A2BC-116D-4E7C-86D11E11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5/9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56BC2-DCC8-0495-80AC-94917EE1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22635-CB51-52BE-DA3F-8E49B2E9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F3A94-8E90-BAE0-4381-FDB7424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A5FE3-50A5-05C4-533B-1A95A2445CA8}"/>
              </a:ext>
            </a:extLst>
          </p:cNvPr>
          <p:cNvSpPr txBox="1"/>
          <p:nvPr/>
        </p:nvSpPr>
        <p:spPr>
          <a:xfrm>
            <a:off x="340581" y="914400"/>
            <a:ext cx="72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</a:rPr>
              <a:t>MECHANICAL ENGINEERING AND RAW MATERIALS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B4314-F55F-A278-6126-6A16CDB857E5}"/>
              </a:ext>
            </a:extLst>
          </p:cNvPr>
          <p:cNvSpPr/>
          <p:nvPr/>
        </p:nvSpPr>
        <p:spPr>
          <a:xfrm>
            <a:off x="7243639" y="2247952"/>
            <a:ext cx="3865233" cy="331998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41CA86-1B3B-C905-8D87-89B41E4AC735}"/>
              </a:ext>
            </a:extLst>
          </p:cNvPr>
          <p:cNvSpPr txBox="1"/>
          <p:nvPr/>
        </p:nvSpPr>
        <p:spPr>
          <a:xfrm>
            <a:off x="7744716" y="247086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15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9FABDF-2CFF-CFC5-3E92-FA6875E78C30}"/>
              </a:ext>
            </a:extLst>
          </p:cNvPr>
          <p:cNvSpPr txBox="1"/>
          <p:nvPr/>
        </p:nvSpPr>
        <p:spPr>
          <a:xfrm>
            <a:off x="7744716" y="290697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C84E0-9833-A6D3-CBA3-2740541CEA97}"/>
              </a:ext>
            </a:extLst>
          </p:cNvPr>
          <p:cNvSpPr txBox="1"/>
          <p:nvPr/>
        </p:nvSpPr>
        <p:spPr>
          <a:xfrm>
            <a:off x="7744716" y="3575510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BC6AE2-F83B-E80A-C049-085E170DADDF}"/>
              </a:ext>
            </a:extLst>
          </p:cNvPr>
          <p:cNvSpPr txBox="1"/>
          <p:nvPr/>
        </p:nvSpPr>
        <p:spPr>
          <a:xfrm>
            <a:off x="7744716" y="4233419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9F6EE-2BDB-A2FD-6241-BEACAFF881DF}"/>
              </a:ext>
            </a:extLst>
          </p:cNvPr>
          <p:cNvSpPr txBox="1"/>
          <p:nvPr/>
        </p:nvSpPr>
        <p:spPr>
          <a:xfrm>
            <a:off x="7744716" y="488321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2983D9-76D4-45C6-AD5A-A23C52F5A429}"/>
              </a:ext>
            </a:extLst>
          </p:cNvPr>
          <p:cNvSpPr txBox="1"/>
          <p:nvPr/>
        </p:nvSpPr>
        <p:spPr>
          <a:xfrm>
            <a:off x="7744716" y="3698160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33.3% 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DC59C8-94EB-D792-223E-3E7C4D3A983A}"/>
              </a:ext>
            </a:extLst>
          </p:cNvPr>
          <p:cNvSpPr txBox="1"/>
          <p:nvPr/>
        </p:nvSpPr>
        <p:spPr>
          <a:xfrm>
            <a:off x="7744716" y="3055872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26.7%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763562-F5B4-4F32-72A0-26F34F097F34}"/>
              </a:ext>
            </a:extLst>
          </p:cNvPr>
          <p:cNvSpPr txBox="1"/>
          <p:nvPr/>
        </p:nvSpPr>
        <p:spPr>
          <a:xfrm>
            <a:off x="7744716" y="4376913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26.7%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A62F14-9A3C-B48F-54FF-31F9AE2E576F}"/>
              </a:ext>
            </a:extLst>
          </p:cNvPr>
          <p:cNvSpPr txBox="1"/>
          <p:nvPr/>
        </p:nvSpPr>
        <p:spPr>
          <a:xfrm>
            <a:off x="7744716" y="5008132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13.3%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4CA0F3-5E24-0725-0EAE-C5E9FF00A1B9}"/>
              </a:ext>
            </a:extLst>
          </p:cNvPr>
          <p:cNvSpPr/>
          <p:nvPr/>
        </p:nvSpPr>
        <p:spPr>
          <a:xfrm>
            <a:off x="4038601" y="3688502"/>
            <a:ext cx="2438400" cy="1950298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863B58-12E2-CF8C-D948-0F23B88E79E0}"/>
              </a:ext>
            </a:extLst>
          </p:cNvPr>
          <p:cNvSpPr/>
          <p:nvPr/>
        </p:nvSpPr>
        <p:spPr>
          <a:xfrm>
            <a:off x="4039436" y="1680127"/>
            <a:ext cx="2418558" cy="1950299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E5D58D-6687-AF0A-DB89-00DD65418E16}"/>
              </a:ext>
            </a:extLst>
          </p:cNvPr>
          <p:cNvSpPr/>
          <p:nvPr/>
        </p:nvSpPr>
        <p:spPr>
          <a:xfrm>
            <a:off x="1525094" y="3698160"/>
            <a:ext cx="2438400" cy="1950298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2F4F23-038E-696A-AF24-EE2F2AEDAC49}"/>
              </a:ext>
            </a:extLst>
          </p:cNvPr>
          <p:cNvSpPr/>
          <p:nvPr/>
        </p:nvSpPr>
        <p:spPr>
          <a:xfrm>
            <a:off x="1525094" y="1692705"/>
            <a:ext cx="2438400" cy="1937721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FF9FF-062D-A800-E4F6-C0CB11D64DB7}"/>
              </a:ext>
            </a:extLst>
          </p:cNvPr>
          <p:cNvSpPr txBox="1"/>
          <p:nvPr/>
        </p:nvSpPr>
        <p:spPr>
          <a:xfrm>
            <a:off x="1559253" y="172602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/>
              <a:t>II</a:t>
            </a:r>
            <a:endParaRPr lang="en-US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09A46-B9FC-E305-D93A-45F3791F6FC7}"/>
              </a:ext>
            </a:extLst>
          </p:cNvPr>
          <p:cNvSpPr txBox="1"/>
          <p:nvPr/>
        </p:nvSpPr>
        <p:spPr>
          <a:xfrm>
            <a:off x="1600200" y="369816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0BC8D-6880-B5A0-6277-FDF0E5455409}"/>
              </a:ext>
            </a:extLst>
          </p:cNvPr>
          <p:cNvSpPr txBox="1"/>
          <p:nvPr/>
        </p:nvSpPr>
        <p:spPr>
          <a:xfrm>
            <a:off x="6257502" y="168012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55638-02A8-A7B3-B6F8-8A6148349E32}"/>
              </a:ext>
            </a:extLst>
          </p:cNvPr>
          <p:cNvSpPr txBox="1"/>
          <p:nvPr/>
        </p:nvSpPr>
        <p:spPr>
          <a:xfrm>
            <a:off x="6257502" y="3714859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FAD41176-98DD-CDCE-1A39-9964F101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76CE84-883A-2C0F-6424-1A24DF844BF0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8E8F72D-711D-4AEF-BB97-12A4D7B08F45}"/>
              </a:ext>
            </a:extLst>
          </p:cNvPr>
          <p:cNvGraphicFramePr>
            <a:graphicFrameLocks/>
          </p:cNvGraphicFramePr>
          <p:nvPr/>
        </p:nvGraphicFramePr>
        <p:xfrm>
          <a:off x="881367" y="1549845"/>
          <a:ext cx="5852160" cy="462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2825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B3B0-DE71-361D-BD0F-F6BF0BCA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36F536FD-908A-6379-6288-DF278FFE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961DE6F8-2653-2808-8524-404659B8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6/9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543F3-8D96-74C9-F904-28E26010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F587B-9FBA-43BE-CDE7-FCA90519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5E870-DBE5-D8BE-F2CF-CE6EB794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F26F9-725A-0BA6-71AD-44EF0258C91B}"/>
              </a:ext>
            </a:extLst>
          </p:cNvPr>
          <p:cNvSpPr txBox="1"/>
          <p:nvPr/>
        </p:nvSpPr>
        <p:spPr>
          <a:xfrm>
            <a:off x="340581" y="937148"/>
            <a:ext cx="7206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fr-CH" b="1" dirty="0">
                <a:solidFill>
                  <a:srgbClr val="008080"/>
                </a:solidFill>
              </a:rPr>
              <a:t>VACUUM AND LOW TEMPERATURE MATRIX</a:t>
            </a:r>
            <a:endParaRPr lang="en-US" sz="1800" b="1" i="0" u="none" strike="noStrike" kern="1200" baseline="0" dirty="0">
              <a:solidFill>
                <a:srgbClr val="00808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E0E5A4-A2AD-1D57-2EE8-AC886C849B99}"/>
              </a:ext>
            </a:extLst>
          </p:cNvPr>
          <p:cNvSpPr/>
          <p:nvPr/>
        </p:nvSpPr>
        <p:spPr>
          <a:xfrm>
            <a:off x="7243639" y="2247951"/>
            <a:ext cx="3865233" cy="331998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6BFF0-9CF2-AFB1-8C43-8EF8FF753EDD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12843-4201-D961-C903-19178D733E6C}"/>
              </a:ext>
            </a:extLst>
          </p:cNvPr>
          <p:cNvSpPr txBox="1"/>
          <p:nvPr/>
        </p:nvSpPr>
        <p:spPr>
          <a:xfrm>
            <a:off x="7723449" y="247086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6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BFC57-909D-46EA-257F-700711D86EB1}"/>
              </a:ext>
            </a:extLst>
          </p:cNvPr>
          <p:cNvSpPr txBox="1"/>
          <p:nvPr/>
        </p:nvSpPr>
        <p:spPr>
          <a:xfrm>
            <a:off x="7723449" y="290697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E1A88-5107-1D4E-4BAB-EFCEF2DF8E41}"/>
              </a:ext>
            </a:extLst>
          </p:cNvPr>
          <p:cNvSpPr txBox="1"/>
          <p:nvPr/>
        </p:nvSpPr>
        <p:spPr>
          <a:xfrm>
            <a:off x="7723449" y="3575510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53DD1-66EA-2A96-CC15-9D99B014F735}"/>
              </a:ext>
            </a:extLst>
          </p:cNvPr>
          <p:cNvSpPr txBox="1"/>
          <p:nvPr/>
        </p:nvSpPr>
        <p:spPr>
          <a:xfrm>
            <a:off x="7723449" y="4233419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B84C95-741E-2BE0-79F8-26FE4B43374F}"/>
              </a:ext>
            </a:extLst>
          </p:cNvPr>
          <p:cNvSpPr txBox="1"/>
          <p:nvPr/>
        </p:nvSpPr>
        <p:spPr>
          <a:xfrm>
            <a:off x="7723449" y="488321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651A33-15A0-69F1-A6EA-91221018F969}"/>
              </a:ext>
            </a:extLst>
          </p:cNvPr>
          <p:cNvSpPr txBox="1"/>
          <p:nvPr/>
        </p:nvSpPr>
        <p:spPr>
          <a:xfrm>
            <a:off x="7723449" y="3698160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BED00-7AFA-72AA-7B32-4F08CBBF9E1C}"/>
              </a:ext>
            </a:extLst>
          </p:cNvPr>
          <p:cNvSpPr txBox="1"/>
          <p:nvPr/>
        </p:nvSpPr>
        <p:spPr>
          <a:xfrm>
            <a:off x="7723449" y="3055872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724A2F-D680-E335-98F9-AABE1E804C41}"/>
              </a:ext>
            </a:extLst>
          </p:cNvPr>
          <p:cNvSpPr txBox="1"/>
          <p:nvPr/>
        </p:nvSpPr>
        <p:spPr>
          <a:xfrm>
            <a:off x="7723449" y="4376913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50%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CA324-1368-00CD-95F6-56AFAD17647A}"/>
              </a:ext>
            </a:extLst>
          </p:cNvPr>
          <p:cNvSpPr txBox="1"/>
          <p:nvPr/>
        </p:nvSpPr>
        <p:spPr>
          <a:xfrm>
            <a:off x="7723449" y="5008132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BB23E6-DF66-E521-510D-C4B65BA2B3E2}"/>
              </a:ext>
            </a:extLst>
          </p:cNvPr>
          <p:cNvSpPr/>
          <p:nvPr/>
        </p:nvSpPr>
        <p:spPr>
          <a:xfrm>
            <a:off x="3993312" y="3709482"/>
            <a:ext cx="2483687" cy="1927653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2FB114-CB62-8267-3A68-083989C3E64E}"/>
              </a:ext>
            </a:extLst>
          </p:cNvPr>
          <p:cNvSpPr/>
          <p:nvPr/>
        </p:nvSpPr>
        <p:spPr>
          <a:xfrm>
            <a:off x="4001284" y="1735694"/>
            <a:ext cx="2437946" cy="1950299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58789A-8202-30F8-7A2B-26410179E6A7}"/>
              </a:ext>
            </a:extLst>
          </p:cNvPr>
          <p:cNvSpPr/>
          <p:nvPr/>
        </p:nvSpPr>
        <p:spPr>
          <a:xfrm>
            <a:off x="1466994" y="3685993"/>
            <a:ext cx="2483687" cy="1938975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58D34A-320C-0E96-4B72-F13FC7F26D95}"/>
              </a:ext>
            </a:extLst>
          </p:cNvPr>
          <p:cNvSpPr/>
          <p:nvPr/>
        </p:nvSpPr>
        <p:spPr>
          <a:xfrm>
            <a:off x="1466994" y="1735694"/>
            <a:ext cx="2496500" cy="1937438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4DCAAC-87A0-4CD2-BA5D-FC4C38F242FF}"/>
              </a:ext>
            </a:extLst>
          </p:cNvPr>
          <p:cNvGraphicFramePr>
            <a:graphicFrameLocks/>
          </p:cNvGraphicFramePr>
          <p:nvPr/>
        </p:nvGraphicFramePr>
        <p:xfrm>
          <a:off x="788985" y="1592264"/>
          <a:ext cx="5946966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88D18A2-9A19-2276-EFD2-A7281E14E48B}"/>
              </a:ext>
            </a:extLst>
          </p:cNvPr>
          <p:cNvSpPr txBox="1"/>
          <p:nvPr/>
        </p:nvSpPr>
        <p:spPr>
          <a:xfrm>
            <a:off x="1524000" y="1794518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B4DEB-9826-DEBF-9C80-5A387C90FB8D}"/>
              </a:ext>
            </a:extLst>
          </p:cNvPr>
          <p:cNvSpPr txBox="1"/>
          <p:nvPr/>
        </p:nvSpPr>
        <p:spPr>
          <a:xfrm>
            <a:off x="1530646" y="3737093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E51CB-1212-0EB1-BCF8-71AB151566D0}"/>
              </a:ext>
            </a:extLst>
          </p:cNvPr>
          <p:cNvSpPr txBox="1"/>
          <p:nvPr/>
        </p:nvSpPr>
        <p:spPr>
          <a:xfrm>
            <a:off x="6257502" y="175188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61322-7A35-A2C5-815E-B26B29578128}"/>
              </a:ext>
            </a:extLst>
          </p:cNvPr>
          <p:cNvSpPr txBox="1"/>
          <p:nvPr/>
        </p:nvSpPr>
        <p:spPr>
          <a:xfrm>
            <a:off x="6296507" y="3730001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59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626A-5259-A149-CD6D-94DE722FA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4397C1C-7CD6-ABB2-3D0F-B9FACEDE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7/9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4ECF1-9775-9D05-D1D0-A0D559331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A65F0-EB59-328F-BAEF-4EE8437E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1285-4B2A-808F-CA4F-CF801FDF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A07E2-2286-F6BF-D7CC-20D16E3D4214}"/>
              </a:ext>
            </a:extLst>
          </p:cNvPr>
          <p:cNvSpPr txBox="1"/>
          <p:nvPr/>
        </p:nvSpPr>
        <p:spPr>
          <a:xfrm>
            <a:off x="340581" y="937148"/>
            <a:ext cx="72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baseline="0" dirty="0">
                <a:solidFill>
                  <a:srgbClr val="00B0F0"/>
                </a:solidFill>
              </a:rPr>
              <a:t>OPTICS AND PHOTONICS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5E9B8-3E06-7F25-7AAD-3C23DEC82603}"/>
              </a:ext>
            </a:extLst>
          </p:cNvPr>
          <p:cNvSpPr/>
          <p:nvPr/>
        </p:nvSpPr>
        <p:spPr>
          <a:xfrm>
            <a:off x="7243639" y="2194627"/>
            <a:ext cx="3865233" cy="3373313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53B494-83E5-9C63-D2A5-005CD699E44A}"/>
              </a:ext>
            </a:extLst>
          </p:cNvPr>
          <p:cNvSpPr txBox="1"/>
          <p:nvPr/>
        </p:nvSpPr>
        <p:spPr>
          <a:xfrm>
            <a:off x="7749971" y="2468937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1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supplier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AF54AE-3264-87EC-0920-75086902F6C8}"/>
              </a:ext>
            </a:extLst>
          </p:cNvPr>
          <p:cNvSpPr txBox="1"/>
          <p:nvPr/>
        </p:nvSpPr>
        <p:spPr>
          <a:xfrm>
            <a:off x="7749971" y="2905047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541CE9-ADCB-8DE6-872F-C8F6890C14B2}"/>
              </a:ext>
            </a:extLst>
          </p:cNvPr>
          <p:cNvSpPr txBox="1"/>
          <p:nvPr/>
        </p:nvSpPr>
        <p:spPr>
          <a:xfrm>
            <a:off x="7749971" y="3573585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51EC8-DA27-0B7F-0188-592E519BB995}"/>
              </a:ext>
            </a:extLst>
          </p:cNvPr>
          <p:cNvSpPr txBox="1"/>
          <p:nvPr/>
        </p:nvSpPr>
        <p:spPr>
          <a:xfrm>
            <a:off x="7749971" y="4231494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04CEB-43CA-FD52-6D5D-DAF39239801D}"/>
              </a:ext>
            </a:extLst>
          </p:cNvPr>
          <p:cNvSpPr txBox="1"/>
          <p:nvPr/>
        </p:nvSpPr>
        <p:spPr>
          <a:xfrm>
            <a:off x="7749971" y="4881289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788C7-A3C1-E9EE-AE08-3C618CC726E3}"/>
              </a:ext>
            </a:extLst>
          </p:cNvPr>
          <p:cNvSpPr txBox="1"/>
          <p:nvPr/>
        </p:nvSpPr>
        <p:spPr>
          <a:xfrm>
            <a:off x="7749971" y="3696235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F64A8-F307-704B-D1BF-0DFCEDCB1BCA}"/>
              </a:ext>
            </a:extLst>
          </p:cNvPr>
          <p:cNvSpPr txBox="1"/>
          <p:nvPr/>
        </p:nvSpPr>
        <p:spPr>
          <a:xfrm>
            <a:off x="7749971" y="3053947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100%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764B2A-A23C-78EA-5B0C-395D9E378371}"/>
              </a:ext>
            </a:extLst>
          </p:cNvPr>
          <p:cNvSpPr txBox="1"/>
          <p:nvPr/>
        </p:nvSpPr>
        <p:spPr>
          <a:xfrm>
            <a:off x="7749971" y="4374988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0109D1-D47D-BD5E-A036-D6A5EE962551}"/>
              </a:ext>
            </a:extLst>
          </p:cNvPr>
          <p:cNvSpPr txBox="1"/>
          <p:nvPr/>
        </p:nvSpPr>
        <p:spPr>
          <a:xfrm>
            <a:off x="7749971" y="5006207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26C706-F500-EF4C-B254-449AF51CF600}"/>
              </a:ext>
            </a:extLst>
          </p:cNvPr>
          <p:cNvSpPr/>
          <p:nvPr/>
        </p:nvSpPr>
        <p:spPr>
          <a:xfrm>
            <a:off x="4020048" y="3675631"/>
            <a:ext cx="2438400" cy="1967588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13DCB0-4D5C-ADDB-96C3-645776FA13FF}"/>
              </a:ext>
            </a:extLst>
          </p:cNvPr>
          <p:cNvSpPr/>
          <p:nvPr/>
        </p:nvSpPr>
        <p:spPr>
          <a:xfrm>
            <a:off x="4020048" y="1680127"/>
            <a:ext cx="2437946" cy="1950299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0DFBFD-117E-513A-7E02-8EB2EE74957B}"/>
              </a:ext>
            </a:extLst>
          </p:cNvPr>
          <p:cNvSpPr/>
          <p:nvPr/>
        </p:nvSpPr>
        <p:spPr>
          <a:xfrm>
            <a:off x="1483688" y="3687258"/>
            <a:ext cx="2479805" cy="1961200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6744C2-D4FB-FA36-0986-CC3E2822B473}"/>
              </a:ext>
            </a:extLst>
          </p:cNvPr>
          <p:cNvSpPr/>
          <p:nvPr/>
        </p:nvSpPr>
        <p:spPr>
          <a:xfrm>
            <a:off x="1483688" y="1669227"/>
            <a:ext cx="2479806" cy="1961200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EC3320E-AD9F-4AB6-ADE3-9A7A48C9E2F6}"/>
              </a:ext>
            </a:extLst>
          </p:cNvPr>
          <p:cNvGraphicFramePr>
            <a:graphicFrameLocks/>
          </p:cNvGraphicFramePr>
          <p:nvPr/>
        </p:nvGraphicFramePr>
        <p:xfrm>
          <a:off x="828079" y="1524001"/>
          <a:ext cx="5907872" cy="467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CB2200-BBD8-E6B8-0ABB-FD84EBA8379C}"/>
              </a:ext>
            </a:extLst>
          </p:cNvPr>
          <p:cNvSpPr txBox="1"/>
          <p:nvPr/>
        </p:nvSpPr>
        <p:spPr>
          <a:xfrm>
            <a:off x="1524000" y="1714446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4B20F-E48F-26BB-F23F-02C278FD4861}"/>
              </a:ext>
            </a:extLst>
          </p:cNvPr>
          <p:cNvSpPr txBox="1"/>
          <p:nvPr/>
        </p:nvSpPr>
        <p:spPr>
          <a:xfrm>
            <a:off x="1539766" y="369816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F534D-452F-0A03-41DF-2AF72CFD3455}"/>
              </a:ext>
            </a:extLst>
          </p:cNvPr>
          <p:cNvSpPr txBox="1"/>
          <p:nvPr/>
        </p:nvSpPr>
        <p:spPr>
          <a:xfrm>
            <a:off x="6257502" y="168012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F3E69-6325-100C-C6B0-5A2B5DC92BA2}"/>
              </a:ext>
            </a:extLst>
          </p:cNvPr>
          <p:cNvSpPr txBox="1"/>
          <p:nvPr/>
        </p:nvSpPr>
        <p:spPr>
          <a:xfrm>
            <a:off x="6234569" y="369816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AC3028C7-A4B2-2ADA-C72C-C11923A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FD7E2A-5DF0-4B5B-A941-BFB40E3265ED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62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223C-3989-2E11-2375-DFFC4A626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43D271EE-78BD-BCB7-8112-883E8A26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8/9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B8F27-A8FA-9B14-A0BC-F3DB4AC44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87546-6758-AED5-07F9-BBFEEBBB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C69B4-F317-F16E-8AFE-40D1C495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9F013-D7B5-FCCB-8884-C908AA59B773}"/>
              </a:ext>
            </a:extLst>
          </p:cNvPr>
          <p:cNvSpPr txBox="1"/>
          <p:nvPr/>
        </p:nvSpPr>
        <p:spPr>
          <a:xfrm>
            <a:off x="340581" y="937148"/>
            <a:ext cx="7206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baseline="0" dirty="0">
                <a:solidFill>
                  <a:schemeClr val="accent3">
                    <a:lumMod val="50000"/>
                  </a:schemeClr>
                </a:solidFill>
              </a:rPr>
              <a:t>OFFICE SUPPLY, TRAINING &amp; COMMUNICATION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0F633-C154-7264-C24B-A49B5938F438}"/>
              </a:ext>
            </a:extLst>
          </p:cNvPr>
          <p:cNvSpPr/>
          <p:nvPr/>
        </p:nvSpPr>
        <p:spPr>
          <a:xfrm>
            <a:off x="7243639" y="2238439"/>
            <a:ext cx="3865233" cy="3295927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63D51-D9C9-B3A1-AACB-4B59C2D8A34C}"/>
              </a:ext>
            </a:extLst>
          </p:cNvPr>
          <p:cNvSpPr txBox="1"/>
          <p:nvPr/>
        </p:nvSpPr>
        <p:spPr>
          <a:xfrm>
            <a:off x="7752451" y="247086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3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6CD68A-BEA6-C462-2602-3EF8BE1A5C6E}"/>
              </a:ext>
            </a:extLst>
          </p:cNvPr>
          <p:cNvSpPr txBox="1"/>
          <p:nvPr/>
        </p:nvSpPr>
        <p:spPr>
          <a:xfrm>
            <a:off x="7752451" y="290697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 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E3FE6-6F7E-0C6D-8EA7-C5E18D7AFF93}"/>
              </a:ext>
            </a:extLst>
          </p:cNvPr>
          <p:cNvSpPr txBox="1"/>
          <p:nvPr/>
        </p:nvSpPr>
        <p:spPr>
          <a:xfrm>
            <a:off x="7752451" y="3575510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501AA4-E541-6D37-5754-3940B479A7D4}"/>
              </a:ext>
            </a:extLst>
          </p:cNvPr>
          <p:cNvSpPr txBox="1"/>
          <p:nvPr/>
        </p:nvSpPr>
        <p:spPr>
          <a:xfrm>
            <a:off x="7752451" y="4233419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4833CB-4FEC-A90F-623D-DA643ACAADFB}"/>
              </a:ext>
            </a:extLst>
          </p:cNvPr>
          <p:cNvSpPr txBox="1"/>
          <p:nvPr/>
        </p:nvSpPr>
        <p:spPr>
          <a:xfrm>
            <a:off x="7752451" y="488321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05D7D7-D534-2C18-F677-27417985EF6E}"/>
              </a:ext>
            </a:extLst>
          </p:cNvPr>
          <p:cNvSpPr txBox="1"/>
          <p:nvPr/>
        </p:nvSpPr>
        <p:spPr>
          <a:xfrm>
            <a:off x="7752451" y="3698160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3C630B-6445-D594-2E77-0CCA8CD11C5E}"/>
              </a:ext>
            </a:extLst>
          </p:cNvPr>
          <p:cNvSpPr txBox="1"/>
          <p:nvPr/>
        </p:nvSpPr>
        <p:spPr>
          <a:xfrm>
            <a:off x="7752451" y="3055872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66.7%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47525-E083-54DB-B2BE-B23805570672}"/>
              </a:ext>
            </a:extLst>
          </p:cNvPr>
          <p:cNvSpPr txBox="1"/>
          <p:nvPr/>
        </p:nvSpPr>
        <p:spPr>
          <a:xfrm>
            <a:off x="7752451" y="4376913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0%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D01085-CDD1-18BB-D917-BF742000C88F}"/>
              </a:ext>
            </a:extLst>
          </p:cNvPr>
          <p:cNvSpPr txBox="1"/>
          <p:nvPr/>
        </p:nvSpPr>
        <p:spPr>
          <a:xfrm>
            <a:off x="7752451" y="5008132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33.3%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72FEEF-117B-7E05-7F55-7D87849744AC}"/>
              </a:ext>
            </a:extLst>
          </p:cNvPr>
          <p:cNvSpPr/>
          <p:nvPr/>
        </p:nvSpPr>
        <p:spPr>
          <a:xfrm>
            <a:off x="3992989" y="3657600"/>
            <a:ext cx="2484011" cy="2031646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CE6E32-7008-4045-DF6F-A43ECDCA43A3}"/>
              </a:ext>
            </a:extLst>
          </p:cNvPr>
          <p:cNvSpPr/>
          <p:nvPr/>
        </p:nvSpPr>
        <p:spPr>
          <a:xfrm>
            <a:off x="3992989" y="1598781"/>
            <a:ext cx="2465005" cy="2031645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ED7C3A-68F5-B8DB-4708-7FD56A7F55D0}"/>
              </a:ext>
            </a:extLst>
          </p:cNvPr>
          <p:cNvSpPr/>
          <p:nvPr/>
        </p:nvSpPr>
        <p:spPr>
          <a:xfrm>
            <a:off x="1447800" y="3657600"/>
            <a:ext cx="2515694" cy="2031646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26CC87-5AEF-3E96-B827-E1FA6FA5F54E}"/>
              </a:ext>
            </a:extLst>
          </p:cNvPr>
          <p:cNvSpPr/>
          <p:nvPr/>
        </p:nvSpPr>
        <p:spPr>
          <a:xfrm>
            <a:off x="1447800" y="1598781"/>
            <a:ext cx="2515694" cy="2031646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56B88-130B-5F2A-90E8-B60344695D77}"/>
              </a:ext>
            </a:extLst>
          </p:cNvPr>
          <p:cNvSpPr txBox="1"/>
          <p:nvPr/>
        </p:nvSpPr>
        <p:spPr>
          <a:xfrm>
            <a:off x="1524000" y="1714446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81D0C-208D-278A-0E51-F61813A126B4}"/>
              </a:ext>
            </a:extLst>
          </p:cNvPr>
          <p:cNvSpPr txBox="1"/>
          <p:nvPr/>
        </p:nvSpPr>
        <p:spPr>
          <a:xfrm>
            <a:off x="1539766" y="369816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12E98-6D47-FCEF-0C0F-72321814D44C}"/>
              </a:ext>
            </a:extLst>
          </p:cNvPr>
          <p:cNvSpPr txBox="1"/>
          <p:nvPr/>
        </p:nvSpPr>
        <p:spPr>
          <a:xfrm>
            <a:off x="6257502" y="168012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32EA23-5BFE-F0C9-D077-EB8BBD9842DA}"/>
              </a:ext>
            </a:extLst>
          </p:cNvPr>
          <p:cNvSpPr txBox="1"/>
          <p:nvPr/>
        </p:nvSpPr>
        <p:spPr>
          <a:xfrm>
            <a:off x="6285225" y="3705876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16AA95AC-13F6-E575-CA1B-DE920A7C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98781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E6FAB4-D9B0-2DAC-B150-998C89A58E97}"/>
              </a:ext>
            </a:extLst>
          </p:cNvPr>
          <p:cNvSpPr txBox="1"/>
          <p:nvPr/>
        </p:nvSpPr>
        <p:spPr>
          <a:xfrm>
            <a:off x="8702675" y="1702933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7FCB38-E53B-4A9A-BDDA-4B7056122658}"/>
              </a:ext>
            </a:extLst>
          </p:cNvPr>
          <p:cNvGraphicFramePr>
            <a:graphicFrameLocks/>
          </p:cNvGraphicFramePr>
          <p:nvPr/>
        </p:nvGraphicFramePr>
        <p:xfrm>
          <a:off x="797696" y="1468452"/>
          <a:ext cx="5909532" cy="477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1975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3D92B-6E06-60F6-C759-AD913EC66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2B136BD8-FE78-41D9-DCA2-667B501A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Industry matrix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9/9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EB6C5-BD2F-9ECF-32F8-349D8AD9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0E871-2A78-7F7C-396D-EFC4E708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38F1F-8181-00F0-19CC-21B15B03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5C8FE-0B74-3C1C-7306-6624729D428C}"/>
              </a:ext>
            </a:extLst>
          </p:cNvPr>
          <p:cNvSpPr txBox="1"/>
          <p:nvPr/>
        </p:nvSpPr>
        <p:spPr>
          <a:xfrm>
            <a:off x="340581" y="937148"/>
            <a:ext cx="72061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fr-CH" sz="1600" b="1" dirty="0">
                <a:solidFill>
                  <a:srgbClr val="C55A11"/>
                </a:solidFill>
              </a:rPr>
              <a:t>S</a:t>
            </a:r>
            <a:r>
              <a:rPr lang="en-US" sz="1600" b="1" dirty="0">
                <a:solidFill>
                  <a:srgbClr val="C55A11"/>
                </a:solidFill>
              </a:rPr>
              <a:t>ERVICES AT CERN</a:t>
            </a:r>
            <a:endParaRPr lang="en-US" sz="1600" b="1" i="0" u="none" strike="noStrike" kern="1200" baseline="0" dirty="0">
              <a:solidFill>
                <a:srgbClr val="C55A1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196611-84BD-320C-2CDD-51BEDABBDC93}"/>
              </a:ext>
            </a:extLst>
          </p:cNvPr>
          <p:cNvSpPr/>
          <p:nvPr/>
        </p:nvSpPr>
        <p:spPr>
          <a:xfrm>
            <a:off x="7243639" y="2216106"/>
            <a:ext cx="3865233" cy="335183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C729E4-BE6B-017D-8E94-E6B17669DC47}"/>
              </a:ext>
            </a:extLst>
          </p:cNvPr>
          <p:cNvSpPr txBox="1"/>
          <p:nvPr/>
        </p:nvSpPr>
        <p:spPr>
          <a:xfrm>
            <a:off x="7653870" y="247086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ASSESSED: 23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5077A3-273D-210C-034F-DBCEC47A2354}"/>
              </a:ext>
            </a:extLst>
          </p:cNvPr>
          <p:cNvSpPr txBox="1"/>
          <p:nvPr/>
        </p:nvSpPr>
        <p:spPr>
          <a:xfrm>
            <a:off x="7653870" y="2906972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nor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3155BC-67E5-D851-9C16-67295D5703AF}"/>
              </a:ext>
            </a:extLst>
          </p:cNvPr>
          <p:cNvSpPr txBox="1"/>
          <p:nvPr/>
        </p:nvSpPr>
        <p:spPr>
          <a:xfrm>
            <a:off x="7653870" y="3575510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not mature, but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1CD71-342A-8307-562C-5B283D00FE16}"/>
              </a:ext>
            </a:extLst>
          </p:cNvPr>
          <p:cNvSpPr txBox="1"/>
          <p:nvPr/>
        </p:nvSpPr>
        <p:spPr>
          <a:xfrm>
            <a:off x="7653870" y="4233419"/>
            <a:ext cx="3931697" cy="1615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III QUADRANT 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 and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718137-FFD3-F37F-965A-65213DC7CB8E}"/>
              </a:ext>
            </a:extLst>
          </p:cNvPr>
          <p:cNvSpPr txBox="1"/>
          <p:nvPr/>
        </p:nvSpPr>
        <p:spPr>
          <a:xfrm>
            <a:off x="7653870" y="4883214"/>
            <a:ext cx="393169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b="1" dirty="0">
                <a:solidFill>
                  <a:schemeClr val="tx1">
                    <a:lumMod val="75000"/>
                  </a:schemeClr>
                </a:solidFill>
              </a:rPr>
              <a:t>IV QUADRANT</a:t>
            </a:r>
            <a:r>
              <a:rPr lang="fr-CH" sz="1050" dirty="0">
                <a:solidFill>
                  <a:schemeClr val="tx1">
                    <a:lumMod val="75000"/>
                  </a:schemeClr>
                </a:solidFill>
              </a:rPr>
              <a:t> – 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mature, but not </a:t>
            </a:r>
            <a:r>
              <a:rPr lang="fr-CH" sz="1050" i="1" dirty="0" err="1">
                <a:solidFill>
                  <a:schemeClr val="tx1">
                    <a:lumMod val="75000"/>
                  </a:schemeClr>
                </a:solidFill>
              </a:rPr>
              <a:t>willing</a:t>
            </a:r>
            <a:r>
              <a:rPr lang="fr-CH" sz="1050" i="1" dirty="0">
                <a:solidFill>
                  <a:schemeClr val="tx1">
                    <a:lumMod val="75000"/>
                  </a:schemeClr>
                </a:solidFill>
              </a:rPr>
              <a:t> to engage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F954B8-23F5-8B99-A25E-D5CB7C8CD6CA}"/>
              </a:ext>
            </a:extLst>
          </p:cNvPr>
          <p:cNvSpPr txBox="1"/>
          <p:nvPr/>
        </p:nvSpPr>
        <p:spPr>
          <a:xfrm>
            <a:off x="7653870" y="3698160"/>
            <a:ext cx="311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17.4%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B3AB6C-AC50-BBCB-9230-E621F4D01935}"/>
              </a:ext>
            </a:extLst>
          </p:cNvPr>
          <p:cNvSpPr txBox="1"/>
          <p:nvPr/>
        </p:nvSpPr>
        <p:spPr>
          <a:xfrm>
            <a:off x="7653870" y="3055872"/>
            <a:ext cx="2934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8.7%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F2A71A-E203-C78B-853B-29B7B424EEDB}"/>
              </a:ext>
            </a:extLst>
          </p:cNvPr>
          <p:cNvSpPr txBox="1"/>
          <p:nvPr/>
        </p:nvSpPr>
        <p:spPr>
          <a:xfrm>
            <a:off x="7653870" y="4376913"/>
            <a:ext cx="311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56.5%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majority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7FA5E7-AB2E-9DFB-59D8-A37B79591931}"/>
              </a:ext>
            </a:extLst>
          </p:cNvPr>
          <p:cNvSpPr txBox="1"/>
          <p:nvPr/>
        </p:nvSpPr>
        <p:spPr>
          <a:xfrm>
            <a:off x="7653870" y="5008132"/>
            <a:ext cx="39091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5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17.4%</a:t>
            </a:r>
            <a:r>
              <a:rPr lang="en-US" altLang="en-US" sz="105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of suppliers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187035-ED2D-AE8E-B7A9-91470E5C9F55}"/>
              </a:ext>
            </a:extLst>
          </p:cNvPr>
          <p:cNvSpPr/>
          <p:nvPr/>
        </p:nvSpPr>
        <p:spPr>
          <a:xfrm>
            <a:off x="3998704" y="3709847"/>
            <a:ext cx="2478295" cy="1900042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B24926-A229-3097-21AB-D3E45B52859A}"/>
              </a:ext>
            </a:extLst>
          </p:cNvPr>
          <p:cNvSpPr/>
          <p:nvPr/>
        </p:nvSpPr>
        <p:spPr>
          <a:xfrm>
            <a:off x="4001284" y="1735694"/>
            <a:ext cx="2437946" cy="1950299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6D2175-669C-C911-78B8-3DB5497B9005}"/>
              </a:ext>
            </a:extLst>
          </p:cNvPr>
          <p:cNvSpPr/>
          <p:nvPr/>
        </p:nvSpPr>
        <p:spPr>
          <a:xfrm>
            <a:off x="1483688" y="3709846"/>
            <a:ext cx="2479805" cy="1938611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EE5552-AE47-9BF7-7BF4-42D4D2C279AC}"/>
              </a:ext>
            </a:extLst>
          </p:cNvPr>
          <p:cNvSpPr/>
          <p:nvPr/>
        </p:nvSpPr>
        <p:spPr>
          <a:xfrm>
            <a:off x="1483688" y="1735694"/>
            <a:ext cx="2479806" cy="1937438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6D8DC26-FC66-4AB3-A25F-EC577C366E94}"/>
              </a:ext>
            </a:extLst>
          </p:cNvPr>
          <p:cNvGraphicFramePr>
            <a:graphicFrameLocks/>
          </p:cNvGraphicFramePr>
          <p:nvPr/>
        </p:nvGraphicFramePr>
        <p:xfrm>
          <a:off x="820795" y="1592263"/>
          <a:ext cx="590160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E7B4575-9C67-992C-4B34-6937C3EA1EDC}"/>
              </a:ext>
            </a:extLst>
          </p:cNvPr>
          <p:cNvSpPr txBox="1"/>
          <p:nvPr/>
        </p:nvSpPr>
        <p:spPr>
          <a:xfrm>
            <a:off x="1529255" y="3414490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598F0-97D0-EDE1-B5D3-40353A5C0D39}"/>
              </a:ext>
            </a:extLst>
          </p:cNvPr>
          <p:cNvSpPr txBox="1"/>
          <p:nvPr/>
        </p:nvSpPr>
        <p:spPr>
          <a:xfrm>
            <a:off x="1563414" y="5460245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B5699-6202-651C-500A-5220C5A9506B}"/>
              </a:ext>
            </a:extLst>
          </p:cNvPr>
          <p:cNvSpPr txBox="1"/>
          <p:nvPr/>
        </p:nvSpPr>
        <p:spPr>
          <a:xfrm>
            <a:off x="6257502" y="1869255"/>
            <a:ext cx="152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1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00D6E-CCF9-F81E-3360-008AF79471B1}"/>
              </a:ext>
            </a:extLst>
          </p:cNvPr>
          <p:cNvSpPr txBox="1"/>
          <p:nvPr/>
        </p:nvSpPr>
        <p:spPr>
          <a:xfrm>
            <a:off x="6257502" y="540163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166E1637-C2A9-B952-AA28-CF76F53F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3" y="1549844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CA6E9-8499-79A7-F1AF-C6D4BB1D6A9F}"/>
              </a:ext>
            </a:extLst>
          </p:cNvPr>
          <p:cNvSpPr txBox="1"/>
          <p:nvPr/>
        </p:nvSpPr>
        <p:spPr>
          <a:xfrm>
            <a:off x="8702675" y="1653996"/>
            <a:ext cx="124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800"/>
              </a:spcBef>
              <a:spcAft>
                <a:spcPts val="500"/>
              </a:spcAft>
            </a:pP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FINDINGS</a:t>
            </a:r>
            <a:endParaRPr lang="en-US" altLang="en-US" sz="11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53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BED23-A558-27BE-A98C-AAFF2472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E73EE-5DC6-4F9D-4EDF-CA37A4C1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>
                <a:solidFill>
                  <a:schemeClr val="tx1">
                    <a:lumMod val="75000"/>
                  </a:schemeClr>
                </a:solidFill>
              </a:rPr>
              <a:t>13.03.2025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006C0-DD17-420E-ED5D-0B0852C8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4C228-3E12-41B2-F4AA-04AB002B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solidFill>
                  <a:schemeClr val="tx1">
                    <a:lumMod val="75000"/>
                  </a:schemeClr>
                </a:solidFill>
              </a:rPr>
              <a:pPr/>
              <a:t>47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4A8B3-725F-89B8-BE01-9FB403303E43}"/>
              </a:ext>
            </a:extLst>
          </p:cNvPr>
          <p:cNvSpPr txBox="1"/>
          <p:nvPr/>
        </p:nvSpPr>
        <p:spPr>
          <a:xfrm>
            <a:off x="4495800" y="2819400"/>
            <a:ext cx="7848600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/>
                <a:sym typeface="Canva Sans Bold"/>
              </a:rPr>
              <a:t>Overall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  <a:sym typeface="Canva Sans 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E7FD1-5FF4-D551-9B9B-CD08AB31BDBE}"/>
              </a:ext>
            </a:extLst>
          </p:cNvPr>
          <p:cNvSpPr/>
          <p:nvPr/>
        </p:nvSpPr>
        <p:spPr>
          <a:xfrm>
            <a:off x="3810000" y="2906303"/>
            <a:ext cx="76200" cy="104539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A54D-86D9-BD80-F71B-8E3B91633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E008932E-0F46-4073-ABA0-1C961B9C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74" y="1960058"/>
            <a:ext cx="2060474" cy="5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9CF7EEA7-3CE5-0E3A-C80F-FAF982F9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4773611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Overal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 matrix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1/2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A206B-AA73-1DA8-FAEB-A7CE0E128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C19BE-DFA4-35F8-42F4-E6956006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6406" y="6328544"/>
            <a:ext cx="967349" cy="365125"/>
          </a:xfrm>
        </p:spPr>
        <p:txBody>
          <a:bodyPr vert="horz" lIns="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2444A-0D95-43F9-0208-7106B955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10A258-A50D-1901-8D7F-97994923CE48}"/>
              </a:ext>
            </a:extLst>
          </p:cNvPr>
          <p:cNvSpPr/>
          <p:nvPr/>
        </p:nvSpPr>
        <p:spPr>
          <a:xfrm>
            <a:off x="4132971" y="1677359"/>
            <a:ext cx="2891545" cy="1968982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17A849-0960-3606-6DAB-D37E4009CE82}"/>
              </a:ext>
            </a:extLst>
          </p:cNvPr>
          <p:cNvSpPr/>
          <p:nvPr/>
        </p:nvSpPr>
        <p:spPr>
          <a:xfrm>
            <a:off x="1219201" y="1674889"/>
            <a:ext cx="2895600" cy="1971452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A9E965-8F56-1356-B4CA-463989DCCEAC}"/>
              </a:ext>
            </a:extLst>
          </p:cNvPr>
          <p:cNvSpPr/>
          <p:nvPr/>
        </p:nvSpPr>
        <p:spPr>
          <a:xfrm>
            <a:off x="1219201" y="3680670"/>
            <a:ext cx="2895599" cy="1971453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DCBCFD-9C9A-5454-2427-8EE9E21934C2}"/>
              </a:ext>
            </a:extLst>
          </p:cNvPr>
          <p:cNvSpPr/>
          <p:nvPr/>
        </p:nvSpPr>
        <p:spPr>
          <a:xfrm>
            <a:off x="4154012" y="3665836"/>
            <a:ext cx="2884736" cy="1971453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355FD0-3596-695E-E68B-1EBF2F2078A2}"/>
              </a:ext>
            </a:extLst>
          </p:cNvPr>
          <p:cNvSpPr txBox="1"/>
          <p:nvPr/>
        </p:nvSpPr>
        <p:spPr>
          <a:xfrm>
            <a:off x="1368417" y="1817040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098EC2-87EF-B6A8-E652-F131F80B9064}"/>
              </a:ext>
            </a:extLst>
          </p:cNvPr>
          <p:cNvSpPr txBox="1"/>
          <p:nvPr/>
        </p:nvSpPr>
        <p:spPr>
          <a:xfrm>
            <a:off x="1368417" y="3784778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6C437C-5AE9-F99C-37D7-343548E207C3}"/>
              </a:ext>
            </a:extLst>
          </p:cNvPr>
          <p:cNvSpPr txBox="1"/>
          <p:nvPr/>
        </p:nvSpPr>
        <p:spPr>
          <a:xfrm>
            <a:off x="6618766" y="1791769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F3D371-5289-FFC2-8368-BAD01A688384}"/>
              </a:ext>
            </a:extLst>
          </p:cNvPr>
          <p:cNvSpPr txBox="1"/>
          <p:nvPr/>
        </p:nvSpPr>
        <p:spPr>
          <a:xfrm>
            <a:off x="6684284" y="3822708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8D854-95DB-20DB-5A08-B7D0015A4B98}"/>
              </a:ext>
            </a:extLst>
          </p:cNvPr>
          <p:cNvSpPr txBox="1"/>
          <p:nvPr/>
        </p:nvSpPr>
        <p:spPr>
          <a:xfrm>
            <a:off x="2070895" y="1177681"/>
            <a:ext cx="4536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Average scores by procurement family code</a:t>
            </a:r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ACFA9-F8FE-CBF4-2F58-CBD0DF666C84}"/>
              </a:ext>
            </a:extLst>
          </p:cNvPr>
          <p:cNvSpPr txBox="1"/>
          <p:nvPr/>
        </p:nvSpPr>
        <p:spPr>
          <a:xfrm>
            <a:off x="8774601" y="2086464"/>
            <a:ext cx="16017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Considerations</a:t>
            </a:r>
            <a:endParaRPr lang="en-US" sz="15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478A2-08E9-EB2E-4ABF-50E65F3DDEED}"/>
              </a:ext>
            </a:extLst>
          </p:cNvPr>
          <p:cNvSpPr txBox="1"/>
          <p:nvPr/>
        </p:nvSpPr>
        <p:spPr>
          <a:xfrm>
            <a:off x="8054748" y="2810823"/>
            <a:ext cx="4050068" cy="1350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Partial image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of the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status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of the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supply chain</a:t>
            </a:r>
          </a:p>
          <a:p>
            <a:pPr>
              <a:lnSpc>
                <a:spcPct val="150000"/>
              </a:lnSpc>
            </a:pPr>
            <a:endParaRPr lang="en-GB" sz="12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Broad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 indicative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vision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 where we are now</a:t>
            </a:r>
          </a:p>
          <a:p>
            <a:pPr>
              <a:lnSpc>
                <a:spcPct val="150000"/>
              </a:lnSpc>
            </a:pPr>
            <a:endParaRPr lang="en-GB" sz="12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</a:rPr>
              <a:t>Food for thoughts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on what to do next!</a:t>
            </a:r>
          </a:p>
        </p:txBody>
      </p:sp>
      <p:pic>
        <p:nvPicPr>
          <p:cNvPr id="2059" name="Picture 11" descr="Double black arrows | royalty free element">
            <a:extLst>
              <a:ext uri="{FF2B5EF4-FFF2-40B4-BE49-F238E27FC236}">
                <a16:creationId xmlns:a16="http://schemas.microsoft.com/office/drawing/2014/main" id="{7516C94B-E723-8956-8172-81CFE459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43" y="2825669"/>
            <a:ext cx="244642" cy="2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Double black arrows | royalty free element">
            <a:extLst>
              <a:ext uri="{FF2B5EF4-FFF2-40B4-BE49-F238E27FC236}">
                <a16:creationId xmlns:a16="http://schemas.microsoft.com/office/drawing/2014/main" id="{35E99BA5-1C02-54A8-C51B-5060864A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43" y="3387320"/>
            <a:ext cx="244642" cy="2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3241C61A-A873-1956-7888-2D64F8B5EC0F}"/>
              </a:ext>
            </a:extLst>
          </p:cNvPr>
          <p:cNvGraphicFramePr>
            <a:graphicFrameLocks/>
          </p:cNvGraphicFramePr>
          <p:nvPr/>
        </p:nvGraphicFramePr>
        <p:xfrm>
          <a:off x="802666" y="1512643"/>
          <a:ext cx="6471872" cy="443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Picture 11" descr="Double black arrows | royalty free element">
            <a:extLst>
              <a:ext uri="{FF2B5EF4-FFF2-40B4-BE49-F238E27FC236}">
                <a16:creationId xmlns:a16="http://schemas.microsoft.com/office/drawing/2014/main" id="{5804973C-B148-2436-6F35-440B233A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43" y="3940409"/>
            <a:ext cx="244642" cy="2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F9CDC-079B-9B97-7394-EAF44EBB87D1}"/>
              </a:ext>
            </a:extLst>
          </p:cNvPr>
          <p:cNvSpPr txBox="1"/>
          <p:nvPr/>
        </p:nvSpPr>
        <p:spPr>
          <a:xfrm>
            <a:off x="3886200" y="5977929"/>
            <a:ext cx="1219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 err="1">
                <a:solidFill>
                  <a:schemeClr val="bg2">
                    <a:lumMod val="50000"/>
                  </a:schemeClr>
                </a:solidFill>
              </a:rPr>
              <a:t>Maturity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6E844-9884-8332-688F-963FE16995A2}"/>
              </a:ext>
            </a:extLst>
          </p:cNvPr>
          <p:cNvSpPr txBox="1"/>
          <p:nvPr/>
        </p:nvSpPr>
        <p:spPr>
          <a:xfrm rot="16200000">
            <a:off x="114437" y="3326871"/>
            <a:ext cx="1219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>
                <a:solidFill>
                  <a:schemeClr val="bg2">
                    <a:lumMod val="50000"/>
                  </a:schemeClr>
                </a:solidFill>
              </a:rPr>
              <a:t>Engagement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22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B996B-418F-6723-D273-2E2AC0DF0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d Drawn Exclamation mark and speech box illustration 11732531 PNG">
            <a:extLst>
              <a:ext uri="{FF2B5EF4-FFF2-40B4-BE49-F238E27FC236}">
                <a16:creationId xmlns:a16="http://schemas.microsoft.com/office/drawing/2014/main" id="{0710A6DD-1E6B-EBDE-5DB9-7F576421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21" y="3862276"/>
            <a:ext cx="1767046" cy="17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F72F05D3-C83A-D90A-5120-9E994B4AB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51" y="1240431"/>
            <a:ext cx="2060474" cy="5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B262B4E-2511-74B6-0F7C-45551F3C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5230811" cy="540807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Overal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 matrix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2/2</a:t>
            </a:r>
            <a:endParaRPr lang="en-US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50740-7F8B-80AC-CD1B-E22B0082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081D6-2D17-5E80-79AB-30F2DE09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76406" y="6328544"/>
            <a:ext cx="967349" cy="365125"/>
          </a:xfrm>
        </p:spPr>
        <p:txBody>
          <a:bodyPr vert="horz" lIns="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52B54-81CD-FE39-E86B-B740D569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3292B0-1057-DAEF-8A1F-3BF6E77BF54D}"/>
              </a:ext>
            </a:extLst>
          </p:cNvPr>
          <p:cNvSpPr/>
          <p:nvPr/>
        </p:nvSpPr>
        <p:spPr>
          <a:xfrm>
            <a:off x="3898328" y="1677359"/>
            <a:ext cx="2891545" cy="1968982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79E9FC-4228-F0AF-9794-2B61BF3FDB88}"/>
              </a:ext>
            </a:extLst>
          </p:cNvPr>
          <p:cNvSpPr/>
          <p:nvPr/>
        </p:nvSpPr>
        <p:spPr>
          <a:xfrm>
            <a:off x="984558" y="1674889"/>
            <a:ext cx="2895600" cy="1971452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78000A-8214-02B1-60F9-89F35B86EFF3}"/>
              </a:ext>
            </a:extLst>
          </p:cNvPr>
          <p:cNvSpPr/>
          <p:nvPr/>
        </p:nvSpPr>
        <p:spPr>
          <a:xfrm>
            <a:off x="984558" y="3680670"/>
            <a:ext cx="2895599" cy="1971453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8E8EF-F854-3C3D-4E4A-17D6DDB290D8}"/>
              </a:ext>
            </a:extLst>
          </p:cNvPr>
          <p:cNvSpPr/>
          <p:nvPr/>
        </p:nvSpPr>
        <p:spPr>
          <a:xfrm>
            <a:off x="3919369" y="3665836"/>
            <a:ext cx="2884736" cy="1971453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195B47-1DB9-4F2D-7C60-E5F183E52337}"/>
              </a:ext>
            </a:extLst>
          </p:cNvPr>
          <p:cNvSpPr txBox="1"/>
          <p:nvPr/>
        </p:nvSpPr>
        <p:spPr>
          <a:xfrm>
            <a:off x="1133774" y="1817040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3658C5-B0CE-5299-79BB-34AEB8AFA03F}"/>
              </a:ext>
            </a:extLst>
          </p:cNvPr>
          <p:cNvSpPr txBox="1"/>
          <p:nvPr/>
        </p:nvSpPr>
        <p:spPr>
          <a:xfrm>
            <a:off x="1133774" y="3784778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2DEE1E-4EF5-B255-9FC0-F112FE8D805B}"/>
              </a:ext>
            </a:extLst>
          </p:cNvPr>
          <p:cNvSpPr txBox="1"/>
          <p:nvPr/>
        </p:nvSpPr>
        <p:spPr>
          <a:xfrm>
            <a:off x="6618766" y="1791769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A14F6B-76C8-B955-1539-91C1A7F2C53B}"/>
              </a:ext>
            </a:extLst>
          </p:cNvPr>
          <p:cNvSpPr txBox="1"/>
          <p:nvPr/>
        </p:nvSpPr>
        <p:spPr>
          <a:xfrm>
            <a:off x="6684284" y="3822708"/>
            <a:ext cx="1404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9BD0F-0632-1C05-FF05-BA17EAF5B07E}"/>
              </a:ext>
            </a:extLst>
          </p:cNvPr>
          <p:cNvSpPr txBox="1"/>
          <p:nvPr/>
        </p:nvSpPr>
        <p:spPr>
          <a:xfrm>
            <a:off x="2382217" y="1191905"/>
            <a:ext cx="4536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verall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% of suppliers by quadrant</a:t>
            </a:r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3EDBB6-FB74-C838-63CC-B4F8B508E8CC}"/>
              </a:ext>
            </a:extLst>
          </p:cNvPr>
          <p:cNvSpPr txBox="1"/>
          <p:nvPr/>
        </p:nvSpPr>
        <p:spPr>
          <a:xfrm>
            <a:off x="8912377" y="1354517"/>
            <a:ext cx="16017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To recap</a:t>
            </a:r>
            <a:endParaRPr lang="en-US" sz="15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07617D-52F3-3703-1B87-9672805E9D93}"/>
              </a:ext>
            </a:extLst>
          </p:cNvPr>
          <p:cNvSpPr txBox="1"/>
          <p:nvPr/>
        </p:nvSpPr>
        <p:spPr>
          <a:xfrm>
            <a:off x="7838168" y="2343312"/>
            <a:ext cx="4027026" cy="1073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The overall majority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of suppliers are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willing to engage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with CERN</a:t>
            </a:r>
          </a:p>
          <a:p>
            <a:pPr>
              <a:lnSpc>
                <a:spcPct val="150000"/>
              </a:lnSpc>
            </a:pPr>
            <a:endParaRPr lang="en-GB" sz="12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The lowest %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are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 not interest to collaborate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with CERN</a:t>
            </a:r>
            <a:endParaRPr lang="en-GB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059" name="Picture 11" descr="Double black arrows | royalty free element">
            <a:extLst>
              <a:ext uri="{FF2B5EF4-FFF2-40B4-BE49-F238E27FC236}">
                <a16:creationId xmlns:a16="http://schemas.microsoft.com/office/drawing/2014/main" id="{0D4EBC65-70FF-43DD-8D35-72ABD65F9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05" y="2453806"/>
            <a:ext cx="244642" cy="2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Double black arrows | royalty free element">
            <a:extLst>
              <a:ext uri="{FF2B5EF4-FFF2-40B4-BE49-F238E27FC236}">
                <a16:creationId xmlns:a16="http://schemas.microsoft.com/office/drawing/2014/main" id="{325D60A2-57D6-CC58-88EA-C8399CD2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20" y="3237469"/>
            <a:ext cx="244642" cy="2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EFE46644-48F4-5A68-B7BD-972C6CECBBB1}"/>
              </a:ext>
            </a:extLst>
          </p:cNvPr>
          <p:cNvGraphicFramePr>
            <a:graphicFrameLocks/>
          </p:cNvGraphicFramePr>
          <p:nvPr/>
        </p:nvGraphicFramePr>
        <p:xfrm>
          <a:off x="614728" y="1512643"/>
          <a:ext cx="6471872" cy="443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518039-1ED0-629E-F775-633D31AF8679}"/>
              </a:ext>
            </a:extLst>
          </p:cNvPr>
          <p:cNvSpPr txBox="1"/>
          <p:nvPr/>
        </p:nvSpPr>
        <p:spPr>
          <a:xfrm>
            <a:off x="2164613" y="4504720"/>
            <a:ext cx="18929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b="1" dirty="0"/>
              <a:t>18.1%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30601-D95B-65E6-6907-CB45309053BB}"/>
              </a:ext>
            </a:extLst>
          </p:cNvPr>
          <p:cNvSpPr txBox="1"/>
          <p:nvPr/>
        </p:nvSpPr>
        <p:spPr>
          <a:xfrm>
            <a:off x="5033991" y="2529049"/>
            <a:ext cx="18929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b="1" dirty="0"/>
              <a:t>38.5%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DDD1F-E1E7-D224-D440-90CFA8082BD5}"/>
              </a:ext>
            </a:extLst>
          </p:cNvPr>
          <p:cNvSpPr txBox="1"/>
          <p:nvPr/>
        </p:nvSpPr>
        <p:spPr>
          <a:xfrm>
            <a:off x="2162853" y="2509522"/>
            <a:ext cx="18929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b="1"/>
              <a:t>24.1%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97205-9E5E-F379-59F6-8A3392B2C3B3}"/>
              </a:ext>
            </a:extLst>
          </p:cNvPr>
          <p:cNvSpPr txBox="1"/>
          <p:nvPr/>
        </p:nvSpPr>
        <p:spPr>
          <a:xfrm>
            <a:off x="5052391" y="4513605"/>
            <a:ext cx="18929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b="1" dirty="0"/>
              <a:t>19.3%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D70C5-8861-9C36-8E5D-7D7F98FB1CD9}"/>
              </a:ext>
            </a:extLst>
          </p:cNvPr>
          <p:cNvSpPr txBox="1"/>
          <p:nvPr/>
        </p:nvSpPr>
        <p:spPr>
          <a:xfrm>
            <a:off x="7321243" y="4243011"/>
            <a:ext cx="4886002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But!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Let’s not forget: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sz="12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The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lack of interest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 might depend on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company’s resource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If escalated internally,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we might receive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different replies</a:t>
            </a:r>
            <a:endParaRPr lang="en-GB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E9F01-6024-5BD0-BF0A-7CABCC0B27CD}"/>
              </a:ext>
            </a:extLst>
          </p:cNvPr>
          <p:cNvSpPr txBox="1"/>
          <p:nvPr/>
        </p:nvSpPr>
        <p:spPr>
          <a:xfrm>
            <a:off x="3651557" y="5977929"/>
            <a:ext cx="1219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 err="1">
                <a:solidFill>
                  <a:schemeClr val="bg2">
                    <a:lumMod val="50000"/>
                  </a:schemeClr>
                </a:solidFill>
              </a:rPr>
              <a:t>Maturity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01364B-1D2F-CC7C-77E2-3E6832501AB9}"/>
              </a:ext>
            </a:extLst>
          </p:cNvPr>
          <p:cNvSpPr txBox="1"/>
          <p:nvPr/>
        </p:nvSpPr>
        <p:spPr>
          <a:xfrm rot="16200000">
            <a:off x="-50955" y="3302147"/>
            <a:ext cx="1219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900" b="1" dirty="0">
                <a:solidFill>
                  <a:schemeClr val="bg2">
                    <a:lumMod val="50000"/>
                  </a:schemeClr>
                </a:solidFill>
              </a:rPr>
              <a:t>Engagement</a:t>
            </a:r>
            <a:endParaRPr lang="en-US"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C6660-26D6-C506-C2AF-6D3A9B347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B63D-8974-9F08-023E-A9D30DC41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1999" cy="2153265"/>
          </a:xfrm>
        </p:spPr>
        <p:txBody>
          <a:bodyPr/>
          <a:lstStyle/>
          <a:p>
            <a:pPr algn="ctr"/>
            <a:r>
              <a:rPr lang="en-US" dirty="0"/>
              <a:t>2024 PROCUREMENT REPORT</a:t>
            </a:r>
            <a:br>
              <a:rPr lang="en-US" dirty="0"/>
            </a:br>
            <a:br>
              <a:rPr lang="en-US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83A7B-AA50-AED6-203A-57A6AF58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/>
          <a:lstStyle/>
          <a:p>
            <a:r>
              <a:rPr lang="en-GB" dirty="0"/>
              <a:t>Cristina Lara</a:t>
            </a:r>
          </a:p>
          <a:p>
            <a:r>
              <a:rPr lang="en-GB" b="0" dirty="0"/>
              <a:t>March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18ABF-E4EE-8830-07FF-62247053FEEA}"/>
              </a:ext>
            </a:extLst>
          </p:cNvPr>
          <p:cNvSpPr txBox="1"/>
          <p:nvPr/>
        </p:nvSpPr>
        <p:spPr>
          <a:xfrm>
            <a:off x="3048000" y="3245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1800" dirty="0"/>
              <a:t>Antoine Calmes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23996-769E-FA8A-693D-912CD93455BD}"/>
              </a:ext>
            </a:extLst>
          </p:cNvPr>
          <p:cNvSpPr txBox="1"/>
          <p:nvPr/>
        </p:nvSpPr>
        <p:spPr>
          <a:xfrm>
            <a:off x="3048000" y="3245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1800" dirty="0"/>
              <a:t>Antoine Calmes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0A5CC-CE7C-2FA4-C6E4-E55AB086B482}"/>
              </a:ext>
            </a:extLst>
          </p:cNvPr>
          <p:cNvSpPr txBox="1"/>
          <p:nvPr/>
        </p:nvSpPr>
        <p:spPr>
          <a:xfrm>
            <a:off x="3048000" y="3245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sz="1800" dirty="0"/>
              <a:t>Antoine Calmes</a:t>
            </a:r>
          </a:p>
        </p:txBody>
      </p:sp>
    </p:spTree>
    <p:extLst>
      <p:ext uri="{BB962C8B-B14F-4D97-AF65-F5344CB8AC3E}">
        <p14:creationId xmlns:p14="http://schemas.microsoft.com/office/powerpoint/2010/main" val="1002616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C806B-29DE-1934-248C-F7AC928A3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CE753-EAA2-62BB-58EE-E2596CC8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>
                <a:solidFill>
                  <a:schemeClr val="tx1">
                    <a:lumMod val="75000"/>
                  </a:schemeClr>
                </a:solidFill>
              </a:rPr>
              <a:t>13.03.2025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D92D2-09BA-6685-D281-78301FA7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Impact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97149-77BB-E7A1-80C7-61FBD28A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solidFill>
                  <a:schemeClr val="tx1">
                    <a:lumMod val="75000"/>
                  </a:schemeClr>
                </a:solidFill>
              </a:rPr>
              <a:pPr/>
              <a:t>50</a:t>
            </a:fld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7500D-A7A4-FD1D-DF02-E57D7F6A3326}"/>
              </a:ext>
            </a:extLst>
          </p:cNvPr>
          <p:cNvSpPr txBox="1"/>
          <p:nvPr/>
        </p:nvSpPr>
        <p:spPr>
          <a:xfrm>
            <a:off x="4191000" y="2907565"/>
            <a:ext cx="7848600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/>
                <a:sym typeface="Canva Sans Bold"/>
              </a:rPr>
              <a:t>Action plan proposal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D5BC04-7897-5168-AB28-5E10E9E6E885}"/>
              </a:ext>
            </a:extLst>
          </p:cNvPr>
          <p:cNvSpPr/>
          <p:nvPr/>
        </p:nvSpPr>
        <p:spPr>
          <a:xfrm>
            <a:off x="3581400" y="2993206"/>
            <a:ext cx="76200" cy="104539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5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35001-8F76-0467-5C6D-4C1BBA3D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2B08711-26C8-C556-DF7B-7401E0D2DAE9}"/>
              </a:ext>
            </a:extLst>
          </p:cNvPr>
          <p:cNvGraphicFramePr>
            <a:graphicFrameLocks/>
          </p:cNvGraphicFramePr>
          <p:nvPr/>
        </p:nvGraphicFramePr>
        <p:xfrm>
          <a:off x="496584" y="914400"/>
          <a:ext cx="10815612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2B780A0A-6B9A-DDCE-F522-0107F3B0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97798"/>
            <a:ext cx="11376025" cy="380546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Actions proposal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30BF9-8345-22D7-0C92-1BF1875B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336" y="6378349"/>
            <a:ext cx="1620788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D329237-9A28-7F47-B6F4-ED5E1F4D6B14}" type="datetime1">
              <a:rPr lang="de-CH" smtClean="0"/>
              <a:pPr>
                <a:spcAft>
                  <a:spcPts val="600"/>
                </a:spcAft>
              </a:pPr>
              <a:t>13.03.2025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5A335-69D4-65A1-E97D-23CA4210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78349"/>
            <a:ext cx="4285010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E99D2-D616-50D4-76DD-3CBA3487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93C87A-2221-1DBA-9538-8778345BBB41}"/>
              </a:ext>
            </a:extLst>
          </p:cNvPr>
          <p:cNvSpPr/>
          <p:nvPr/>
        </p:nvSpPr>
        <p:spPr>
          <a:xfrm>
            <a:off x="6096000" y="1074541"/>
            <a:ext cx="5011546" cy="2332711"/>
          </a:xfrm>
          <a:prstGeom prst="rect">
            <a:avLst/>
          </a:prstGeom>
          <a:solidFill>
            <a:srgbClr val="D9F3E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50D581-286F-C99E-BD87-3D2ECD3981F5}"/>
              </a:ext>
            </a:extLst>
          </p:cNvPr>
          <p:cNvSpPr/>
          <p:nvPr/>
        </p:nvSpPr>
        <p:spPr>
          <a:xfrm>
            <a:off x="1008970" y="1074541"/>
            <a:ext cx="5012761" cy="2332711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30B9E-4025-3333-4CE9-F4B26E127E56}"/>
              </a:ext>
            </a:extLst>
          </p:cNvPr>
          <p:cNvSpPr/>
          <p:nvPr/>
        </p:nvSpPr>
        <p:spPr>
          <a:xfrm>
            <a:off x="1008969" y="3445810"/>
            <a:ext cx="5012761" cy="2330519"/>
          </a:xfrm>
          <a:prstGeom prst="rect">
            <a:avLst/>
          </a:prstGeom>
          <a:solidFill>
            <a:srgbClr val="FED6D2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3C6DBC-95B6-421D-E0C7-0B481FBC40D6}"/>
              </a:ext>
            </a:extLst>
          </p:cNvPr>
          <p:cNvSpPr/>
          <p:nvPr/>
        </p:nvSpPr>
        <p:spPr>
          <a:xfrm>
            <a:off x="6089375" y="3431227"/>
            <a:ext cx="5033605" cy="2352232"/>
          </a:xfrm>
          <a:prstGeom prst="rect">
            <a:avLst/>
          </a:prstGeom>
          <a:solidFill>
            <a:srgbClr val="E2DCC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6383ED-4A70-A393-1A89-2BB87C708508}"/>
              </a:ext>
            </a:extLst>
          </p:cNvPr>
          <p:cNvSpPr txBox="1"/>
          <p:nvPr/>
        </p:nvSpPr>
        <p:spPr>
          <a:xfrm>
            <a:off x="2020736" y="4182011"/>
            <a:ext cx="36924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</a:schemeClr>
                </a:solidFill>
              </a:rPr>
              <a:t>NOT MATURE, NOR WILLING TO ENGAGE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1995EB-1733-3AF2-A7B1-993F17BEF197}"/>
              </a:ext>
            </a:extLst>
          </p:cNvPr>
          <p:cNvSpPr txBox="1"/>
          <p:nvPr/>
        </p:nvSpPr>
        <p:spPr>
          <a:xfrm>
            <a:off x="2006264" y="1818960"/>
            <a:ext cx="34852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</a:schemeClr>
                </a:solidFill>
              </a:rPr>
              <a:t>NOT MATURE, BUT WILLING TO ENGAGE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33F2D2-026B-BE00-E448-703477AFA296}"/>
              </a:ext>
            </a:extLst>
          </p:cNvPr>
          <p:cNvSpPr txBox="1"/>
          <p:nvPr/>
        </p:nvSpPr>
        <p:spPr>
          <a:xfrm>
            <a:off x="7368079" y="1817999"/>
            <a:ext cx="3730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</a:schemeClr>
                </a:solidFill>
              </a:rPr>
              <a:t>MATURE AND WILLING TO ENGAGE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0B521D-14E3-404D-0727-32694ACA53EF}"/>
              </a:ext>
            </a:extLst>
          </p:cNvPr>
          <p:cNvSpPr txBox="1"/>
          <p:nvPr/>
        </p:nvSpPr>
        <p:spPr>
          <a:xfrm>
            <a:off x="7080653" y="4182295"/>
            <a:ext cx="35069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</a:schemeClr>
                </a:solidFill>
              </a:rPr>
              <a:t>MATURE, BUT NOT WILLING TO ENGAGE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FC0E3D-DD0B-11D5-246B-0828B9F18415}"/>
              </a:ext>
            </a:extLst>
          </p:cNvPr>
          <p:cNvSpPr txBox="1"/>
          <p:nvPr/>
        </p:nvSpPr>
        <p:spPr>
          <a:xfrm>
            <a:off x="2207861" y="4462900"/>
            <a:ext cx="27196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AWARENESS &amp; MONITORING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876560-AEB1-7904-1A7F-0781D0AC8D06}"/>
              </a:ext>
            </a:extLst>
          </p:cNvPr>
          <p:cNvSpPr txBox="1"/>
          <p:nvPr/>
        </p:nvSpPr>
        <p:spPr>
          <a:xfrm>
            <a:off x="2362200" y="2076538"/>
            <a:ext cx="300956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SUPPORT &amp; MENTORSHIP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50C51E-6BDF-D849-58CB-B017FFAB0984}"/>
              </a:ext>
            </a:extLst>
          </p:cNvPr>
          <p:cNvSpPr txBox="1"/>
          <p:nvPr/>
        </p:nvSpPr>
        <p:spPr>
          <a:xfrm>
            <a:off x="6883005" y="2080570"/>
            <a:ext cx="342461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COLLABORATION &amp; SCALE IMPACT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84EAD2-5B2B-22DA-E84A-E5230889DE61}"/>
              </a:ext>
            </a:extLst>
          </p:cNvPr>
          <p:cNvSpPr txBox="1"/>
          <p:nvPr/>
        </p:nvSpPr>
        <p:spPr>
          <a:xfrm>
            <a:off x="7332307" y="4470779"/>
            <a:ext cx="300359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800"/>
              </a:spcBef>
              <a:spcAft>
                <a:spcPts val="500"/>
              </a:spcAft>
            </a:pP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UNDERSTAND &amp; LEARN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93B43-6639-D59A-5689-F25F102EC489}"/>
              </a:ext>
            </a:extLst>
          </p:cNvPr>
          <p:cNvSpPr txBox="1"/>
          <p:nvPr/>
        </p:nvSpPr>
        <p:spPr>
          <a:xfrm>
            <a:off x="1163230" y="1161578"/>
            <a:ext cx="14924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C59CF-CB08-BF3C-43D6-603D164A04BD}"/>
              </a:ext>
            </a:extLst>
          </p:cNvPr>
          <p:cNvSpPr txBox="1"/>
          <p:nvPr/>
        </p:nvSpPr>
        <p:spPr>
          <a:xfrm>
            <a:off x="1143000" y="3550975"/>
            <a:ext cx="14924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CCE06-F01D-0DCD-C47B-80E6720F3E63}"/>
              </a:ext>
            </a:extLst>
          </p:cNvPr>
          <p:cNvSpPr txBox="1"/>
          <p:nvPr/>
        </p:nvSpPr>
        <p:spPr>
          <a:xfrm>
            <a:off x="10852081" y="3527167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4E1E4-E70B-935B-6231-273BE7C34984}"/>
              </a:ext>
            </a:extLst>
          </p:cNvPr>
          <p:cNvSpPr txBox="1"/>
          <p:nvPr/>
        </p:nvSpPr>
        <p:spPr>
          <a:xfrm>
            <a:off x="10852081" y="1161224"/>
            <a:ext cx="152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>
                    <a:lumMod val="75000"/>
                  </a:schemeClr>
                </a:solidFill>
              </a:rPr>
              <a:t>III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F39EE9-E723-2402-D17F-04C61452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89736">
            <a:off x="3334490" y="4883959"/>
            <a:ext cx="466383" cy="466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90615C-9693-BF8D-AC92-9083F4AE64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0159" y="2454361"/>
            <a:ext cx="458714" cy="458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653F04-E35C-D20F-9EB3-744E0AEF05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71130" y="2442981"/>
            <a:ext cx="470094" cy="4700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660A13-1A0B-3A7C-8C18-F444A8AB316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3487" y="4893281"/>
            <a:ext cx="447737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38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69C8C-FD37-7CE8-E8A1-2C94184E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ost-it note Paper Clip art - sticky notes png download - 2400*1920 ...">
            <a:extLst>
              <a:ext uri="{FF2B5EF4-FFF2-40B4-BE49-F238E27FC236}">
                <a16:creationId xmlns:a16="http://schemas.microsoft.com/office/drawing/2014/main" id="{8D095F84-A5B8-16D7-1D04-1E64BD07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/>
          <a:stretch/>
        </p:blipFill>
        <p:spPr bwMode="auto">
          <a:xfrm rot="163241">
            <a:off x="8111859" y="1889773"/>
            <a:ext cx="3839202" cy="34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ost-it note Paper Clip art - sticky notes png download - 2400*1920 ...">
            <a:extLst>
              <a:ext uri="{FF2B5EF4-FFF2-40B4-BE49-F238E27FC236}">
                <a16:creationId xmlns:a16="http://schemas.microsoft.com/office/drawing/2014/main" id="{7E7C7310-1F5C-BF35-895B-541B377EE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/>
          <a:stretch/>
        </p:blipFill>
        <p:spPr bwMode="auto">
          <a:xfrm rot="163241">
            <a:off x="3939073" y="1914522"/>
            <a:ext cx="3839202" cy="34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801F6F77-5B5C-FEDD-21B9-BB6BC60E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28" y="1524000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ost-it note Paper Clip art - sticky notes png download - 2400*1920 ...">
            <a:extLst>
              <a:ext uri="{FF2B5EF4-FFF2-40B4-BE49-F238E27FC236}">
                <a16:creationId xmlns:a16="http://schemas.microsoft.com/office/drawing/2014/main" id="{F8037BA7-6685-6252-3273-8C99DD147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/>
          <a:stretch/>
        </p:blipFill>
        <p:spPr bwMode="auto">
          <a:xfrm rot="163241">
            <a:off x="514228" y="1919561"/>
            <a:ext cx="3839202" cy="34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4976E-29FF-F820-9F03-CCF044D83A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13.03.2025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789DE-8E3D-C04F-AAF0-BC6A552C00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C4667-87FD-DA4F-BC1F-BFAE9F5437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D5AB6-2D61-D4BA-2CDF-9D7C72CFBCD6}"/>
              </a:ext>
            </a:extLst>
          </p:cNvPr>
          <p:cNvSpPr txBox="1"/>
          <p:nvPr/>
        </p:nvSpPr>
        <p:spPr>
          <a:xfrm>
            <a:off x="554420" y="226674"/>
            <a:ext cx="5770179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28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Stakeholders Engagement</a:t>
            </a:r>
            <a:endParaRPr lang="en-US" sz="2800" b="1" dirty="0">
              <a:solidFill>
                <a:schemeClr val="tx1">
                  <a:lumMod val="75000"/>
                </a:schemeClr>
              </a:solidFill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78B74-265F-9E8F-C157-B9363569ED55}"/>
              </a:ext>
            </a:extLst>
          </p:cNvPr>
          <p:cNvSpPr txBox="1"/>
          <p:nvPr/>
        </p:nvSpPr>
        <p:spPr>
          <a:xfrm>
            <a:off x="554421" y="843783"/>
            <a:ext cx="2798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Next </a:t>
            </a:r>
            <a:r>
              <a:rPr lang="fr-CH" sz="1800" b="1" dirty="0" err="1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steps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A45566-C268-37EA-E3C1-C9843B3BE3DC}"/>
              </a:ext>
            </a:extLst>
          </p:cNvPr>
          <p:cNvSpPr txBox="1"/>
          <p:nvPr/>
        </p:nvSpPr>
        <p:spPr>
          <a:xfrm>
            <a:off x="1340064" y="2403910"/>
            <a:ext cx="2099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PROCUREMENT TEAM</a:t>
            </a:r>
            <a:endParaRPr lang="en-US" sz="1200" b="1" dirty="0"/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B7254F43-BCE2-8395-5C70-1C8E1B888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540" y="2756609"/>
            <a:ext cx="2831746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Set up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ad hoc meetings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with Category Managers to deep dive into survey results.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1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Share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supplier-specific insights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from past engagement experiences.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1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Engage with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Communication Officer 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enlarge suppliers’ scope 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+ plan comms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Identify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challenges &amp; motivations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to improve collaboration. </a:t>
            </a:r>
          </a:p>
        </p:txBody>
      </p:sp>
      <p:pic>
        <p:nvPicPr>
          <p:cNvPr id="55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93071BB4-77E9-5305-00CA-DE4D1330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6" y="284830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310EA9FA-3A26-8395-ECF5-42B7F183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9" y="33367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2B6067C5-AA41-B0B5-BED2-558BB262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1" y="38602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CB7E189-5B8B-311F-D230-92645ED903EA}"/>
              </a:ext>
            </a:extLst>
          </p:cNvPr>
          <p:cNvSpPr txBox="1"/>
          <p:nvPr/>
        </p:nvSpPr>
        <p:spPr>
          <a:xfrm>
            <a:off x="5044177" y="5449560"/>
            <a:ext cx="221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COLLABORATION</a:t>
            </a:r>
            <a:endParaRPr lang="en-US" dirty="0"/>
          </a:p>
        </p:txBody>
      </p:sp>
      <p:pic>
        <p:nvPicPr>
          <p:cNvPr id="17423" name="Picture 15" descr="Circle Highlight PNGs for Free Download">
            <a:extLst>
              <a:ext uri="{FF2B5EF4-FFF2-40B4-BE49-F238E27FC236}">
                <a16:creationId xmlns:a16="http://schemas.microsoft.com/office/drawing/2014/main" id="{CFE33289-BE72-128B-D9E9-C0B78E14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81600"/>
            <a:ext cx="2532546" cy="88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 descr="Free Png Hand Drawn Arrows - ClipArt Best">
            <a:extLst>
              <a:ext uri="{FF2B5EF4-FFF2-40B4-BE49-F238E27FC236}">
                <a16:creationId xmlns:a16="http://schemas.microsoft.com/office/drawing/2014/main" id="{24072057-1628-B83F-2F11-89202C5A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946" y="3377565"/>
            <a:ext cx="802163" cy="4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751B1-B2A7-F01B-C5DD-6C61C7F06200}"/>
              </a:ext>
            </a:extLst>
          </p:cNvPr>
          <p:cNvSpPr txBox="1"/>
          <p:nvPr/>
        </p:nvSpPr>
        <p:spPr>
          <a:xfrm>
            <a:off x="4587438" y="2465503"/>
            <a:ext cx="2533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TECHNICAL OFFICERS</a:t>
            </a:r>
            <a:endParaRPr lang="en-US" sz="1200" b="1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9A76C-B13F-BFA9-F26D-71ED4F945B13}"/>
              </a:ext>
            </a:extLst>
          </p:cNvPr>
          <p:cNvSpPr txBox="1"/>
          <p:nvPr/>
        </p:nvSpPr>
        <p:spPr>
          <a:xfrm>
            <a:off x="2863984" y="1590905"/>
            <a:ext cx="2533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INTERNAL ENGAGEMENT</a:t>
            </a:r>
            <a:endParaRPr lang="en-US" sz="1200" b="1" dirty="0"/>
          </a:p>
        </p:txBody>
      </p:sp>
      <p:pic>
        <p:nvPicPr>
          <p:cNvPr id="19" name="Picture 13" descr="Shinny Brush Stroke Png Press Png Transparent Image Images">
            <a:extLst>
              <a:ext uri="{FF2B5EF4-FFF2-40B4-BE49-F238E27FC236}">
                <a16:creationId xmlns:a16="http://schemas.microsoft.com/office/drawing/2014/main" id="{51548EB8-187B-2C90-C164-DE5C636F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340" y="1524000"/>
            <a:ext cx="1828800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9A0C9A-92AD-1147-9B4B-47526C193B26}"/>
              </a:ext>
            </a:extLst>
          </p:cNvPr>
          <p:cNvSpPr txBox="1"/>
          <p:nvPr/>
        </p:nvSpPr>
        <p:spPr>
          <a:xfrm>
            <a:off x="8713396" y="1590905"/>
            <a:ext cx="2533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EXTERNAL ENGAGEMENT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DF75-594C-6A73-8837-AEBEF6268434}"/>
              </a:ext>
            </a:extLst>
          </p:cNvPr>
          <p:cNvSpPr txBox="1"/>
          <p:nvPr/>
        </p:nvSpPr>
        <p:spPr>
          <a:xfrm>
            <a:off x="9180863" y="2405882"/>
            <a:ext cx="2099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SUPPLIERS</a:t>
            </a:r>
            <a:endParaRPr lang="en-US" sz="1200" b="1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F4C0B47-C008-993D-B60F-3EC656848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92" y="2831735"/>
            <a:ext cx="27707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Set up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ad hoc meetings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with Category Technical Officers to deep dive into survey results.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1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Share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supplier-specific insights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from past engagement experiences.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Identify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challenges &amp; motivations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to improve collaboration. </a:t>
            </a:r>
          </a:p>
        </p:txBody>
      </p:sp>
      <p:pic>
        <p:nvPicPr>
          <p:cNvPr id="10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D64C56F1-BF2F-276F-0057-3086B43D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04" y="300509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9166B9F4-3E04-A35A-CDAF-4DE24ECF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28" y="359808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2ED3BF12-B155-3D9C-875C-D74E2208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40" y="412139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50C74F66-889C-F3DB-7B7B-975910C49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8369" y="2814917"/>
            <a:ext cx="2755431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Engage with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identified relevant suppliers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Engagement strategy will vary based on</a:t>
            </a:r>
            <a:r>
              <a:rPr lang="en-US" altLang="en-US" sz="1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procurement family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and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quadrant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of reference from the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matrix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analysis</a:t>
            </a:r>
            <a:r>
              <a:rPr lang="en-US" altLang="en-US" sz="1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Engagement could be for the short, </a:t>
            </a:r>
            <a:br>
              <a:rPr lang="en-US" altLang="en-US" sz="1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en-US" sz="1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medium or long term.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6DEB451D-CB34-FEE1-FB1F-F16D107A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41" y="300509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78E77EAD-F388-6100-DCB7-7D412E9B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7034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9E23F335-6582-F090-0025-89CC15BA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41" y="393558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" descr="Plus Hand Drawn Sign Vector SVG Icon - SVG Repo">
            <a:extLst>
              <a:ext uri="{FF2B5EF4-FFF2-40B4-BE49-F238E27FC236}">
                <a16:creationId xmlns:a16="http://schemas.microsoft.com/office/drawing/2014/main" id="{698B562E-3A30-1BB4-4704-DBC01EB49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4" descr="Plus Hand Drawn Sign Vector SVG Icon - SVG Repo">
            <a:extLst>
              <a:ext uri="{FF2B5EF4-FFF2-40B4-BE49-F238E27FC236}">
                <a16:creationId xmlns:a16="http://schemas.microsoft.com/office/drawing/2014/main" id="{D0E261A0-C044-4E26-9D54-5DE69A79A0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Piruza Harutjunjan | Design Thinking Camp 2019 | Wonderfull">
            <a:extLst>
              <a:ext uri="{FF2B5EF4-FFF2-40B4-BE49-F238E27FC236}">
                <a16:creationId xmlns:a16="http://schemas.microsoft.com/office/drawing/2014/main" id="{FABE9FC2-39A9-E304-FDC6-184C18DF9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40" y="3377565"/>
            <a:ext cx="299138" cy="2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️ Check Mark - Royalty-Free GIF - Animated Sticker - Free PNG ...">
            <a:extLst>
              <a:ext uri="{FF2B5EF4-FFF2-40B4-BE49-F238E27FC236}">
                <a16:creationId xmlns:a16="http://schemas.microsoft.com/office/drawing/2014/main" id="{36831B90-858F-FA48-9ADA-E428E483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2" y="438376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08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EAB14-CC19-81A4-9BB4-3EE83879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750A896-B02C-4C1C-3FDE-CADD774D327E}"/>
              </a:ext>
            </a:extLst>
          </p:cNvPr>
          <p:cNvSpPr/>
          <p:nvPr/>
        </p:nvSpPr>
        <p:spPr>
          <a:xfrm>
            <a:off x="6542341" y="1712400"/>
            <a:ext cx="5715000" cy="4562483"/>
          </a:xfrm>
          <a:prstGeom prst="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2127B-728D-0735-6DF4-258CFF196E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13.03.2025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052E-108C-E800-AC7B-8BA7BED54D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ECF3A-EEFD-2DCC-F0AA-7EF44614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6A7A1F-F62A-58A1-697E-12BFACA38CC7}"/>
              </a:ext>
            </a:extLst>
          </p:cNvPr>
          <p:cNvSpPr txBox="1"/>
          <p:nvPr/>
        </p:nvSpPr>
        <p:spPr>
          <a:xfrm>
            <a:off x="495162" y="294642"/>
            <a:ext cx="1095301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Expected approach and 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134BF-09EF-7B44-CFBF-B36E7F003A0C}"/>
              </a:ext>
            </a:extLst>
          </p:cNvPr>
          <p:cNvSpPr txBox="1"/>
          <p:nvPr/>
        </p:nvSpPr>
        <p:spPr>
          <a:xfrm>
            <a:off x="7084047" y="2743874"/>
            <a:ext cx="4716658" cy="202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Suppliers in the same quadrant of the matrix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may require different strategies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based on: 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Their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Procurement family code</a:t>
            </a: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;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CERN’s experience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working with them.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100" b="1" dirty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ailored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approach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needed to engage suppliers effectively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chemeClr val="tx1">
                    <a:lumMod val="75000"/>
                  </a:schemeClr>
                </a:solidFill>
                <a:sym typeface="Canva Sans Bold"/>
              </a:rPr>
              <a:t>The approach will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 be decided on case-by-case basis in collaboration with</a:t>
            </a:r>
            <a:r>
              <a:rPr lang="en-US" sz="11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 technical 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and </a:t>
            </a:r>
            <a:r>
              <a:rPr lang="en-US" sz="11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procurement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1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officers.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6E57E-2821-CD44-6274-A1241F91C495}"/>
              </a:ext>
            </a:extLst>
          </p:cNvPr>
          <p:cNvSpPr/>
          <p:nvPr/>
        </p:nvSpPr>
        <p:spPr>
          <a:xfrm>
            <a:off x="-152400" y="1100849"/>
            <a:ext cx="12496800" cy="577502"/>
          </a:xfrm>
          <a:prstGeom prst="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930D6-52DE-7B43-6369-EC3E046AC954}"/>
              </a:ext>
            </a:extLst>
          </p:cNvPr>
          <p:cNvSpPr txBox="1"/>
          <p:nvPr/>
        </p:nvSpPr>
        <p:spPr>
          <a:xfrm>
            <a:off x="2645443" y="1261888"/>
            <a:ext cx="6855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Supplier engagement should </a:t>
            </a:r>
            <a:r>
              <a:rPr lang="en-GB" sz="1100" b="1" dirty="0">
                <a:solidFill>
                  <a:schemeClr val="tx1">
                    <a:lumMod val="75000"/>
                  </a:schemeClr>
                </a:solidFill>
              </a:rPr>
              <a:t>not be based solely </a:t>
            </a: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on the </a:t>
            </a:r>
            <a:r>
              <a:rPr lang="en-GB" sz="1100" b="1" dirty="0">
                <a:solidFill>
                  <a:schemeClr val="tx1">
                    <a:lumMod val="75000"/>
                  </a:schemeClr>
                </a:solidFill>
              </a:rPr>
              <a:t>matrix results</a:t>
            </a:r>
            <a:r>
              <a:rPr lang="en-GB" sz="1100" dirty="0">
                <a:solidFill>
                  <a:schemeClr val="tx1">
                    <a:lumMod val="75000"/>
                  </a:schemeClr>
                </a:solidFill>
              </a:rPr>
              <a:t> but also consider: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34A753-446C-5DF3-8C08-B6EFCDD515FD}"/>
              </a:ext>
            </a:extLst>
          </p:cNvPr>
          <p:cNvCxnSpPr/>
          <p:nvPr/>
        </p:nvCxnSpPr>
        <p:spPr>
          <a:xfrm>
            <a:off x="6191364" y="5217600"/>
            <a:ext cx="6153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2315D39-6448-9B97-D435-9D18744B4A56}"/>
              </a:ext>
            </a:extLst>
          </p:cNvPr>
          <p:cNvSpPr txBox="1"/>
          <p:nvPr/>
        </p:nvSpPr>
        <p:spPr>
          <a:xfrm>
            <a:off x="9160436" y="2090286"/>
            <a:ext cx="1219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400" b="1" dirty="0" err="1">
                <a:solidFill>
                  <a:schemeClr val="tx1">
                    <a:lumMod val="75000"/>
                  </a:schemeClr>
                </a:solidFill>
              </a:rPr>
              <a:t>Why</a:t>
            </a:r>
            <a:r>
              <a:rPr lang="fr-CH" sz="1400" b="1" dirty="0">
                <a:solidFill>
                  <a:schemeClr val="tx1">
                    <a:lumMod val="75000"/>
                  </a:schemeClr>
                </a:solidFill>
              </a:rPr>
              <a:t>?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DA6E7-B269-652E-5D6E-923A543856A9}"/>
              </a:ext>
            </a:extLst>
          </p:cNvPr>
          <p:cNvSpPr txBox="1"/>
          <p:nvPr/>
        </p:nvSpPr>
        <p:spPr>
          <a:xfrm>
            <a:off x="6927776" y="5605274"/>
            <a:ext cx="50292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fr-CH" sz="1100" dirty="0" err="1">
                <a:solidFill>
                  <a:schemeClr val="tx1">
                    <a:lumMod val="75000"/>
                  </a:schemeClr>
                </a:solidFill>
              </a:rPr>
              <a:t>Make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 the </a:t>
            </a:r>
            <a:r>
              <a:rPr lang="fr-CH" sz="1100" b="1" dirty="0" err="1">
                <a:solidFill>
                  <a:schemeClr val="tx1">
                    <a:lumMod val="75000"/>
                  </a:schemeClr>
                </a:solidFill>
              </a:rPr>
              <a:t>most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 out of 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all </a:t>
            </a:r>
            <a:r>
              <a:rPr lang="fr-CH" sz="1100" dirty="0" err="1">
                <a:solidFill>
                  <a:schemeClr val="tx1">
                    <a:lumMod val="75000"/>
                  </a:schemeClr>
                </a:solidFill>
              </a:rPr>
              <a:t>knowledge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00" dirty="0" err="1">
                <a:solidFill>
                  <a:schemeClr val="tx1">
                    <a:lumMod val="75000"/>
                  </a:schemeClr>
                </a:solidFill>
              </a:rPr>
              <a:t>gathered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 on </a:t>
            </a:r>
            <a:r>
              <a:rPr lang="fr-CH" sz="1100" dirty="0" err="1">
                <a:solidFill>
                  <a:schemeClr val="tx1">
                    <a:lumMod val="75000"/>
                  </a:schemeClr>
                </a:solidFill>
              </a:rPr>
              <a:t>suppliers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 to </a:t>
            </a:r>
            <a:r>
              <a:rPr lang="fr-CH" sz="1100" b="1" dirty="0" err="1">
                <a:solidFill>
                  <a:schemeClr val="tx1">
                    <a:lumMod val="75000"/>
                  </a:schemeClr>
                </a:solidFill>
              </a:rPr>
              <a:t>maximize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 engagement 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and </a:t>
            </a:r>
            <a:r>
              <a:rPr lang="fr-CH" sz="1100" b="1" dirty="0" err="1">
                <a:solidFill>
                  <a:schemeClr val="tx1">
                    <a:lumMod val="75000"/>
                  </a:schemeClr>
                </a:solidFill>
              </a:rPr>
              <a:t>strategic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00" b="1" dirty="0" err="1">
                <a:solidFill>
                  <a:schemeClr val="tx1">
                    <a:lumMod val="75000"/>
                  </a:schemeClr>
                </a:solidFill>
              </a:rPr>
              <a:t>sustainability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00" b="1" dirty="0" err="1">
                <a:solidFill>
                  <a:schemeClr val="tx1">
                    <a:lumMod val="75000"/>
                  </a:schemeClr>
                </a:solidFill>
              </a:rPr>
              <a:t>results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CH" sz="1100" dirty="0">
                <a:solidFill>
                  <a:schemeClr val="tx1">
                    <a:lumMod val="75000"/>
                  </a:schemeClr>
                </a:solidFill>
              </a:rPr>
              <a:t>in the 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long-</a:t>
            </a:r>
            <a:r>
              <a:rPr lang="fr-CH" sz="1100" b="1" dirty="0" err="1">
                <a:solidFill>
                  <a:schemeClr val="tx1">
                    <a:lumMod val="75000"/>
                  </a:schemeClr>
                </a:solidFill>
              </a:rPr>
              <a:t>term</a:t>
            </a:r>
            <a:r>
              <a:rPr lang="fr-CH" sz="1100" b="1" dirty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en-US" sz="11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5" name="Picture 11" descr="Double black arrows | royalty free element">
            <a:extLst>
              <a:ext uri="{FF2B5EF4-FFF2-40B4-BE49-F238E27FC236}">
                <a16:creationId xmlns:a16="http://schemas.microsoft.com/office/drawing/2014/main" id="{84496D70-CF67-74D9-F37A-8FF0B327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5">
            <a:off x="5915509" y="3286925"/>
            <a:ext cx="356152" cy="35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Double black arrows | royalty free element">
            <a:extLst>
              <a:ext uri="{FF2B5EF4-FFF2-40B4-BE49-F238E27FC236}">
                <a16:creationId xmlns:a16="http://schemas.microsoft.com/office/drawing/2014/main" id="{F0BF0B98-F5F9-171E-EAE1-0EFFAD1C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9188">
            <a:off x="9250681" y="5059375"/>
            <a:ext cx="297477" cy="29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BB229F3-0A9A-84F9-F04D-69B1B36F2854}"/>
              </a:ext>
            </a:extLst>
          </p:cNvPr>
          <p:cNvSpPr/>
          <p:nvPr/>
        </p:nvSpPr>
        <p:spPr>
          <a:xfrm>
            <a:off x="906153" y="2216811"/>
            <a:ext cx="2531029" cy="2513900"/>
          </a:xfrm>
          <a:prstGeom prst="ellipse">
            <a:avLst/>
          </a:prstGeom>
          <a:solidFill>
            <a:srgbClr val="73A5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147068B-F859-DC4E-D63E-81F88B761D72}"/>
              </a:ext>
            </a:extLst>
          </p:cNvPr>
          <p:cNvSpPr/>
          <p:nvPr/>
        </p:nvSpPr>
        <p:spPr>
          <a:xfrm>
            <a:off x="2364527" y="2245579"/>
            <a:ext cx="2531029" cy="2513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544BF2-3CBD-1D80-FA6C-96EA0EAB8336}"/>
              </a:ext>
            </a:extLst>
          </p:cNvPr>
          <p:cNvSpPr/>
          <p:nvPr/>
        </p:nvSpPr>
        <p:spPr>
          <a:xfrm>
            <a:off x="1687173" y="3295462"/>
            <a:ext cx="2546829" cy="247908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6FDF3-57A4-F3C2-DB5F-708BF2E4DB55}"/>
              </a:ext>
            </a:extLst>
          </p:cNvPr>
          <p:cNvSpPr txBox="1"/>
          <p:nvPr/>
        </p:nvSpPr>
        <p:spPr>
          <a:xfrm>
            <a:off x="2364527" y="4971654"/>
            <a:ext cx="253102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dirty="0">
                <a:solidFill>
                  <a:schemeClr val="bg1"/>
                </a:solidFill>
              </a:rPr>
              <a:t>Supplier </a:t>
            </a:r>
            <a:r>
              <a:rPr lang="fr-CH" sz="1050" dirty="0" err="1">
                <a:solidFill>
                  <a:schemeClr val="bg1"/>
                </a:solidFill>
              </a:rPr>
              <a:t>Knowledge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0176F-757C-2211-BC09-3EF8DD622A4D}"/>
              </a:ext>
            </a:extLst>
          </p:cNvPr>
          <p:cNvSpPr txBox="1"/>
          <p:nvPr/>
        </p:nvSpPr>
        <p:spPr>
          <a:xfrm>
            <a:off x="3542111" y="3155118"/>
            <a:ext cx="253102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dirty="0">
                <a:solidFill>
                  <a:schemeClr val="bg1"/>
                </a:solidFill>
              </a:rPr>
              <a:t>Procurement </a:t>
            </a:r>
            <a:r>
              <a:rPr lang="fr-CH" sz="1050" dirty="0" err="1">
                <a:solidFill>
                  <a:schemeClr val="bg1"/>
                </a:solidFill>
              </a:rPr>
              <a:t>family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CF60D-AC8E-0DD2-FF7F-E1916FCA04C9}"/>
              </a:ext>
            </a:extLst>
          </p:cNvPr>
          <p:cNvSpPr txBox="1"/>
          <p:nvPr/>
        </p:nvSpPr>
        <p:spPr>
          <a:xfrm>
            <a:off x="1271619" y="3162814"/>
            <a:ext cx="118154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50" dirty="0">
                <a:solidFill>
                  <a:schemeClr val="bg1"/>
                </a:solidFill>
              </a:rPr>
              <a:t>Matrix </a:t>
            </a:r>
            <a:r>
              <a:rPr lang="fr-CH" sz="1050" dirty="0" err="1">
                <a:solidFill>
                  <a:schemeClr val="bg1"/>
                </a:solidFill>
              </a:rPr>
              <a:t>Results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404D3-4F4C-5DEB-3905-76A4C440327D}"/>
              </a:ext>
            </a:extLst>
          </p:cNvPr>
          <p:cNvSpPr txBox="1"/>
          <p:nvPr/>
        </p:nvSpPr>
        <p:spPr>
          <a:xfrm>
            <a:off x="1713957" y="3602492"/>
            <a:ext cx="237885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sz="1050" b="1" dirty="0" err="1">
                <a:solidFill>
                  <a:schemeClr val="bg1"/>
                </a:solidFill>
              </a:rPr>
              <a:t>Comprehensive</a:t>
            </a:r>
            <a:r>
              <a:rPr lang="fr-CH" sz="105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CH" sz="1050" b="1" dirty="0" err="1">
                <a:solidFill>
                  <a:schemeClr val="bg1"/>
                </a:solidFill>
              </a:rPr>
              <a:t>Approach</a:t>
            </a:r>
            <a:endParaRPr 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05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B26CC-E81C-04E4-7BC3-C1076A7AE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6ABDF6A-C775-19E1-EA37-24C9E63F15AC}"/>
              </a:ext>
            </a:extLst>
          </p:cNvPr>
          <p:cNvSpPr/>
          <p:nvPr/>
        </p:nvSpPr>
        <p:spPr>
          <a:xfrm>
            <a:off x="6172200" y="1524000"/>
            <a:ext cx="5562600" cy="4419600"/>
          </a:xfrm>
          <a:prstGeom prst="roundRect">
            <a:avLst>
              <a:gd name="adj" fmla="val 11189"/>
            </a:avLst>
          </a:prstGeom>
          <a:gradFill flip="none" rotWithShape="1">
            <a:gsLst>
              <a:gs pos="0">
                <a:srgbClr val="ADCBE9"/>
              </a:gs>
              <a:gs pos="50000">
                <a:srgbClr val="D8E6F4"/>
              </a:gs>
              <a:gs pos="100000">
                <a:srgbClr val="EAEBEE"/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62A12E7-C83C-0A3E-99A0-D0FDA98D0ADE}"/>
              </a:ext>
            </a:extLst>
          </p:cNvPr>
          <p:cNvSpPr/>
          <p:nvPr/>
        </p:nvSpPr>
        <p:spPr>
          <a:xfrm>
            <a:off x="533400" y="2291105"/>
            <a:ext cx="4855779" cy="2971800"/>
          </a:xfrm>
          <a:prstGeom prst="roundRect">
            <a:avLst>
              <a:gd name="adj" fmla="val 16371"/>
            </a:avLst>
          </a:prstGeom>
          <a:gradFill flip="none" rotWithShape="1">
            <a:gsLst>
              <a:gs pos="0">
                <a:srgbClr val="BDD6B4"/>
              </a:gs>
              <a:gs pos="50000">
                <a:srgbClr val="DEF2E1"/>
              </a:gs>
              <a:gs pos="100000">
                <a:srgbClr val="306F2B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65A454-CF63-AE93-3D17-887030E7DF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702" y="2549147"/>
            <a:ext cx="2438400" cy="24384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08D76-D81B-A533-3E3D-8D7E5A83757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13.03.2025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48A6A-57B8-C5C6-157E-0795370160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D941D-61C0-DF8B-D831-801B7734FD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BA867-3B54-205E-8E6B-E9410A72D939}"/>
              </a:ext>
            </a:extLst>
          </p:cNvPr>
          <p:cNvSpPr txBox="1"/>
          <p:nvPr/>
        </p:nvSpPr>
        <p:spPr>
          <a:xfrm>
            <a:off x="554421" y="226674"/>
            <a:ext cx="466550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Progress against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AF4D33-5858-3EAD-602E-9435842CED43}"/>
              </a:ext>
            </a:extLst>
          </p:cNvPr>
          <p:cNvSpPr txBox="1"/>
          <p:nvPr/>
        </p:nvSpPr>
        <p:spPr>
          <a:xfrm>
            <a:off x="6490631" y="1894835"/>
            <a:ext cx="5152362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Regular Data Collection &amp; Reporting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 Leverage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digital tools dashboards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to track real-time data and report.</a:t>
            </a:r>
          </a:p>
          <a:p>
            <a:pPr>
              <a:spcAft>
                <a:spcPts val="600"/>
              </a:spcAft>
            </a:pPr>
            <a:endParaRPr lang="en-GB" sz="1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GB" sz="1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Feedback &amp; Continuous Engagement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Provide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tailored action plans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 for suppliers based on progress.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Organize </a:t>
            </a: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workshops or training sessions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 to share best practices.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Recognize &amp; incentivize high-performing suppliers.</a:t>
            </a:r>
          </a:p>
          <a:p>
            <a:pPr>
              <a:spcAft>
                <a:spcPts val="600"/>
              </a:spcAft>
            </a:pPr>
            <a:endParaRPr lang="en-GB" sz="1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GB" sz="12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Categorize Suppliers Based on Progress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Leaders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 – Exceeding targets and actively innovating.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Compliant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 – Meeting minimum sustainability standards.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Starting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 – Not progressing; require engagement &amp; support.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046B9-281E-5692-A813-5F286B1FFD2B}"/>
              </a:ext>
            </a:extLst>
          </p:cNvPr>
          <p:cNvSpPr txBox="1"/>
          <p:nvPr/>
        </p:nvSpPr>
        <p:spPr>
          <a:xfrm>
            <a:off x="871531" y="2661973"/>
            <a:ext cx="43434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Sustainable Procurement Targets for 2025</a:t>
            </a:r>
            <a:endParaRPr lang="en-GB" sz="15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98983A-C3B8-166E-44EF-6BF0A228FB42}"/>
              </a:ext>
            </a:extLst>
          </p:cNvPr>
          <p:cNvSpPr txBox="1"/>
          <p:nvPr/>
        </p:nvSpPr>
        <p:spPr>
          <a:xfrm>
            <a:off x="781642" y="3313408"/>
            <a:ext cx="4376519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Bef>
                <a:spcPts val="75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›"/>
            </a:pPr>
            <a:r>
              <a:rPr lang="en-GB" sz="12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At least </a:t>
            </a:r>
            <a:r>
              <a:rPr lang="en-GB" sz="1200" b="1" i="0" dirty="0">
                <a:solidFill>
                  <a:schemeClr val="tx1">
                    <a:lumMod val="75000"/>
                  </a:schemeClr>
                </a:solidFill>
                <a:effectLst/>
              </a:rPr>
              <a:t>50 suppliers assessed</a:t>
            </a:r>
            <a:r>
              <a:rPr lang="en-GB" sz="12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 on their </a:t>
            </a:r>
            <a:r>
              <a:rPr lang="en-GB" sz="1200" b="1" i="0" dirty="0">
                <a:solidFill>
                  <a:schemeClr val="tx1">
                    <a:lumMod val="75000"/>
                  </a:schemeClr>
                </a:solidFill>
                <a:effectLst/>
              </a:rPr>
              <a:t>sustainability performance </a:t>
            </a:r>
            <a:r>
              <a:rPr lang="en-GB" sz="12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each year.</a:t>
            </a:r>
          </a:p>
          <a:p>
            <a:pPr marL="171450" indent="-171450" algn="l">
              <a:spcBef>
                <a:spcPts val="75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›"/>
            </a:pPr>
            <a:r>
              <a:rPr lang="en-GB" sz="12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At least </a:t>
            </a:r>
            <a:r>
              <a:rPr lang="en-GB" sz="1200" b="1" i="0" dirty="0">
                <a:solidFill>
                  <a:schemeClr val="tx1">
                    <a:lumMod val="75000"/>
                  </a:schemeClr>
                </a:solidFill>
                <a:effectLst/>
              </a:rPr>
              <a:t>25 out of the top-emitting suppliers report CO2  emissions </a:t>
            </a:r>
            <a:r>
              <a:rPr lang="en-GB" sz="1200" b="0" i="0" dirty="0">
                <a:solidFill>
                  <a:schemeClr val="tx1">
                    <a:lumMod val="75000"/>
                  </a:schemeClr>
                </a:solidFill>
                <a:effectLst/>
              </a:rPr>
              <a:t>of their activities for CERN by the end of 2025.</a:t>
            </a:r>
          </a:p>
          <a:p>
            <a:pPr marL="171450" indent="-171450" algn="l">
              <a:spcBef>
                <a:spcPts val="75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›"/>
            </a:pPr>
            <a:r>
              <a:rPr lang="en-GB" sz="1200" b="1" dirty="0">
                <a:solidFill>
                  <a:schemeClr val="tx1">
                    <a:lumMod val="75000"/>
                  </a:schemeClr>
                </a:solidFill>
              </a:rPr>
              <a:t>2 workshops </a:t>
            </a:r>
            <a:r>
              <a:rPr lang="en-GB" sz="1200" dirty="0">
                <a:solidFill>
                  <a:schemeClr val="tx1">
                    <a:lumMod val="75000"/>
                  </a:schemeClr>
                </a:solidFill>
              </a:rPr>
              <a:t>organized.</a:t>
            </a:r>
            <a:endParaRPr lang="en-GB" sz="1200" b="0" i="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pic>
        <p:nvPicPr>
          <p:cNvPr id="29" name="Picture 10" descr="Piruza Harutjunjan | Design Thinking Camp 2019 | Wonderfull">
            <a:extLst>
              <a:ext uri="{FF2B5EF4-FFF2-40B4-BE49-F238E27FC236}">
                <a16:creationId xmlns:a16="http://schemas.microsoft.com/office/drawing/2014/main" id="{E096741D-70CB-3203-2E0B-3B31289E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87" y="2585073"/>
            <a:ext cx="226625" cy="2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Piruza Harutjunjan | Design Thinking Camp 2019 | Wonderfull">
            <a:extLst>
              <a:ext uri="{FF2B5EF4-FFF2-40B4-BE49-F238E27FC236}">
                <a16:creationId xmlns:a16="http://schemas.microsoft.com/office/drawing/2014/main" id="{A9E5E4B6-BC5A-9277-9D58-356F134B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163" y="4127240"/>
            <a:ext cx="226625" cy="2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15EFFB-00D0-78B6-062E-972F25749E4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6969" y="3578201"/>
            <a:ext cx="372248" cy="3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66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2537-C40C-AFE3-6363-4F454E256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oster I Want You Uncle Sam PNG transparents - StickPNG">
            <a:extLst>
              <a:ext uri="{FF2B5EF4-FFF2-40B4-BE49-F238E27FC236}">
                <a16:creationId xmlns:a16="http://schemas.microsoft.com/office/drawing/2014/main" id="{FF92D691-0342-CDAD-738E-D3C4C3D4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56" y="788881"/>
            <a:ext cx="3924569" cy="466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515D5-4F37-8789-C0BC-EBFF9DDE4C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pPr/>
              <a:t>13.03.2025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55F59-5585-2612-BE49-D0F4D87E50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19928" y="6378348"/>
            <a:ext cx="1942872" cy="365125"/>
          </a:xfrm>
        </p:spPr>
        <p:txBody>
          <a:bodyPr/>
          <a:lstStyle/>
          <a:p>
            <a:pPr algn="ctr"/>
            <a:r>
              <a:rPr lang="en-US" dirty="0"/>
              <a:t>Impact Survey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9CE41-58C2-5008-1F3B-F5A0CD02E3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A438A-BBA0-E879-79DF-D23826BDB96B}"/>
              </a:ext>
            </a:extLst>
          </p:cNvPr>
          <p:cNvSpPr txBox="1"/>
          <p:nvPr/>
        </p:nvSpPr>
        <p:spPr>
          <a:xfrm>
            <a:off x="554421" y="226674"/>
            <a:ext cx="466550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ea typeface="Canva Sans Bold"/>
                <a:cs typeface="Canva Sans Bold"/>
                <a:sym typeface="Canva Sans Bold"/>
              </a:rPr>
              <a:t>So…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F88EF-FFB6-3940-BF2B-25708ED986EF}"/>
              </a:ext>
            </a:extLst>
          </p:cNvPr>
          <p:cNvSpPr txBox="1"/>
          <p:nvPr/>
        </p:nvSpPr>
        <p:spPr>
          <a:xfrm>
            <a:off x="381000" y="6034245"/>
            <a:ext cx="44196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100" dirty="0"/>
              <a:t>NB </a:t>
            </a:r>
            <a:r>
              <a:rPr lang="fr-CH" sz="1100" b="1" u="sng" dirty="0" err="1"/>
              <a:t>only</a:t>
            </a:r>
            <a:r>
              <a:rPr lang="fr-CH" sz="1100" b="1" u="sng" dirty="0"/>
              <a:t> </a:t>
            </a:r>
            <a:r>
              <a:rPr lang="fr-CH" sz="1100" b="1" u="sng" dirty="0" err="1"/>
              <a:t>ever</a:t>
            </a:r>
            <a:r>
              <a:rPr lang="fr-CH" sz="1100" b="1" u="sng" dirty="0"/>
              <a:t> </a:t>
            </a:r>
            <a:r>
              <a:rPr lang="fr-CH" sz="1100" dirty="0" err="1"/>
              <a:t>smiling</a:t>
            </a:r>
            <a:r>
              <a:rPr lang="fr-CH" sz="1100" dirty="0"/>
              <a:t> </a:t>
            </a:r>
            <a:r>
              <a:rPr lang="fr-CH" sz="1100" dirty="0" err="1"/>
              <a:t>picture</a:t>
            </a:r>
            <a:r>
              <a:rPr lang="fr-CH" sz="1100" dirty="0"/>
              <a:t> of </a:t>
            </a:r>
            <a:r>
              <a:rPr lang="fr-CH" sz="1100" dirty="0" err="1"/>
              <a:t>Mr.Cennini</a:t>
            </a:r>
            <a:endParaRPr lang="en-US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F2816-7E28-CA5F-AD25-40389033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405" t="18338" r="9419" b="1762"/>
          <a:stretch/>
        </p:blipFill>
        <p:spPr>
          <a:xfrm rot="20822574">
            <a:off x="3593779" y="1768506"/>
            <a:ext cx="1081683" cy="1339029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1028" name="Picture 4" descr="We Can Do It! — Wikipédia">
            <a:extLst>
              <a:ext uri="{FF2B5EF4-FFF2-40B4-BE49-F238E27FC236}">
                <a16:creationId xmlns:a16="http://schemas.microsoft.com/office/drawing/2014/main" id="{3285085F-3A88-A268-4262-143CB799B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3"/>
          <a:stretch/>
        </p:blipFill>
        <p:spPr bwMode="auto">
          <a:xfrm>
            <a:off x="7239907" y="1219200"/>
            <a:ext cx="340298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0AE66A68-85D6-3839-465D-99B0379F9F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967" t="10463" r="22092" b="50598"/>
          <a:stretch/>
        </p:blipFill>
        <p:spPr>
          <a:xfrm flipH="1">
            <a:off x="7582992" y="2030812"/>
            <a:ext cx="1210284" cy="1398187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B0E1EE-05E5-CE00-4A6B-8FA6BD37924F}"/>
              </a:ext>
            </a:extLst>
          </p:cNvPr>
          <p:cNvSpPr txBox="1"/>
          <p:nvPr/>
        </p:nvSpPr>
        <p:spPr>
          <a:xfrm>
            <a:off x="1470285" y="481104"/>
            <a:ext cx="45463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2000" b="1" dirty="0">
                <a:solidFill>
                  <a:schemeClr val="tx1">
                    <a:lumMod val="75000"/>
                  </a:schemeClr>
                </a:solidFill>
              </a:rPr>
              <a:t>WE NEED YOUR HELP!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05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4479D1-E0C9-EF05-2B59-29224503CA4D}"/>
              </a:ext>
            </a:extLst>
          </p:cNvPr>
          <p:cNvSpPr txBox="1"/>
          <p:nvPr/>
        </p:nvSpPr>
        <p:spPr>
          <a:xfrm flipH="1">
            <a:off x="3230381" y="1174229"/>
            <a:ext cx="5293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THANK Y   U!</a:t>
            </a:r>
            <a:endParaRPr lang="en-GB" sz="4800" b="1" dirty="0"/>
          </a:p>
        </p:txBody>
      </p:sp>
      <p:pic>
        <p:nvPicPr>
          <p:cNvPr id="5122" name="Picture 2" descr="SDG Guide">
            <a:extLst>
              <a:ext uri="{FF2B5EF4-FFF2-40B4-BE49-F238E27FC236}">
                <a16:creationId xmlns:a16="http://schemas.microsoft.com/office/drawing/2014/main" id="{FA8CCF2E-0F63-6D0F-57E6-ADEF675F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0617" y="137532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BCO - update</a:t>
            </a:r>
            <a:br>
              <a:rPr lang="en-US" dirty="0"/>
            </a:br>
            <a:endParaRPr lang="en-GB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Simon Guerri dall’Oro (IPT-PI-OS)</a:t>
            </a:r>
          </a:p>
          <a:p>
            <a:r>
              <a:rPr lang="en-GB" dirty="0"/>
              <a:t>January</a:t>
            </a:r>
            <a:r>
              <a:rPr lang="en-GB" b="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2247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14D3-E580-89EC-9BC4-96F78E38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DAI (EDH) update : IT Security </a:t>
            </a:r>
            <a:r>
              <a:rPr lang="fr-CH" dirty="0" err="1"/>
              <a:t>Assessment</a:t>
            </a:r>
            <a:endParaRPr lang="fr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22541-0FD3-07A9-608B-7B1AAB9C2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2000" b="0" i="0" dirty="0">
                <a:solidFill>
                  <a:srgbClr val="242424"/>
                </a:solidFill>
                <a:effectLst/>
                <a:latin typeface="Arial (Headings)"/>
              </a:rPr>
              <a:t>The EDH DAI process includes a </a:t>
            </a:r>
            <a:r>
              <a:rPr lang="en-GB" sz="2000" b="1" i="0" dirty="0">
                <a:solidFill>
                  <a:srgbClr val="242424"/>
                </a:solidFill>
                <a:effectLst/>
                <a:latin typeface="Arial (Headings)"/>
              </a:rPr>
              <a:t>new mandatory question for the</a:t>
            </a:r>
            <a:r>
              <a:rPr lang="en-GB" sz="2000" b="1" i="0" u="sng" dirty="0">
                <a:solidFill>
                  <a:srgbClr val="242424"/>
                </a:solidFill>
                <a:effectLst/>
                <a:latin typeface="Arial (Headings)"/>
              </a:rPr>
              <a:t> Technical Contact</a:t>
            </a:r>
            <a:r>
              <a:rPr lang="en-GB" sz="2000" b="0" i="0" dirty="0">
                <a:solidFill>
                  <a:srgbClr val="242424"/>
                </a:solidFill>
                <a:effectLst/>
                <a:latin typeface="Arial (Headings)"/>
              </a:rPr>
              <a:t> :</a:t>
            </a:r>
          </a:p>
          <a:p>
            <a:pPr algn="l"/>
            <a:r>
              <a:rPr lang="en-GB" sz="2000" b="0" i="1" dirty="0">
                <a:solidFill>
                  <a:srgbClr val="DCBE22"/>
                </a:solidFill>
                <a:effectLst/>
                <a:latin typeface="Arial (Headings)"/>
              </a:rPr>
              <a:t>“</a:t>
            </a:r>
            <a:r>
              <a:rPr lang="en-GB" sz="2000" b="1" i="1" dirty="0">
                <a:solidFill>
                  <a:srgbClr val="DCBE22"/>
                </a:solidFill>
                <a:effectLst/>
                <a:latin typeface="Arial (Headings)"/>
              </a:rPr>
              <a:t>Does the DAI include any software, cloud services, or other supplies/services that could raise concerns related to Data Privacy or IT Security?*</a:t>
            </a:r>
            <a:r>
              <a:rPr lang="en-GB" sz="2000" b="0" i="1" dirty="0">
                <a:solidFill>
                  <a:srgbClr val="DCBE22"/>
                </a:solidFill>
                <a:effectLst/>
                <a:latin typeface="Arial (Headings)"/>
              </a:rPr>
              <a:t>”</a:t>
            </a:r>
            <a:endParaRPr lang="en-GB" sz="2000" b="0" i="0" dirty="0">
              <a:solidFill>
                <a:srgbClr val="242424"/>
              </a:solidFill>
              <a:effectLst/>
              <a:latin typeface="Arial (Headings)"/>
            </a:endParaRPr>
          </a:p>
          <a:p>
            <a:r>
              <a:rPr lang="en-GB" sz="2000" b="0" i="0" dirty="0">
                <a:solidFill>
                  <a:srgbClr val="000000"/>
                </a:solidFill>
                <a:effectLst/>
                <a:latin typeface="Arial (Headings)"/>
              </a:rPr>
              <a:t>When the answer is 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rial (Headings)"/>
              </a:rPr>
              <a:t>YES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 (Headings)"/>
              </a:rPr>
              <a:t>, a 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rial (Headings)"/>
              </a:rPr>
              <a:t>new signature workflow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rial (Headings)"/>
              </a:rPr>
              <a:t> has been introduced, going directly to the Cloud Officer. </a:t>
            </a:r>
          </a:p>
          <a:p>
            <a:endParaRPr lang="fr-CH" dirty="0">
              <a:latin typeface="Arial (Headings)"/>
            </a:endParaRPr>
          </a:p>
          <a:p>
            <a:endParaRPr lang="fr-CH" dirty="0">
              <a:latin typeface="Arial (Headings)"/>
            </a:endParaRPr>
          </a:p>
          <a:p>
            <a:endParaRPr lang="fr-CH" dirty="0">
              <a:latin typeface="Arial (Headings)"/>
            </a:endParaRPr>
          </a:p>
          <a:p>
            <a:endParaRPr lang="en-GB" dirty="0">
              <a:highlight>
                <a:srgbClr val="00FF00"/>
              </a:highlight>
              <a:latin typeface="Arial (Headings)"/>
            </a:endParaRPr>
          </a:p>
          <a:p>
            <a:r>
              <a:rPr lang="en-GB" dirty="0">
                <a:highlight>
                  <a:srgbClr val="00FF00"/>
                </a:highlight>
                <a:latin typeface="Arial (Headings)"/>
              </a:rPr>
              <a:t>As Procurement Officer (IPT-PI), you have nothing to do.</a:t>
            </a:r>
            <a:endParaRPr lang="fr-CH" dirty="0">
              <a:highlight>
                <a:srgbClr val="00FF00"/>
              </a:highlight>
              <a:latin typeface="Arial (Headings)"/>
            </a:endParaRPr>
          </a:p>
        </p:txBody>
      </p:sp>
      <p:pic>
        <p:nvPicPr>
          <p:cNvPr id="6" name="Picture 5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F3D7C05B-0AB3-3462-A84A-71F2EC4EF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51" y="3643579"/>
            <a:ext cx="7039957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81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324A-89BA-08F7-166E-CA87A035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RDOS (EDH)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DC5E-F2DA-D713-BD7E-807D6B33A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It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now</a:t>
            </a:r>
            <a:r>
              <a:rPr lang="fr-CH" dirty="0"/>
              <a:t> </a:t>
            </a:r>
            <a:r>
              <a:rPr lang="fr-CH" dirty="0" err="1"/>
              <a:t>mandatory</a:t>
            </a:r>
            <a:r>
              <a:rPr lang="fr-CH" dirty="0"/>
              <a:t> to </a:t>
            </a:r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u="sng" dirty="0"/>
              <a:t>one</a:t>
            </a:r>
            <a:r>
              <a:rPr lang="fr-CH" dirty="0"/>
              <a:t> file to the RDOS: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List of </a:t>
            </a:r>
            <a:r>
              <a:rPr lang="fr-CH" dirty="0" err="1"/>
              <a:t>Firms</a:t>
            </a: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DO </a:t>
            </a:r>
            <a:r>
              <a:rPr lang="fr-CH" dirty="0" err="1"/>
              <a:t>Memorandum</a:t>
            </a: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MS </a:t>
            </a:r>
            <a:r>
              <a:rPr lang="fr-CH" dirty="0" err="1"/>
              <a:t>Memorandum</a:t>
            </a: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r>
              <a:rPr lang="fr-CH" dirty="0"/>
              <a:t>Supplier Code of </a:t>
            </a:r>
            <a:r>
              <a:rPr lang="fr-CH" dirty="0" err="1"/>
              <a:t>Conduct</a:t>
            </a:r>
            <a:r>
              <a:rPr lang="fr-CH" dirty="0"/>
              <a:t> is </a:t>
            </a:r>
            <a:r>
              <a:rPr lang="fr-CH" dirty="0" err="1"/>
              <a:t>added</a:t>
            </a:r>
            <a:r>
              <a:rPr lang="fr-CH" dirty="0"/>
              <a:t> in the </a:t>
            </a:r>
            <a:r>
              <a:rPr lang="fr-CH" dirty="0" err="1"/>
              <a:t>list</a:t>
            </a:r>
            <a:r>
              <a:rPr lang="fr-CH" dirty="0"/>
              <a:t> of document to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dispatched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92478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9FAB9C-EA8B-915E-85C3-4C9D67A7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62" y="395865"/>
            <a:ext cx="5976664" cy="792088"/>
          </a:xfrm>
        </p:spPr>
        <p:txBody>
          <a:bodyPr>
            <a:normAutofit/>
          </a:bodyPr>
          <a:lstStyle/>
          <a:p>
            <a:r>
              <a:rPr lang="en-US" sz="3200" dirty="0"/>
              <a:t>Procurement 2024 - Figures</a:t>
            </a:r>
            <a:endParaRPr lang="en-GB" sz="32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8F76DD-DCDB-5B2F-F598-F96C876A3CCC}"/>
              </a:ext>
            </a:extLst>
          </p:cNvPr>
          <p:cNvGrpSpPr/>
          <p:nvPr/>
        </p:nvGrpSpPr>
        <p:grpSpPr>
          <a:xfrm>
            <a:off x="2212219" y="1837961"/>
            <a:ext cx="1944302" cy="4236874"/>
            <a:chOff x="534310" y="1052650"/>
            <a:chExt cx="1944302" cy="448117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09F3344-FBC3-7D23-9816-BF330B37E16A}"/>
                </a:ext>
              </a:extLst>
            </p:cNvPr>
            <p:cNvSpPr/>
            <p:nvPr/>
          </p:nvSpPr>
          <p:spPr>
            <a:xfrm>
              <a:off x="534310" y="1052650"/>
              <a:ext cx="1944302" cy="4481178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5B2E95-30A3-6615-B1F1-0B1ADA4A1436}"/>
                </a:ext>
              </a:extLst>
            </p:cNvPr>
            <p:cNvSpPr txBox="1"/>
            <p:nvPr/>
          </p:nvSpPr>
          <p:spPr>
            <a:xfrm>
              <a:off x="641090" y="1208656"/>
              <a:ext cx="1666077" cy="553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32’000</a:t>
              </a:r>
              <a:r>
                <a:rPr lang="en-GB" dirty="0"/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51435E-C436-49D9-C088-71683064420C}"/>
                </a:ext>
              </a:extLst>
            </p:cNvPr>
            <p:cNvSpPr txBox="1"/>
            <p:nvPr/>
          </p:nvSpPr>
          <p:spPr>
            <a:xfrm>
              <a:off x="588378" y="1559505"/>
              <a:ext cx="1294583" cy="390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Suppliers</a:t>
              </a:r>
            </a:p>
          </p:txBody>
        </p:sp>
      </p:grpSp>
      <p:grpSp>
        <p:nvGrpSpPr>
          <p:cNvPr id="79" name="Google Shape;12121;p72">
            <a:extLst>
              <a:ext uri="{FF2B5EF4-FFF2-40B4-BE49-F238E27FC236}">
                <a16:creationId xmlns:a16="http://schemas.microsoft.com/office/drawing/2014/main" id="{A5B488C9-4549-489C-62F7-8F61C15113EE}"/>
              </a:ext>
            </a:extLst>
          </p:cNvPr>
          <p:cNvGrpSpPr/>
          <p:nvPr/>
        </p:nvGrpSpPr>
        <p:grpSpPr>
          <a:xfrm>
            <a:off x="2653146" y="4827686"/>
            <a:ext cx="1325086" cy="972159"/>
            <a:chOff x="5331913" y="3413947"/>
            <a:chExt cx="347143" cy="254684"/>
          </a:xfrm>
          <a:solidFill>
            <a:schemeClr val="bg1"/>
          </a:solidFill>
        </p:grpSpPr>
        <p:sp>
          <p:nvSpPr>
            <p:cNvPr id="80" name="Google Shape;12122;p72">
              <a:extLst>
                <a:ext uri="{FF2B5EF4-FFF2-40B4-BE49-F238E27FC236}">
                  <a16:creationId xmlns:a16="http://schemas.microsoft.com/office/drawing/2014/main" id="{45F8FAFE-DAF8-B47A-4B33-B167D59E613F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2123;p72">
              <a:extLst>
                <a:ext uri="{FF2B5EF4-FFF2-40B4-BE49-F238E27FC236}">
                  <a16:creationId xmlns:a16="http://schemas.microsoft.com/office/drawing/2014/main" id="{EF4F4E27-185C-2D20-011A-3225109DF805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2124;p72">
              <a:extLst>
                <a:ext uri="{FF2B5EF4-FFF2-40B4-BE49-F238E27FC236}">
                  <a16:creationId xmlns:a16="http://schemas.microsoft.com/office/drawing/2014/main" id="{CDE114D8-D59E-47A6-50FB-EAB74D8606AE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2125;p72">
              <a:extLst>
                <a:ext uri="{FF2B5EF4-FFF2-40B4-BE49-F238E27FC236}">
                  <a16:creationId xmlns:a16="http://schemas.microsoft.com/office/drawing/2014/main" id="{C9498874-948A-10C2-7BE7-3B74082EABC0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2126;p72">
              <a:extLst>
                <a:ext uri="{FF2B5EF4-FFF2-40B4-BE49-F238E27FC236}">
                  <a16:creationId xmlns:a16="http://schemas.microsoft.com/office/drawing/2014/main" id="{FB2D83B8-9BF3-4572-B369-090CC66ABB6A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2127;p72">
              <a:extLst>
                <a:ext uri="{FF2B5EF4-FFF2-40B4-BE49-F238E27FC236}">
                  <a16:creationId xmlns:a16="http://schemas.microsoft.com/office/drawing/2014/main" id="{26FE37E3-EC7B-1101-0261-843BC98B6CAE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896267E-7CB3-605F-BA67-4B3BAAA9C427}"/>
              </a:ext>
            </a:extLst>
          </p:cNvPr>
          <p:cNvGrpSpPr/>
          <p:nvPr/>
        </p:nvGrpSpPr>
        <p:grpSpPr>
          <a:xfrm>
            <a:off x="7244725" y="1838047"/>
            <a:ext cx="2808312" cy="1368152"/>
            <a:chOff x="5720725" y="1196838"/>
            <a:chExt cx="2808312" cy="136815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9755A36-871B-F3FB-BF84-42FD76A1E90E}"/>
                </a:ext>
              </a:extLst>
            </p:cNvPr>
            <p:cNvSpPr/>
            <p:nvPr/>
          </p:nvSpPr>
          <p:spPr>
            <a:xfrm>
              <a:off x="5720725" y="1196838"/>
              <a:ext cx="2808312" cy="1368152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F0EA5F-8CF8-E7EA-9841-F558289045F6}"/>
                </a:ext>
              </a:extLst>
            </p:cNvPr>
            <p:cNvSpPr txBox="1"/>
            <p:nvPr/>
          </p:nvSpPr>
          <p:spPr>
            <a:xfrm>
              <a:off x="5782840" y="1340854"/>
              <a:ext cx="20748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31’700</a:t>
              </a:r>
              <a:r>
                <a:rPr lang="en-GB" sz="2800" dirty="0"/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33CE65-A682-F115-9A85-3454E49F7364}"/>
                </a:ext>
              </a:extLst>
            </p:cNvPr>
            <p:cNvSpPr txBox="1"/>
            <p:nvPr/>
          </p:nvSpPr>
          <p:spPr>
            <a:xfrm>
              <a:off x="5782840" y="1710727"/>
              <a:ext cx="19426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orders</a:t>
              </a:r>
              <a:r>
                <a:rPr lang="en-GB" sz="1400" dirty="0"/>
                <a:t> </a:t>
              </a:r>
              <a:r>
                <a:rPr lang="en-GB" sz="1400" dirty="0">
                  <a:solidFill>
                    <a:schemeClr val="bg1"/>
                  </a:solidFill>
                </a:rPr>
                <a:t>placed</a:t>
              </a:r>
              <a:r>
                <a:rPr lang="en-GB" sz="1400" dirty="0"/>
                <a:t> </a:t>
              </a:r>
              <a:r>
                <a:rPr lang="en-GB" sz="1400" dirty="0">
                  <a:solidFill>
                    <a:schemeClr val="bg1"/>
                  </a:solidFill>
                </a:rPr>
                <a:t>on</a:t>
              </a:r>
              <a:r>
                <a:rPr lang="en-GB" sz="1400" dirty="0"/>
                <a:t> </a:t>
              </a:r>
              <a:r>
                <a:rPr lang="en-GB" sz="1400" dirty="0">
                  <a:solidFill>
                    <a:schemeClr val="bg1"/>
                  </a:solidFill>
                </a:rPr>
                <a:t>the</a:t>
              </a:r>
              <a:r>
                <a:rPr lang="en-GB" sz="1400" dirty="0"/>
                <a:t> </a:t>
              </a:r>
            </a:p>
            <a:p>
              <a:r>
                <a:rPr lang="en-GB" sz="1400" dirty="0">
                  <a:solidFill>
                    <a:schemeClr val="bg1"/>
                  </a:solidFill>
                </a:rPr>
                <a:t>CERN</a:t>
              </a:r>
              <a:r>
                <a:rPr lang="en-GB" sz="1400" dirty="0"/>
                <a:t> </a:t>
              </a:r>
              <a:r>
                <a:rPr lang="en-GB" sz="1400" dirty="0">
                  <a:solidFill>
                    <a:schemeClr val="bg1"/>
                  </a:solidFill>
                </a:rPr>
                <a:t>Stores</a:t>
              </a:r>
            </a:p>
          </p:txBody>
        </p:sp>
        <p:grpSp>
          <p:nvGrpSpPr>
            <p:cNvPr id="87" name="Google Shape;14420;p76">
              <a:extLst>
                <a:ext uri="{FF2B5EF4-FFF2-40B4-BE49-F238E27FC236}">
                  <a16:creationId xmlns:a16="http://schemas.microsoft.com/office/drawing/2014/main" id="{292ECDAC-B744-C0EB-D8F9-55EF87A9254B}"/>
                </a:ext>
              </a:extLst>
            </p:cNvPr>
            <p:cNvGrpSpPr/>
            <p:nvPr/>
          </p:nvGrpSpPr>
          <p:grpSpPr>
            <a:xfrm>
              <a:off x="7749644" y="1885850"/>
              <a:ext cx="563658" cy="516496"/>
              <a:chOff x="2312623" y="2468584"/>
              <a:chExt cx="312698" cy="286534"/>
            </a:xfrm>
            <a:solidFill>
              <a:schemeClr val="bg1"/>
            </a:solidFill>
          </p:grpSpPr>
          <p:sp>
            <p:nvSpPr>
              <p:cNvPr id="88" name="Google Shape;14421;p76">
                <a:extLst>
                  <a:ext uri="{FF2B5EF4-FFF2-40B4-BE49-F238E27FC236}">
                    <a16:creationId xmlns:a16="http://schemas.microsoft.com/office/drawing/2014/main" id="{53C01B4B-68B0-6DCC-CF1C-85C98E9E0913}"/>
                  </a:ext>
                </a:extLst>
              </p:cNvPr>
              <p:cNvSpPr/>
              <p:nvPr/>
            </p:nvSpPr>
            <p:spPr>
              <a:xfrm>
                <a:off x="2416866" y="2706195"/>
                <a:ext cx="34122" cy="34154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73" extrusionOk="0">
                    <a:moveTo>
                      <a:pt x="536" y="275"/>
                    </a:moveTo>
                    <a:cubicBezTo>
                      <a:pt x="679" y="275"/>
                      <a:pt x="798" y="394"/>
                      <a:pt x="798" y="525"/>
                    </a:cubicBezTo>
                    <a:cubicBezTo>
                      <a:pt x="798" y="656"/>
                      <a:pt x="679" y="775"/>
                      <a:pt x="536" y="775"/>
                    </a:cubicBezTo>
                    <a:cubicBezTo>
                      <a:pt x="405" y="775"/>
                      <a:pt x="286" y="656"/>
                      <a:pt x="286" y="525"/>
                    </a:cubicBezTo>
                    <a:cubicBezTo>
                      <a:pt x="286" y="394"/>
                      <a:pt x="393" y="275"/>
                      <a:pt x="536" y="275"/>
                    </a:cubicBezTo>
                    <a:close/>
                    <a:moveTo>
                      <a:pt x="536" y="1"/>
                    </a:moveTo>
                    <a:cubicBezTo>
                      <a:pt x="238" y="1"/>
                      <a:pt x="0" y="239"/>
                      <a:pt x="0" y="536"/>
                    </a:cubicBezTo>
                    <a:cubicBezTo>
                      <a:pt x="0" y="834"/>
                      <a:pt x="238" y="1072"/>
                      <a:pt x="536" y="1072"/>
                    </a:cubicBezTo>
                    <a:cubicBezTo>
                      <a:pt x="833" y="1072"/>
                      <a:pt x="1072" y="834"/>
                      <a:pt x="1072" y="536"/>
                    </a:cubicBezTo>
                    <a:cubicBezTo>
                      <a:pt x="1072" y="239"/>
                      <a:pt x="833" y="1"/>
                      <a:pt x="5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14422;p76">
                <a:extLst>
                  <a:ext uri="{FF2B5EF4-FFF2-40B4-BE49-F238E27FC236}">
                    <a16:creationId xmlns:a16="http://schemas.microsoft.com/office/drawing/2014/main" id="{50C4A814-50C2-DFF7-6E66-4E8BD30206B1}"/>
                  </a:ext>
                </a:extLst>
              </p:cNvPr>
              <p:cNvSpPr/>
              <p:nvPr/>
            </p:nvSpPr>
            <p:spPr>
              <a:xfrm>
                <a:off x="2527126" y="2706195"/>
                <a:ext cx="34536" cy="3415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3" extrusionOk="0">
                    <a:moveTo>
                      <a:pt x="537" y="275"/>
                    </a:moveTo>
                    <a:cubicBezTo>
                      <a:pt x="679" y="275"/>
                      <a:pt x="798" y="394"/>
                      <a:pt x="798" y="525"/>
                    </a:cubicBezTo>
                    <a:cubicBezTo>
                      <a:pt x="798" y="656"/>
                      <a:pt x="679" y="775"/>
                      <a:pt x="537" y="775"/>
                    </a:cubicBezTo>
                    <a:cubicBezTo>
                      <a:pt x="406" y="775"/>
                      <a:pt x="287" y="656"/>
                      <a:pt x="287" y="525"/>
                    </a:cubicBezTo>
                    <a:cubicBezTo>
                      <a:pt x="287" y="394"/>
                      <a:pt x="406" y="275"/>
                      <a:pt x="537" y="275"/>
                    </a:cubicBezTo>
                    <a:close/>
                    <a:moveTo>
                      <a:pt x="537" y="1"/>
                    </a:moveTo>
                    <a:cubicBezTo>
                      <a:pt x="239" y="1"/>
                      <a:pt x="1" y="239"/>
                      <a:pt x="1" y="536"/>
                    </a:cubicBezTo>
                    <a:cubicBezTo>
                      <a:pt x="1" y="834"/>
                      <a:pt x="239" y="1072"/>
                      <a:pt x="537" y="1072"/>
                    </a:cubicBezTo>
                    <a:cubicBezTo>
                      <a:pt x="834" y="1072"/>
                      <a:pt x="1084" y="834"/>
                      <a:pt x="1084" y="536"/>
                    </a:cubicBezTo>
                    <a:cubicBezTo>
                      <a:pt x="1084" y="239"/>
                      <a:pt x="834" y="1"/>
                      <a:pt x="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14423;p76">
                <a:extLst>
                  <a:ext uri="{FF2B5EF4-FFF2-40B4-BE49-F238E27FC236}">
                    <a16:creationId xmlns:a16="http://schemas.microsoft.com/office/drawing/2014/main" id="{E80A586E-F24C-1383-5425-9CE5A26463F2}"/>
                  </a:ext>
                </a:extLst>
              </p:cNvPr>
              <p:cNvSpPr/>
              <p:nvPr/>
            </p:nvSpPr>
            <p:spPr>
              <a:xfrm>
                <a:off x="2312623" y="2468584"/>
                <a:ext cx="312698" cy="286534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9002" extrusionOk="0">
                    <a:moveTo>
                      <a:pt x="3370" y="1679"/>
                    </a:moveTo>
                    <a:lnTo>
                      <a:pt x="3370" y="2513"/>
                    </a:lnTo>
                    <a:lnTo>
                      <a:pt x="2799" y="2513"/>
                    </a:lnTo>
                    <a:lnTo>
                      <a:pt x="2501" y="1679"/>
                    </a:lnTo>
                    <a:close/>
                    <a:moveTo>
                      <a:pt x="4513" y="1679"/>
                    </a:moveTo>
                    <a:lnTo>
                      <a:pt x="4513" y="2513"/>
                    </a:lnTo>
                    <a:lnTo>
                      <a:pt x="3656" y="2513"/>
                    </a:lnTo>
                    <a:lnTo>
                      <a:pt x="3656" y="1679"/>
                    </a:lnTo>
                    <a:close/>
                    <a:moveTo>
                      <a:pt x="5656" y="1679"/>
                    </a:moveTo>
                    <a:lnTo>
                      <a:pt x="5656" y="2513"/>
                    </a:lnTo>
                    <a:lnTo>
                      <a:pt x="4799" y="2513"/>
                    </a:lnTo>
                    <a:lnTo>
                      <a:pt x="4799" y="1679"/>
                    </a:lnTo>
                    <a:close/>
                    <a:moveTo>
                      <a:pt x="6811" y="1679"/>
                    </a:moveTo>
                    <a:lnTo>
                      <a:pt x="6811" y="2513"/>
                    </a:lnTo>
                    <a:lnTo>
                      <a:pt x="5942" y="2513"/>
                    </a:lnTo>
                    <a:lnTo>
                      <a:pt x="5942" y="1679"/>
                    </a:lnTo>
                    <a:close/>
                    <a:moveTo>
                      <a:pt x="7954" y="1679"/>
                    </a:moveTo>
                    <a:lnTo>
                      <a:pt x="7954" y="2513"/>
                    </a:lnTo>
                    <a:lnTo>
                      <a:pt x="7085" y="2513"/>
                    </a:lnTo>
                    <a:lnTo>
                      <a:pt x="7085" y="1679"/>
                    </a:lnTo>
                    <a:close/>
                    <a:moveTo>
                      <a:pt x="8633" y="1679"/>
                    </a:moveTo>
                    <a:lnTo>
                      <a:pt x="8442" y="2513"/>
                    </a:lnTo>
                    <a:lnTo>
                      <a:pt x="8240" y="2513"/>
                    </a:lnTo>
                    <a:lnTo>
                      <a:pt x="8240" y="1679"/>
                    </a:lnTo>
                    <a:close/>
                    <a:moveTo>
                      <a:pt x="8383" y="2810"/>
                    </a:moveTo>
                    <a:lnTo>
                      <a:pt x="8252" y="3406"/>
                    </a:lnTo>
                    <a:lnTo>
                      <a:pt x="8252" y="2810"/>
                    </a:lnTo>
                    <a:close/>
                    <a:moveTo>
                      <a:pt x="3370" y="2810"/>
                    </a:moveTo>
                    <a:lnTo>
                      <a:pt x="3370" y="3680"/>
                    </a:lnTo>
                    <a:lnTo>
                      <a:pt x="3204" y="3680"/>
                    </a:lnTo>
                    <a:lnTo>
                      <a:pt x="2894" y="2810"/>
                    </a:lnTo>
                    <a:close/>
                    <a:moveTo>
                      <a:pt x="4513" y="2810"/>
                    </a:moveTo>
                    <a:lnTo>
                      <a:pt x="4513" y="3680"/>
                    </a:lnTo>
                    <a:lnTo>
                      <a:pt x="3656" y="3680"/>
                    </a:lnTo>
                    <a:lnTo>
                      <a:pt x="3656" y="2810"/>
                    </a:lnTo>
                    <a:close/>
                    <a:moveTo>
                      <a:pt x="5656" y="2810"/>
                    </a:moveTo>
                    <a:lnTo>
                      <a:pt x="5656" y="3680"/>
                    </a:lnTo>
                    <a:lnTo>
                      <a:pt x="4799" y="3680"/>
                    </a:lnTo>
                    <a:lnTo>
                      <a:pt x="4799" y="2810"/>
                    </a:lnTo>
                    <a:close/>
                    <a:moveTo>
                      <a:pt x="6811" y="2810"/>
                    </a:moveTo>
                    <a:lnTo>
                      <a:pt x="6811" y="3680"/>
                    </a:lnTo>
                    <a:lnTo>
                      <a:pt x="5942" y="3680"/>
                    </a:lnTo>
                    <a:lnTo>
                      <a:pt x="5942" y="2810"/>
                    </a:lnTo>
                    <a:close/>
                    <a:moveTo>
                      <a:pt x="7954" y="2810"/>
                    </a:moveTo>
                    <a:lnTo>
                      <a:pt x="7954" y="3680"/>
                    </a:lnTo>
                    <a:lnTo>
                      <a:pt x="7085" y="3680"/>
                    </a:lnTo>
                    <a:lnTo>
                      <a:pt x="7085" y="2810"/>
                    </a:lnTo>
                    <a:close/>
                    <a:moveTo>
                      <a:pt x="3370" y="3953"/>
                    </a:moveTo>
                    <a:lnTo>
                      <a:pt x="3370" y="4132"/>
                    </a:lnTo>
                    <a:lnTo>
                      <a:pt x="3311" y="3953"/>
                    </a:lnTo>
                    <a:close/>
                    <a:moveTo>
                      <a:pt x="4513" y="3941"/>
                    </a:moveTo>
                    <a:lnTo>
                      <a:pt x="4513" y="4608"/>
                    </a:lnTo>
                    <a:cubicBezTo>
                      <a:pt x="4305" y="4608"/>
                      <a:pt x="4153" y="4629"/>
                      <a:pt x="4022" y="4629"/>
                    </a:cubicBezTo>
                    <a:cubicBezTo>
                      <a:pt x="3891" y="4629"/>
                      <a:pt x="3781" y="4608"/>
                      <a:pt x="3656" y="4525"/>
                    </a:cubicBezTo>
                    <a:lnTo>
                      <a:pt x="3656" y="3941"/>
                    </a:lnTo>
                    <a:close/>
                    <a:moveTo>
                      <a:pt x="5656" y="3953"/>
                    </a:moveTo>
                    <a:lnTo>
                      <a:pt x="5656" y="4632"/>
                    </a:lnTo>
                    <a:lnTo>
                      <a:pt x="4799" y="4632"/>
                    </a:lnTo>
                    <a:lnTo>
                      <a:pt x="4799" y="3953"/>
                    </a:lnTo>
                    <a:close/>
                    <a:moveTo>
                      <a:pt x="6799" y="3953"/>
                    </a:moveTo>
                    <a:lnTo>
                      <a:pt x="6799" y="4632"/>
                    </a:lnTo>
                    <a:lnTo>
                      <a:pt x="5942" y="4632"/>
                    </a:lnTo>
                    <a:lnTo>
                      <a:pt x="5942" y="3953"/>
                    </a:lnTo>
                    <a:close/>
                    <a:moveTo>
                      <a:pt x="7954" y="3953"/>
                    </a:moveTo>
                    <a:lnTo>
                      <a:pt x="7954" y="4632"/>
                    </a:lnTo>
                    <a:lnTo>
                      <a:pt x="7085" y="4632"/>
                    </a:lnTo>
                    <a:lnTo>
                      <a:pt x="7085" y="3953"/>
                    </a:lnTo>
                    <a:close/>
                    <a:moveTo>
                      <a:pt x="3811" y="7263"/>
                    </a:moveTo>
                    <a:cubicBezTo>
                      <a:pt x="4216" y="7263"/>
                      <a:pt x="4549" y="7585"/>
                      <a:pt x="4549" y="7990"/>
                    </a:cubicBezTo>
                    <a:cubicBezTo>
                      <a:pt x="4549" y="8394"/>
                      <a:pt x="4216" y="8716"/>
                      <a:pt x="3811" y="8716"/>
                    </a:cubicBezTo>
                    <a:cubicBezTo>
                      <a:pt x="3418" y="8716"/>
                      <a:pt x="3085" y="8394"/>
                      <a:pt x="3085" y="7990"/>
                    </a:cubicBezTo>
                    <a:cubicBezTo>
                      <a:pt x="3085" y="7585"/>
                      <a:pt x="3418" y="7263"/>
                      <a:pt x="3811" y="7263"/>
                    </a:cubicBezTo>
                    <a:close/>
                    <a:moveTo>
                      <a:pt x="7287" y="7263"/>
                    </a:moveTo>
                    <a:cubicBezTo>
                      <a:pt x="7680" y="7263"/>
                      <a:pt x="8014" y="7585"/>
                      <a:pt x="8014" y="7990"/>
                    </a:cubicBezTo>
                    <a:cubicBezTo>
                      <a:pt x="8014" y="8394"/>
                      <a:pt x="7680" y="8716"/>
                      <a:pt x="7287" y="8716"/>
                    </a:cubicBezTo>
                    <a:cubicBezTo>
                      <a:pt x="6883" y="8716"/>
                      <a:pt x="6549" y="8394"/>
                      <a:pt x="6549" y="7990"/>
                    </a:cubicBezTo>
                    <a:cubicBezTo>
                      <a:pt x="6549" y="7585"/>
                      <a:pt x="6883" y="7263"/>
                      <a:pt x="7287" y="7263"/>
                    </a:cubicBezTo>
                    <a:close/>
                    <a:moveTo>
                      <a:pt x="525" y="0"/>
                    </a:moveTo>
                    <a:cubicBezTo>
                      <a:pt x="239" y="0"/>
                      <a:pt x="1" y="239"/>
                      <a:pt x="1" y="512"/>
                    </a:cubicBezTo>
                    <a:cubicBezTo>
                      <a:pt x="1" y="798"/>
                      <a:pt x="239" y="1036"/>
                      <a:pt x="525" y="1036"/>
                    </a:cubicBezTo>
                    <a:lnTo>
                      <a:pt x="1168" y="1036"/>
                    </a:lnTo>
                    <a:lnTo>
                      <a:pt x="1965" y="3299"/>
                    </a:lnTo>
                    <a:cubicBezTo>
                      <a:pt x="1995" y="3357"/>
                      <a:pt x="2048" y="3400"/>
                      <a:pt x="2106" y="3400"/>
                    </a:cubicBezTo>
                    <a:cubicBezTo>
                      <a:pt x="2119" y="3400"/>
                      <a:pt x="2131" y="3398"/>
                      <a:pt x="2144" y="3394"/>
                    </a:cubicBezTo>
                    <a:cubicBezTo>
                      <a:pt x="2227" y="3358"/>
                      <a:pt x="2263" y="3287"/>
                      <a:pt x="2239" y="3215"/>
                    </a:cubicBezTo>
                    <a:cubicBezTo>
                      <a:pt x="1453" y="1001"/>
                      <a:pt x="1418" y="905"/>
                      <a:pt x="1418" y="893"/>
                    </a:cubicBezTo>
                    <a:cubicBezTo>
                      <a:pt x="1394" y="798"/>
                      <a:pt x="1299" y="762"/>
                      <a:pt x="1215" y="762"/>
                    </a:cubicBezTo>
                    <a:lnTo>
                      <a:pt x="525" y="762"/>
                    </a:lnTo>
                    <a:cubicBezTo>
                      <a:pt x="394" y="762"/>
                      <a:pt x="287" y="655"/>
                      <a:pt x="287" y="512"/>
                    </a:cubicBezTo>
                    <a:cubicBezTo>
                      <a:pt x="287" y="381"/>
                      <a:pt x="394" y="274"/>
                      <a:pt x="525" y="274"/>
                    </a:cubicBezTo>
                    <a:lnTo>
                      <a:pt x="1215" y="274"/>
                    </a:lnTo>
                    <a:cubicBezTo>
                      <a:pt x="1489" y="274"/>
                      <a:pt x="1751" y="441"/>
                      <a:pt x="1846" y="691"/>
                    </a:cubicBezTo>
                    <a:cubicBezTo>
                      <a:pt x="2013" y="1167"/>
                      <a:pt x="3001" y="3918"/>
                      <a:pt x="3132" y="4322"/>
                    </a:cubicBezTo>
                    <a:cubicBezTo>
                      <a:pt x="3239" y="4620"/>
                      <a:pt x="3573" y="4906"/>
                      <a:pt x="3989" y="4906"/>
                    </a:cubicBezTo>
                    <a:lnTo>
                      <a:pt x="9192" y="4906"/>
                    </a:lnTo>
                    <a:cubicBezTo>
                      <a:pt x="9323" y="4906"/>
                      <a:pt x="9431" y="5013"/>
                      <a:pt x="9431" y="5144"/>
                    </a:cubicBezTo>
                    <a:cubicBezTo>
                      <a:pt x="9431" y="5275"/>
                      <a:pt x="9323" y="5382"/>
                      <a:pt x="9192" y="5382"/>
                    </a:cubicBezTo>
                    <a:lnTo>
                      <a:pt x="3989" y="5382"/>
                    </a:lnTo>
                    <a:cubicBezTo>
                      <a:pt x="3430" y="5382"/>
                      <a:pt x="2918" y="5061"/>
                      <a:pt x="2704" y="4537"/>
                    </a:cubicBezTo>
                    <a:lnTo>
                      <a:pt x="2418" y="3715"/>
                    </a:lnTo>
                    <a:cubicBezTo>
                      <a:pt x="2390" y="3660"/>
                      <a:pt x="2342" y="3620"/>
                      <a:pt x="2289" y="3620"/>
                    </a:cubicBezTo>
                    <a:cubicBezTo>
                      <a:pt x="2273" y="3620"/>
                      <a:pt x="2256" y="3624"/>
                      <a:pt x="2239" y="3632"/>
                    </a:cubicBezTo>
                    <a:cubicBezTo>
                      <a:pt x="2168" y="3656"/>
                      <a:pt x="2120" y="3727"/>
                      <a:pt x="2144" y="3810"/>
                    </a:cubicBezTo>
                    <a:cubicBezTo>
                      <a:pt x="2370" y="4406"/>
                      <a:pt x="2382" y="4656"/>
                      <a:pt x="2668" y="5013"/>
                    </a:cubicBezTo>
                    <a:lnTo>
                      <a:pt x="2346" y="5477"/>
                    </a:lnTo>
                    <a:cubicBezTo>
                      <a:pt x="1870" y="6168"/>
                      <a:pt x="2287" y="7132"/>
                      <a:pt x="3120" y="7239"/>
                    </a:cubicBezTo>
                    <a:cubicBezTo>
                      <a:pt x="2442" y="7871"/>
                      <a:pt x="2882" y="9002"/>
                      <a:pt x="3811" y="9002"/>
                    </a:cubicBezTo>
                    <a:cubicBezTo>
                      <a:pt x="4740" y="9002"/>
                      <a:pt x="5168" y="7882"/>
                      <a:pt x="4513" y="7263"/>
                    </a:cubicBezTo>
                    <a:lnTo>
                      <a:pt x="6585" y="7263"/>
                    </a:lnTo>
                    <a:cubicBezTo>
                      <a:pt x="5930" y="7882"/>
                      <a:pt x="6371" y="9002"/>
                      <a:pt x="7287" y="9002"/>
                    </a:cubicBezTo>
                    <a:cubicBezTo>
                      <a:pt x="8204" y="9002"/>
                      <a:pt x="8633" y="7882"/>
                      <a:pt x="7978" y="7263"/>
                    </a:cubicBezTo>
                    <a:lnTo>
                      <a:pt x="8180" y="7263"/>
                    </a:lnTo>
                    <a:cubicBezTo>
                      <a:pt x="8454" y="7263"/>
                      <a:pt x="8692" y="7025"/>
                      <a:pt x="8692" y="6739"/>
                    </a:cubicBezTo>
                    <a:cubicBezTo>
                      <a:pt x="8692" y="6454"/>
                      <a:pt x="8454" y="6216"/>
                      <a:pt x="8180" y="6216"/>
                    </a:cubicBezTo>
                    <a:lnTo>
                      <a:pt x="6883" y="6216"/>
                    </a:lnTo>
                    <a:cubicBezTo>
                      <a:pt x="6811" y="6216"/>
                      <a:pt x="6728" y="6275"/>
                      <a:pt x="6728" y="6370"/>
                    </a:cubicBezTo>
                    <a:cubicBezTo>
                      <a:pt x="6728" y="6442"/>
                      <a:pt x="6787" y="6513"/>
                      <a:pt x="6883" y="6513"/>
                    </a:cubicBezTo>
                    <a:lnTo>
                      <a:pt x="8180" y="6513"/>
                    </a:lnTo>
                    <a:cubicBezTo>
                      <a:pt x="8311" y="6513"/>
                      <a:pt x="8419" y="6620"/>
                      <a:pt x="8419" y="6751"/>
                    </a:cubicBezTo>
                    <a:cubicBezTo>
                      <a:pt x="8419" y="6894"/>
                      <a:pt x="8311" y="6989"/>
                      <a:pt x="8180" y="6989"/>
                    </a:cubicBezTo>
                    <a:lnTo>
                      <a:pt x="3275" y="6989"/>
                    </a:lnTo>
                    <a:cubicBezTo>
                      <a:pt x="2596" y="6989"/>
                      <a:pt x="2192" y="6216"/>
                      <a:pt x="2584" y="5656"/>
                    </a:cubicBezTo>
                    <a:lnTo>
                      <a:pt x="2858" y="5239"/>
                    </a:lnTo>
                    <a:cubicBezTo>
                      <a:pt x="2977" y="5346"/>
                      <a:pt x="3120" y="5430"/>
                      <a:pt x="3251" y="5501"/>
                    </a:cubicBezTo>
                    <a:lnTo>
                      <a:pt x="2965" y="5918"/>
                    </a:lnTo>
                    <a:cubicBezTo>
                      <a:pt x="2787" y="6180"/>
                      <a:pt x="2965" y="6513"/>
                      <a:pt x="3275" y="6513"/>
                    </a:cubicBezTo>
                    <a:lnTo>
                      <a:pt x="6347" y="6513"/>
                    </a:lnTo>
                    <a:cubicBezTo>
                      <a:pt x="6418" y="6513"/>
                      <a:pt x="6490" y="6454"/>
                      <a:pt x="6490" y="6370"/>
                    </a:cubicBezTo>
                    <a:cubicBezTo>
                      <a:pt x="6490" y="6299"/>
                      <a:pt x="6430" y="6216"/>
                      <a:pt x="6347" y="6216"/>
                    </a:cubicBezTo>
                    <a:lnTo>
                      <a:pt x="3275" y="6216"/>
                    </a:lnTo>
                    <a:cubicBezTo>
                      <a:pt x="3204" y="6216"/>
                      <a:pt x="3156" y="6132"/>
                      <a:pt x="3204" y="6073"/>
                    </a:cubicBezTo>
                    <a:lnTo>
                      <a:pt x="3537" y="5596"/>
                    </a:lnTo>
                    <a:cubicBezTo>
                      <a:pt x="3723" y="5653"/>
                      <a:pt x="3776" y="5666"/>
                      <a:pt x="4361" y="5666"/>
                    </a:cubicBezTo>
                    <a:cubicBezTo>
                      <a:pt x="4909" y="5666"/>
                      <a:pt x="5923" y="5655"/>
                      <a:pt x="7950" y="5655"/>
                    </a:cubicBezTo>
                    <a:cubicBezTo>
                      <a:pt x="8328" y="5655"/>
                      <a:pt x="8741" y="5655"/>
                      <a:pt x="9192" y="5656"/>
                    </a:cubicBezTo>
                    <a:cubicBezTo>
                      <a:pt x="9466" y="5656"/>
                      <a:pt x="9704" y="5418"/>
                      <a:pt x="9704" y="5132"/>
                    </a:cubicBezTo>
                    <a:cubicBezTo>
                      <a:pt x="9704" y="4870"/>
                      <a:pt x="9466" y="4632"/>
                      <a:pt x="9192" y="4632"/>
                    </a:cubicBezTo>
                    <a:lnTo>
                      <a:pt x="9038" y="4632"/>
                    </a:lnTo>
                    <a:lnTo>
                      <a:pt x="9704" y="1703"/>
                    </a:lnTo>
                    <a:cubicBezTo>
                      <a:pt x="9823" y="1155"/>
                      <a:pt x="9407" y="643"/>
                      <a:pt x="8859" y="643"/>
                    </a:cubicBezTo>
                    <a:lnTo>
                      <a:pt x="6085" y="643"/>
                    </a:lnTo>
                    <a:cubicBezTo>
                      <a:pt x="6013" y="643"/>
                      <a:pt x="5942" y="691"/>
                      <a:pt x="5942" y="786"/>
                    </a:cubicBezTo>
                    <a:cubicBezTo>
                      <a:pt x="5942" y="858"/>
                      <a:pt x="6002" y="941"/>
                      <a:pt x="6085" y="941"/>
                    </a:cubicBezTo>
                    <a:lnTo>
                      <a:pt x="8859" y="941"/>
                    </a:lnTo>
                    <a:cubicBezTo>
                      <a:pt x="9252" y="941"/>
                      <a:pt x="9526" y="1286"/>
                      <a:pt x="9442" y="1667"/>
                    </a:cubicBezTo>
                    <a:lnTo>
                      <a:pt x="8752" y="4644"/>
                    </a:lnTo>
                    <a:lnTo>
                      <a:pt x="8264" y="4644"/>
                    </a:lnTo>
                    <a:cubicBezTo>
                      <a:pt x="8335" y="4322"/>
                      <a:pt x="8871" y="2001"/>
                      <a:pt x="8966" y="1584"/>
                    </a:cubicBezTo>
                    <a:cubicBezTo>
                      <a:pt x="8978" y="1501"/>
                      <a:pt x="8919" y="1405"/>
                      <a:pt x="8835" y="1405"/>
                    </a:cubicBezTo>
                    <a:lnTo>
                      <a:pt x="2406" y="1405"/>
                    </a:lnTo>
                    <a:lnTo>
                      <a:pt x="2239" y="941"/>
                    </a:lnTo>
                    <a:lnTo>
                      <a:pt x="5537" y="941"/>
                    </a:lnTo>
                    <a:cubicBezTo>
                      <a:pt x="5621" y="941"/>
                      <a:pt x="5692" y="882"/>
                      <a:pt x="5692" y="786"/>
                    </a:cubicBezTo>
                    <a:cubicBezTo>
                      <a:pt x="5692" y="715"/>
                      <a:pt x="5632" y="643"/>
                      <a:pt x="5537" y="643"/>
                    </a:cubicBezTo>
                    <a:lnTo>
                      <a:pt x="2132" y="643"/>
                    </a:lnTo>
                    <a:cubicBezTo>
                      <a:pt x="2001" y="286"/>
                      <a:pt x="1644" y="0"/>
                      <a:pt x="1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60C1B2A-2057-C177-E8A8-1BF056479D89}"/>
              </a:ext>
            </a:extLst>
          </p:cNvPr>
          <p:cNvGrpSpPr/>
          <p:nvPr/>
        </p:nvGrpSpPr>
        <p:grpSpPr>
          <a:xfrm>
            <a:off x="7244725" y="4706683"/>
            <a:ext cx="2808312" cy="1368152"/>
            <a:chOff x="5720725" y="4309778"/>
            <a:chExt cx="2808312" cy="136815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62833C2-3ACA-DB25-45B3-34006B694255}"/>
                </a:ext>
              </a:extLst>
            </p:cNvPr>
            <p:cNvGrpSpPr/>
            <p:nvPr/>
          </p:nvGrpSpPr>
          <p:grpSpPr>
            <a:xfrm>
              <a:off x="5720725" y="4309778"/>
              <a:ext cx="2808312" cy="1368152"/>
              <a:chOff x="5566816" y="4165676"/>
              <a:chExt cx="2808312" cy="136815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E64FA365-A157-3157-B57A-D562A5BA4B5A}"/>
                  </a:ext>
                </a:extLst>
              </p:cNvPr>
              <p:cNvSpPr/>
              <p:nvPr/>
            </p:nvSpPr>
            <p:spPr>
              <a:xfrm>
                <a:off x="5566816" y="4165676"/>
                <a:ext cx="2808312" cy="136815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4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BE76C6-6FEC-7C01-90EB-2B77891EE36D}"/>
                  </a:ext>
                </a:extLst>
              </p:cNvPr>
              <p:cNvSpPr txBox="1"/>
              <p:nvPr/>
            </p:nvSpPr>
            <p:spPr>
              <a:xfrm>
                <a:off x="5628930" y="4326532"/>
                <a:ext cx="166607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</a:rPr>
                  <a:t>118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642C395-D73C-6DFD-5E84-DD4DF8DA991E}"/>
                  </a:ext>
                </a:extLst>
              </p:cNvPr>
              <p:cNvSpPr txBox="1"/>
              <p:nvPr/>
            </p:nvSpPr>
            <p:spPr>
              <a:xfrm>
                <a:off x="5659734" y="4720636"/>
                <a:ext cx="169738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Invitations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to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Tender</a:t>
                </a:r>
              </a:p>
            </p:txBody>
          </p:sp>
        </p:grpSp>
        <p:grpSp>
          <p:nvGrpSpPr>
            <p:cNvPr id="91" name="Google Shape;10994;p70">
              <a:extLst>
                <a:ext uri="{FF2B5EF4-FFF2-40B4-BE49-F238E27FC236}">
                  <a16:creationId xmlns:a16="http://schemas.microsoft.com/office/drawing/2014/main" id="{0A0B58C0-1FDA-8EC4-A442-74349E7DF289}"/>
                </a:ext>
              </a:extLst>
            </p:cNvPr>
            <p:cNvGrpSpPr/>
            <p:nvPr/>
          </p:nvGrpSpPr>
          <p:grpSpPr>
            <a:xfrm>
              <a:off x="7749644" y="4911911"/>
              <a:ext cx="563658" cy="607224"/>
              <a:chOff x="6896644" y="3216007"/>
              <a:chExt cx="322917" cy="347876"/>
            </a:xfrm>
            <a:solidFill>
              <a:schemeClr val="bg1"/>
            </a:solidFill>
          </p:grpSpPr>
          <p:sp>
            <p:nvSpPr>
              <p:cNvPr id="92" name="Google Shape;10995;p70">
                <a:extLst>
                  <a:ext uri="{FF2B5EF4-FFF2-40B4-BE49-F238E27FC236}">
                    <a16:creationId xmlns:a16="http://schemas.microsoft.com/office/drawing/2014/main" id="{02912D6B-F088-6266-0D3B-67FBA73A07E1}"/>
                  </a:ext>
                </a:extLst>
              </p:cNvPr>
              <p:cNvSpPr/>
              <p:nvPr/>
            </p:nvSpPr>
            <p:spPr>
              <a:xfrm>
                <a:off x="6896644" y="3216007"/>
                <a:ext cx="301387" cy="347876"/>
              </a:xfrm>
              <a:custGeom>
                <a:avLst/>
                <a:gdLst/>
                <a:ahLst/>
                <a:cxnLst/>
                <a:rect l="l" t="t" r="r" b="b"/>
                <a:pathLst>
                  <a:path w="9491" h="10955" extrusionOk="0">
                    <a:moveTo>
                      <a:pt x="5192" y="382"/>
                    </a:moveTo>
                    <a:lnTo>
                      <a:pt x="6490" y="1679"/>
                    </a:lnTo>
                    <a:lnTo>
                      <a:pt x="3906" y="1679"/>
                    </a:lnTo>
                    <a:lnTo>
                      <a:pt x="5192" y="382"/>
                    </a:lnTo>
                    <a:close/>
                    <a:moveTo>
                      <a:pt x="5186" y="1"/>
                    </a:moveTo>
                    <a:cubicBezTo>
                      <a:pt x="5144" y="1"/>
                      <a:pt x="5103" y="13"/>
                      <a:pt x="5073" y="36"/>
                    </a:cubicBezTo>
                    <a:lnTo>
                      <a:pt x="3442" y="1679"/>
                    </a:lnTo>
                    <a:lnTo>
                      <a:pt x="870" y="1679"/>
                    </a:lnTo>
                    <a:cubicBezTo>
                      <a:pt x="775" y="1679"/>
                      <a:pt x="703" y="1751"/>
                      <a:pt x="703" y="1846"/>
                    </a:cubicBezTo>
                    <a:lnTo>
                      <a:pt x="703" y="4501"/>
                    </a:lnTo>
                    <a:lnTo>
                      <a:pt x="168" y="4501"/>
                    </a:lnTo>
                    <a:cubicBezTo>
                      <a:pt x="72" y="4501"/>
                      <a:pt x="1" y="4585"/>
                      <a:pt x="1" y="4668"/>
                    </a:cubicBezTo>
                    <a:lnTo>
                      <a:pt x="1" y="10788"/>
                    </a:lnTo>
                    <a:cubicBezTo>
                      <a:pt x="1" y="10883"/>
                      <a:pt x="72" y="10954"/>
                      <a:pt x="168" y="10954"/>
                    </a:cubicBezTo>
                    <a:lnTo>
                      <a:pt x="1846" y="10954"/>
                    </a:lnTo>
                    <a:cubicBezTo>
                      <a:pt x="1942" y="10954"/>
                      <a:pt x="2013" y="10883"/>
                      <a:pt x="2013" y="10788"/>
                    </a:cubicBezTo>
                    <a:cubicBezTo>
                      <a:pt x="2013" y="10704"/>
                      <a:pt x="1942" y="10621"/>
                      <a:pt x="1846" y="10621"/>
                    </a:cubicBezTo>
                    <a:lnTo>
                      <a:pt x="334" y="10621"/>
                    </a:lnTo>
                    <a:lnTo>
                      <a:pt x="334" y="4989"/>
                    </a:lnTo>
                    <a:lnTo>
                      <a:pt x="1084" y="5537"/>
                    </a:lnTo>
                    <a:cubicBezTo>
                      <a:pt x="1115" y="5554"/>
                      <a:pt x="1147" y="5562"/>
                      <a:pt x="1178" y="5562"/>
                    </a:cubicBezTo>
                    <a:cubicBezTo>
                      <a:pt x="1231" y="5562"/>
                      <a:pt x="1280" y="5539"/>
                      <a:pt x="1311" y="5501"/>
                    </a:cubicBezTo>
                    <a:cubicBezTo>
                      <a:pt x="1358" y="5430"/>
                      <a:pt x="1346" y="5323"/>
                      <a:pt x="1275" y="5287"/>
                    </a:cubicBezTo>
                    <a:lnTo>
                      <a:pt x="1049" y="5096"/>
                    </a:lnTo>
                    <a:lnTo>
                      <a:pt x="1049" y="4692"/>
                    </a:lnTo>
                    <a:lnTo>
                      <a:pt x="1049" y="4668"/>
                    </a:lnTo>
                    <a:lnTo>
                      <a:pt x="1049" y="4656"/>
                    </a:lnTo>
                    <a:lnTo>
                      <a:pt x="1049" y="2013"/>
                    </a:lnTo>
                    <a:lnTo>
                      <a:pt x="9169" y="2013"/>
                    </a:lnTo>
                    <a:lnTo>
                      <a:pt x="9169" y="2620"/>
                    </a:lnTo>
                    <a:cubicBezTo>
                      <a:pt x="9169" y="2703"/>
                      <a:pt x="9240" y="2787"/>
                      <a:pt x="9335" y="2787"/>
                    </a:cubicBezTo>
                    <a:cubicBezTo>
                      <a:pt x="9419" y="2787"/>
                      <a:pt x="9490" y="2703"/>
                      <a:pt x="9490" y="2620"/>
                    </a:cubicBezTo>
                    <a:lnTo>
                      <a:pt x="9490" y="1846"/>
                    </a:lnTo>
                    <a:cubicBezTo>
                      <a:pt x="9466" y="1751"/>
                      <a:pt x="9395" y="1679"/>
                      <a:pt x="9300" y="1679"/>
                    </a:cubicBezTo>
                    <a:lnTo>
                      <a:pt x="6930" y="1679"/>
                    </a:lnTo>
                    <a:lnTo>
                      <a:pt x="5299" y="36"/>
                    </a:lnTo>
                    <a:cubicBezTo>
                      <a:pt x="5269" y="13"/>
                      <a:pt x="5228" y="1"/>
                      <a:pt x="51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10996;p70">
                <a:extLst>
                  <a:ext uri="{FF2B5EF4-FFF2-40B4-BE49-F238E27FC236}">
                    <a16:creationId xmlns:a16="http://schemas.microsoft.com/office/drawing/2014/main" id="{E05A8654-5FA2-3F29-C934-071A70D4F895}"/>
                  </a:ext>
                </a:extLst>
              </p:cNvPr>
              <p:cNvSpPr/>
              <p:nvPr/>
            </p:nvSpPr>
            <p:spPr>
              <a:xfrm>
                <a:off x="6954883" y="3306382"/>
                <a:ext cx="42012" cy="4198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22" extrusionOk="0">
                    <a:moveTo>
                      <a:pt x="1001" y="322"/>
                    </a:moveTo>
                    <a:lnTo>
                      <a:pt x="1001" y="988"/>
                    </a:lnTo>
                    <a:lnTo>
                      <a:pt x="322" y="988"/>
                    </a:lnTo>
                    <a:lnTo>
                      <a:pt x="322" y="322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1" y="72"/>
                      <a:pt x="1" y="155"/>
                    </a:cubicBezTo>
                    <a:lnTo>
                      <a:pt x="1" y="1155"/>
                    </a:lnTo>
                    <a:cubicBezTo>
                      <a:pt x="1" y="1250"/>
                      <a:pt x="72" y="1322"/>
                      <a:pt x="167" y="1322"/>
                    </a:cubicBezTo>
                    <a:lnTo>
                      <a:pt x="1155" y="1322"/>
                    </a:lnTo>
                    <a:cubicBezTo>
                      <a:pt x="1251" y="1322"/>
                      <a:pt x="1322" y="1250"/>
                      <a:pt x="1322" y="1155"/>
                    </a:cubicBezTo>
                    <a:lnTo>
                      <a:pt x="1322" y="155"/>
                    </a:lnTo>
                    <a:cubicBezTo>
                      <a:pt x="1310" y="72"/>
                      <a:pt x="1239" y="0"/>
                      <a:pt x="1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10997;p70">
                <a:extLst>
                  <a:ext uri="{FF2B5EF4-FFF2-40B4-BE49-F238E27FC236}">
                    <a16:creationId xmlns:a16="http://schemas.microsoft.com/office/drawing/2014/main" id="{00E14A23-307C-A97B-9CEB-F688B337FD19}"/>
                  </a:ext>
                </a:extLst>
              </p:cNvPr>
              <p:cNvSpPr/>
              <p:nvPr/>
            </p:nvSpPr>
            <p:spPr>
              <a:xfrm>
                <a:off x="7013122" y="3306382"/>
                <a:ext cx="32168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322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845" y="322"/>
                    </a:lnTo>
                    <a:cubicBezTo>
                      <a:pt x="929" y="322"/>
                      <a:pt x="1012" y="250"/>
                      <a:pt x="1012" y="155"/>
                    </a:cubicBezTo>
                    <a:cubicBezTo>
                      <a:pt x="1012" y="72"/>
                      <a:pt x="929" y="0"/>
                      <a:pt x="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10998;p70">
                <a:extLst>
                  <a:ext uri="{FF2B5EF4-FFF2-40B4-BE49-F238E27FC236}">
                    <a16:creationId xmlns:a16="http://schemas.microsoft.com/office/drawing/2014/main" id="{44C7C774-65E9-D131-CC84-F63A096BE636}"/>
                  </a:ext>
                </a:extLst>
              </p:cNvPr>
              <p:cNvSpPr/>
              <p:nvPr/>
            </p:nvSpPr>
            <p:spPr>
              <a:xfrm>
                <a:off x="7013471" y="3333596"/>
                <a:ext cx="105903" cy="1060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34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8" y="334"/>
                    </a:cubicBezTo>
                    <a:lnTo>
                      <a:pt x="3168" y="334"/>
                    </a:lnTo>
                    <a:cubicBezTo>
                      <a:pt x="3251" y="334"/>
                      <a:pt x="3335" y="250"/>
                      <a:pt x="3335" y="167"/>
                    </a:cubicBezTo>
                    <a:cubicBezTo>
                      <a:pt x="3335" y="60"/>
                      <a:pt x="3263" y="0"/>
                      <a:pt x="3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10999;p70">
                <a:extLst>
                  <a:ext uri="{FF2B5EF4-FFF2-40B4-BE49-F238E27FC236}">
                    <a16:creationId xmlns:a16="http://schemas.microsoft.com/office/drawing/2014/main" id="{E69FC968-352D-D024-DAA1-F7D17DFFE811}"/>
                  </a:ext>
                </a:extLst>
              </p:cNvPr>
              <p:cNvSpPr/>
              <p:nvPr/>
            </p:nvSpPr>
            <p:spPr>
              <a:xfrm>
                <a:off x="6966982" y="3375576"/>
                <a:ext cx="63923" cy="10606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334" extrusionOk="0">
                    <a:moveTo>
                      <a:pt x="167" y="0"/>
                    </a:moveTo>
                    <a:cubicBezTo>
                      <a:pt x="84" y="0"/>
                      <a:pt x="1" y="71"/>
                      <a:pt x="1" y="167"/>
                    </a:cubicBezTo>
                    <a:cubicBezTo>
                      <a:pt x="1" y="262"/>
                      <a:pt x="84" y="333"/>
                      <a:pt x="167" y="333"/>
                    </a:cubicBezTo>
                    <a:lnTo>
                      <a:pt x="1846" y="333"/>
                    </a:lnTo>
                    <a:cubicBezTo>
                      <a:pt x="1941" y="333"/>
                      <a:pt x="2013" y="262"/>
                      <a:pt x="2013" y="167"/>
                    </a:cubicBezTo>
                    <a:cubicBezTo>
                      <a:pt x="2013" y="71"/>
                      <a:pt x="1941" y="0"/>
                      <a:pt x="1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11000;p70">
                <a:extLst>
                  <a:ext uri="{FF2B5EF4-FFF2-40B4-BE49-F238E27FC236}">
                    <a16:creationId xmlns:a16="http://schemas.microsoft.com/office/drawing/2014/main" id="{B82F59B2-2D4C-633E-3A91-1A4057DD3B25}"/>
                  </a:ext>
                </a:extLst>
              </p:cNvPr>
              <p:cNvSpPr/>
              <p:nvPr/>
            </p:nvSpPr>
            <p:spPr>
              <a:xfrm>
                <a:off x="6928781" y="3524157"/>
                <a:ext cx="52237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322" extrusionOk="0">
                    <a:moveTo>
                      <a:pt x="168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8" y="322"/>
                    </a:cubicBezTo>
                    <a:lnTo>
                      <a:pt x="1477" y="322"/>
                    </a:lnTo>
                    <a:cubicBezTo>
                      <a:pt x="1561" y="322"/>
                      <a:pt x="1644" y="250"/>
                      <a:pt x="1644" y="167"/>
                    </a:cubicBezTo>
                    <a:cubicBezTo>
                      <a:pt x="1644" y="72"/>
                      <a:pt x="1561" y="0"/>
                      <a:pt x="14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11001;p70">
                <a:extLst>
                  <a:ext uri="{FF2B5EF4-FFF2-40B4-BE49-F238E27FC236}">
                    <a16:creationId xmlns:a16="http://schemas.microsoft.com/office/drawing/2014/main" id="{AA650EF5-72FE-DB22-BF95-07B3B7842EF8}"/>
                  </a:ext>
                </a:extLst>
              </p:cNvPr>
              <p:cNvSpPr/>
              <p:nvPr/>
            </p:nvSpPr>
            <p:spPr>
              <a:xfrm>
                <a:off x="6945420" y="3314701"/>
                <a:ext cx="274141" cy="2488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7835" extrusionOk="0">
                    <a:moveTo>
                      <a:pt x="5835" y="3274"/>
                    </a:moveTo>
                    <a:lnTo>
                      <a:pt x="5323" y="3632"/>
                    </a:lnTo>
                    <a:lnTo>
                      <a:pt x="1787" y="3632"/>
                    </a:lnTo>
                    <a:lnTo>
                      <a:pt x="1275" y="3274"/>
                    </a:lnTo>
                    <a:close/>
                    <a:moveTo>
                      <a:pt x="4882" y="3965"/>
                    </a:moveTo>
                    <a:lnTo>
                      <a:pt x="4370" y="4322"/>
                    </a:lnTo>
                    <a:lnTo>
                      <a:pt x="2739" y="4322"/>
                    </a:lnTo>
                    <a:lnTo>
                      <a:pt x="2227" y="3965"/>
                    </a:lnTo>
                    <a:close/>
                    <a:moveTo>
                      <a:pt x="3930" y="4632"/>
                    </a:moveTo>
                    <a:lnTo>
                      <a:pt x="3561" y="4894"/>
                    </a:lnTo>
                    <a:lnTo>
                      <a:pt x="3180" y="4632"/>
                    </a:lnTo>
                    <a:close/>
                    <a:moveTo>
                      <a:pt x="7752" y="0"/>
                    </a:moveTo>
                    <a:cubicBezTo>
                      <a:pt x="7668" y="0"/>
                      <a:pt x="7585" y="72"/>
                      <a:pt x="7585" y="167"/>
                    </a:cubicBezTo>
                    <a:lnTo>
                      <a:pt x="7585" y="1560"/>
                    </a:lnTo>
                    <a:lnTo>
                      <a:pt x="7585" y="1977"/>
                    </a:lnTo>
                    <a:lnTo>
                      <a:pt x="6252" y="2929"/>
                    </a:lnTo>
                    <a:lnTo>
                      <a:pt x="799" y="2929"/>
                    </a:lnTo>
                    <a:lnTo>
                      <a:pt x="263" y="2548"/>
                    </a:lnTo>
                    <a:cubicBezTo>
                      <a:pt x="233" y="2528"/>
                      <a:pt x="197" y="2519"/>
                      <a:pt x="162" y="2519"/>
                    </a:cubicBezTo>
                    <a:cubicBezTo>
                      <a:pt x="114" y="2519"/>
                      <a:pt x="69" y="2537"/>
                      <a:pt x="48" y="2572"/>
                    </a:cubicBezTo>
                    <a:cubicBezTo>
                      <a:pt x="1" y="2643"/>
                      <a:pt x="13" y="2750"/>
                      <a:pt x="72" y="2798"/>
                    </a:cubicBezTo>
                    <a:lnTo>
                      <a:pt x="3442" y="5215"/>
                    </a:lnTo>
                    <a:cubicBezTo>
                      <a:pt x="3472" y="5233"/>
                      <a:pt x="3504" y="5242"/>
                      <a:pt x="3537" y="5242"/>
                    </a:cubicBezTo>
                    <a:cubicBezTo>
                      <a:pt x="3570" y="5242"/>
                      <a:pt x="3602" y="5233"/>
                      <a:pt x="3632" y="5215"/>
                    </a:cubicBezTo>
                    <a:lnTo>
                      <a:pt x="8300" y="1858"/>
                    </a:lnTo>
                    <a:lnTo>
                      <a:pt x="8300" y="7501"/>
                    </a:lnTo>
                    <a:lnTo>
                      <a:pt x="941" y="7501"/>
                    </a:lnTo>
                    <a:cubicBezTo>
                      <a:pt x="846" y="7501"/>
                      <a:pt x="775" y="7572"/>
                      <a:pt x="775" y="7668"/>
                    </a:cubicBezTo>
                    <a:cubicBezTo>
                      <a:pt x="775" y="7751"/>
                      <a:pt x="846" y="7834"/>
                      <a:pt x="941" y="7834"/>
                    </a:cubicBezTo>
                    <a:lnTo>
                      <a:pt x="8454" y="7834"/>
                    </a:lnTo>
                    <a:cubicBezTo>
                      <a:pt x="8538" y="7834"/>
                      <a:pt x="8621" y="7751"/>
                      <a:pt x="8621" y="7668"/>
                    </a:cubicBezTo>
                    <a:lnTo>
                      <a:pt x="8621" y="1548"/>
                    </a:lnTo>
                    <a:cubicBezTo>
                      <a:pt x="8625" y="1552"/>
                      <a:pt x="8628" y="1553"/>
                      <a:pt x="8629" y="1553"/>
                    </a:cubicBezTo>
                    <a:cubicBezTo>
                      <a:pt x="8633" y="1553"/>
                      <a:pt x="8633" y="1548"/>
                      <a:pt x="8633" y="1548"/>
                    </a:cubicBezTo>
                    <a:cubicBezTo>
                      <a:pt x="8621" y="1477"/>
                      <a:pt x="8561" y="1417"/>
                      <a:pt x="8466" y="1417"/>
                    </a:cubicBezTo>
                    <a:lnTo>
                      <a:pt x="7919" y="1417"/>
                    </a:lnTo>
                    <a:lnTo>
                      <a:pt x="7919" y="167"/>
                    </a:lnTo>
                    <a:cubicBezTo>
                      <a:pt x="7919" y="72"/>
                      <a:pt x="7847" y="0"/>
                      <a:pt x="775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B46571C-E318-C2D4-364E-40951E35230A}"/>
              </a:ext>
            </a:extLst>
          </p:cNvPr>
          <p:cNvGrpSpPr/>
          <p:nvPr/>
        </p:nvGrpSpPr>
        <p:grpSpPr>
          <a:xfrm>
            <a:off x="4383778" y="1837961"/>
            <a:ext cx="2808312" cy="1368152"/>
            <a:chOff x="2877197" y="1196752"/>
            <a:chExt cx="2808312" cy="136815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6572CB8-7F23-C443-6113-77AFC41F945F}"/>
                </a:ext>
              </a:extLst>
            </p:cNvPr>
            <p:cNvGrpSpPr/>
            <p:nvPr/>
          </p:nvGrpSpPr>
          <p:grpSpPr>
            <a:xfrm>
              <a:off x="2877197" y="1196752"/>
              <a:ext cx="2808312" cy="1368152"/>
              <a:chOff x="1653061" y="1052650"/>
              <a:chExt cx="2808312" cy="136815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C49F638-243C-A3C2-5F35-BDBC057D0DA8}"/>
                  </a:ext>
                </a:extLst>
              </p:cNvPr>
              <p:cNvSpPr/>
              <p:nvPr/>
            </p:nvSpPr>
            <p:spPr>
              <a:xfrm>
                <a:off x="1653061" y="1052650"/>
                <a:ext cx="2808312" cy="136815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1BAF94-BED1-9782-DB18-80CF465F99D0}"/>
                  </a:ext>
                </a:extLst>
              </p:cNvPr>
              <p:cNvSpPr txBox="1"/>
              <p:nvPr/>
            </p:nvSpPr>
            <p:spPr>
              <a:xfrm>
                <a:off x="1681787" y="1196752"/>
                <a:ext cx="166607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</a:rPr>
                  <a:t>26'500</a:t>
                </a:r>
                <a:r>
                  <a:rPr lang="en-GB" dirty="0"/>
                  <a:t>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7CDA7A-4E83-5A7C-8323-E9D266E03441}"/>
                  </a:ext>
                </a:extLst>
              </p:cNvPr>
              <p:cNvSpPr txBox="1"/>
              <p:nvPr/>
            </p:nvSpPr>
            <p:spPr>
              <a:xfrm>
                <a:off x="1678479" y="1550694"/>
                <a:ext cx="12945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orders placed</a:t>
                </a:r>
              </a:p>
            </p:txBody>
          </p:sp>
        </p:grpSp>
        <p:grpSp>
          <p:nvGrpSpPr>
            <p:cNvPr id="99" name="Google Shape;11737;p72">
              <a:extLst>
                <a:ext uri="{FF2B5EF4-FFF2-40B4-BE49-F238E27FC236}">
                  <a16:creationId xmlns:a16="http://schemas.microsoft.com/office/drawing/2014/main" id="{08E7EC9F-D9DD-0773-ED59-CE1F90F61703}"/>
                </a:ext>
              </a:extLst>
            </p:cNvPr>
            <p:cNvGrpSpPr/>
            <p:nvPr/>
          </p:nvGrpSpPr>
          <p:grpSpPr>
            <a:xfrm>
              <a:off x="4875216" y="1885850"/>
              <a:ext cx="566928" cy="521208"/>
              <a:chOff x="2661459" y="2015001"/>
              <a:chExt cx="322508" cy="273494"/>
            </a:xfrm>
            <a:solidFill>
              <a:schemeClr val="bg1"/>
            </a:solidFill>
          </p:grpSpPr>
          <p:sp>
            <p:nvSpPr>
              <p:cNvPr id="100" name="Google Shape;11738;p72">
                <a:extLst>
                  <a:ext uri="{FF2B5EF4-FFF2-40B4-BE49-F238E27FC236}">
                    <a16:creationId xmlns:a16="http://schemas.microsoft.com/office/drawing/2014/main" id="{9989C442-B3A5-DAEC-4F61-BC389C3FE92D}"/>
                  </a:ext>
                </a:extLst>
              </p:cNvPr>
              <p:cNvSpPr/>
              <p:nvPr/>
            </p:nvSpPr>
            <p:spPr>
              <a:xfrm>
                <a:off x="2661459" y="2028878"/>
                <a:ext cx="322508" cy="259617"/>
              </a:xfrm>
              <a:custGeom>
                <a:avLst/>
                <a:gdLst/>
                <a:ahLst/>
                <a:cxnLst/>
                <a:rect l="l" t="t" r="r" b="b"/>
                <a:pathLst>
                  <a:path w="10133" h="8157" extrusionOk="0">
                    <a:moveTo>
                      <a:pt x="6156" y="2227"/>
                    </a:moveTo>
                    <a:lnTo>
                      <a:pt x="6966" y="2489"/>
                    </a:lnTo>
                    <a:cubicBezTo>
                      <a:pt x="6975" y="2492"/>
                      <a:pt x="6987" y="2494"/>
                      <a:pt x="6999" y="2494"/>
                    </a:cubicBezTo>
                    <a:cubicBezTo>
                      <a:pt x="7032" y="2494"/>
                      <a:pt x="7071" y="2483"/>
                      <a:pt x="7097" y="2465"/>
                    </a:cubicBezTo>
                    <a:lnTo>
                      <a:pt x="7347" y="2263"/>
                    </a:lnTo>
                    <a:lnTo>
                      <a:pt x="9121" y="4585"/>
                    </a:lnTo>
                    <a:lnTo>
                      <a:pt x="8847" y="4799"/>
                    </a:lnTo>
                    <a:cubicBezTo>
                      <a:pt x="8835" y="4787"/>
                      <a:pt x="8811" y="4763"/>
                      <a:pt x="8799" y="4763"/>
                    </a:cubicBezTo>
                    <a:lnTo>
                      <a:pt x="5728" y="3096"/>
                    </a:lnTo>
                    <a:lnTo>
                      <a:pt x="5847" y="2918"/>
                    </a:lnTo>
                    <a:cubicBezTo>
                      <a:pt x="5894" y="2846"/>
                      <a:pt x="5859" y="2763"/>
                      <a:pt x="5799" y="2715"/>
                    </a:cubicBezTo>
                    <a:cubicBezTo>
                      <a:pt x="5776" y="2700"/>
                      <a:pt x="5750" y="2693"/>
                      <a:pt x="5725" y="2693"/>
                    </a:cubicBezTo>
                    <a:cubicBezTo>
                      <a:pt x="5672" y="2693"/>
                      <a:pt x="5621" y="2723"/>
                      <a:pt x="5597" y="2763"/>
                    </a:cubicBezTo>
                    <a:lnTo>
                      <a:pt x="5263" y="3263"/>
                    </a:lnTo>
                    <a:cubicBezTo>
                      <a:pt x="5251" y="3299"/>
                      <a:pt x="5240" y="3311"/>
                      <a:pt x="5240" y="3335"/>
                    </a:cubicBezTo>
                    <a:lnTo>
                      <a:pt x="5240" y="4609"/>
                    </a:lnTo>
                    <a:cubicBezTo>
                      <a:pt x="5240" y="4870"/>
                      <a:pt x="5013" y="5085"/>
                      <a:pt x="4763" y="5085"/>
                    </a:cubicBezTo>
                    <a:cubicBezTo>
                      <a:pt x="4489" y="5085"/>
                      <a:pt x="4287" y="4859"/>
                      <a:pt x="4287" y="4609"/>
                    </a:cubicBezTo>
                    <a:lnTo>
                      <a:pt x="4287" y="3358"/>
                    </a:lnTo>
                    <a:lnTo>
                      <a:pt x="4561" y="2227"/>
                    </a:lnTo>
                    <a:close/>
                    <a:moveTo>
                      <a:pt x="2620" y="1727"/>
                    </a:moveTo>
                    <a:lnTo>
                      <a:pt x="2858" y="1870"/>
                    </a:lnTo>
                    <a:lnTo>
                      <a:pt x="906" y="5228"/>
                    </a:lnTo>
                    <a:lnTo>
                      <a:pt x="668" y="5097"/>
                    </a:lnTo>
                    <a:lnTo>
                      <a:pt x="2620" y="1727"/>
                    </a:lnTo>
                    <a:close/>
                    <a:moveTo>
                      <a:pt x="3108" y="4656"/>
                    </a:moveTo>
                    <a:cubicBezTo>
                      <a:pt x="3215" y="4656"/>
                      <a:pt x="3299" y="4704"/>
                      <a:pt x="3358" y="4799"/>
                    </a:cubicBezTo>
                    <a:cubicBezTo>
                      <a:pt x="3465" y="4942"/>
                      <a:pt x="3442" y="5156"/>
                      <a:pt x="3287" y="5251"/>
                    </a:cubicBezTo>
                    <a:lnTo>
                      <a:pt x="2263" y="6013"/>
                    </a:lnTo>
                    <a:cubicBezTo>
                      <a:pt x="2200" y="6057"/>
                      <a:pt x="2130" y="6079"/>
                      <a:pt x="2062" y="6079"/>
                    </a:cubicBezTo>
                    <a:cubicBezTo>
                      <a:pt x="1964" y="6079"/>
                      <a:pt x="1869" y="6033"/>
                      <a:pt x="1799" y="5942"/>
                    </a:cubicBezTo>
                    <a:cubicBezTo>
                      <a:pt x="1691" y="5799"/>
                      <a:pt x="1727" y="5597"/>
                      <a:pt x="1870" y="5478"/>
                    </a:cubicBezTo>
                    <a:lnTo>
                      <a:pt x="2918" y="4716"/>
                    </a:lnTo>
                    <a:cubicBezTo>
                      <a:pt x="2977" y="4680"/>
                      <a:pt x="3037" y="4656"/>
                      <a:pt x="3108" y="4656"/>
                    </a:cubicBezTo>
                    <a:close/>
                    <a:moveTo>
                      <a:pt x="3739" y="5418"/>
                    </a:moveTo>
                    <a:cubicBezTo>
                      <a:pt x="3823" y="5418"/>
                      <a:pt x="3918" y="5478"/>
                      <a:pt x="3977" y="5549"/>
                    </a:cubicBezTo>
                    <a:cubicBezTo>
                      <a:pt x="4073" y="5704"/>
                      <a:pt x="4049" y="5906"/>
                      <a:pt x="3894" y="6013"/>
                    </a:cubicBezTo>
                    <a:lnTo>
                      <a:pt x="3084" y="6609"/>
                    </a:lnTo>
                    <a:cubicBezTo>
                      <a:pt x="3021" y="6653"/>
                      <a:pt x="2952" y="6675"/>
                      <a:pt x="2885" y="6675"/>
                    </a:cubicBezTo>
                    <a:cubicBezTo>
                      <a:pt x="2788" y="6675"/>
                      <a:pt x="2695" y="6629"/>
                      <a:pt x="2632" y="6537"/>
                    </a:cubicBezTo>
                    <a:cubicBezTo>
                      <a:pt x="2525" y="6394"/>
                      <a:pt x="2561" y="6180"/>
                      <a:pt x="2703" y="6073"/>
                    </a:cubicBezTo>
                    <a:lnTo>
                      <a:pt x="3489" y="5513"/>
                    </a:lnTo>
                    <a:cubicBezTo>
                      <a:pt x="3525" y="5490"/>
                      <a:pt x="3549" y="5466"/>
                      <a:pt x="3585" y="5454"/>
                    </a:cubicBezTo>
                    <a:cubicBezTo>
                      <a:pt x="3632" y="5430"/>
                      <a:pt x="3680" y="5418"/>
                      <a:pt x="3739" y="5418"/>
                    </a:cubicBezTo>
                    <a:close/>
                    <a:moveTo>
                      <a:pt x="4269" y="6177"/>
                    </a:moveTo>
                    <a:cubicBezTo>
                      <a:pt x="4367" y="6177"/>
                      <a:pt x="4461" y="6221"/>
                      <a:pt x="4525" y="6299"/>
                    </a:cubicBezTo>
                    <a:cubicBezTo>
                      <a:pt x="4632" y="6442"/>
                      <a:pt x="4597" y="6656"/>
                      <a:pt x="4454" y="6764"/>
                    </a:cubicBezTo>
                    <a:lnTo>
                      <a:pt x="3882" y="7192"/>
                    </a:lnTo>
                    <a:cubicBezTo>
                      <a:pt x="3823" y="7232"/>
                      <a:pt x="3747" y="7255"/>
                      <a:pt x="3683" y="7255"/>
                    </a:cubicBezTo>
                    <a:cubicBezTo>
                      <a:pt x="3669" y="7255"/>
                      <a:pt x="3656" y="7254"/>
                      <a:pt x="3644" y="7252"/>
                    </a:cubicBezTo>
                    <a:cubicBezTo>
                      <a:pt x="3549" y="7240"/>
                      <a:pt x="3477" y="7192"/>
                      <a:pt x="3442" y="7121"/>
                    </a:cubicBezTo>
                    <a:cubicBezTo>
                      <a:pt x="3335" y="6966"/>
                      <a:pt x="3358" y="6775"/>
                      <a:pt x="3513" y="6656"/>
                    </a:cubicBezTo>
                    <a:lnTo>
                      <a:pt x="4061" y="6252"/>
                    </a:lnTo>
                    <a:lnTo>
                      <a:pt x="4073" y="6240"/>
                    </a:lnTo>
                    <a:cubicBezTo>
                      <a:pt x="4135" y="6197"/>
                      <a:pt x="4203" y="6177"/>
                      <a:pt x="4269" y="6177"/>
                    </a:cubicBezTo>
                    <a:close/>
                    <a:moveTo>
                      <a:pt x="2799" y="2549"/>
                    </a:moveTo>
                    <a:lnTo>
                      <a:pt x="3061" y="2715"/>
                    </a:lnTo>
                    <a:cubicBezTo>
                      <a:pt x="3086" y="2724"/>
                      <a:pt x="3105" y="2732"/>
                      <a:pt x="3127" y="2732"/>
                    </a:cubicBezTo>
                    <a:cubicBezTo>
                      <a:pt x="3136" y="2732"/>
                      <a:pt x="3145" y="2731"/>
                      <a:pt x="3156" y="2727"/>
                    </a:cubicBezTo>
                    <a:lnTo>
                      <a:pt x="3858" y="2656"/>
                    </a:lnTo>
                    <a:lnTo>
                      <a:pt x="4108" y="2751"/>
                    </a:lnTo>
                    <a:lnTo>
                      <a:pt x="3954" y="3335"/>
                    </a:lnTo>
                    <a:lnTo>
                      <a:pt x="3954" y="3370"/>
                    </a:lnTo>
                    <a:lnTo>
                      <a:pt x="3954" y="4632"/>
                    </a:lnTo>
                    <a:cubicBezTo>
                      <a:pt x="3954" y="5061"/>
                      <a:pt x="4299" y="5406"/>
                      <a:pt x="4728" y="5406"/>
                    </a:cubicBezTo>
                    <a:cubicBezTo>
                      <a:pt x="5168" y="5406"/>
                      <a:pt x="5501" y="5061"/>
                      <a:pt x="5501" y="4632"/>
                    </a:cubicBezTo>
                    <a:lnTo>
                      <a:pt x="5501" y="3406"/>
                    </a:lnTo>
                    <a:lnTo>
                      <a:pt x="5537" y="3370"/>
                    </a:lnTo>
                    <a:lnTo>
                      <a:pt x="8621" y="5049"/>
                    </a:lnTo>
                    <a:cubicBezTo>
                      <a:pt x="8811" y="5109"/>
                      <a:pt x="8871" y="5299"/>
                      <a:pt x="8776" y="5466"/>
                    </a:cubicBezTo>
                    <a:cubicBezTo>
                      <a:pt x="8718" y="5573"/>
                      <a:pt x="8609" y="5634"/>
                      <a:pt x="8492" y="5634"/>
                    </a:cubicBezTo>
                    <a:cubicBezTo>
                      <a:pt x="8440" y="5634"/>
                      <a:pt x="8386" y="5622"/>
                      <a:pt x="8335" y="5597"/>
                    </a:cubicBezTo>
                    <a:lnTo>
                      <a:pt x="6621" y="4656"/>
                    </a:lnTo>
                    <a:cubicBezTo>
                      <a:pt x="6599" y="4645"/>
                      <a:pt x="6574" y="4640"/>
                      <a:pt x="6550" y="4640"/>
                    </a:cubicBezTo>
                    <a:cubicBezTo>
                      <a:pt x="6497" y="4640"/>
                      <a:pt x="6447" y="4666"/>
                      <a:pt x="6430" y="4716"/>
                    </a:cubicBezTo>
                    <a:cubicBezTo>
                      <a:pt x="6383" y="4799"/>
                      <a:pt x="6418" y="4882"/>
                      <a:pt x="6490" y="4918"/>
                    </a:cubicBezTo>
                    <a:lnTo>
                      <a:pt x="7918" y="5692"/>
                    </a:lnTo>
                    <a:cubicBezTo>
                      <a:pt x="8085" y="5775"/>
                      <a:pt x="8145" y="5966"/>
                      <a:pt x="8049" y="6133"/>
                    </a:cubicBezTo>
                    <a:cubicBezTo>
                      <a:pt x="7985" y="6245"/>
                      <a:pt x="7877" y="6309"/>
                      <a:pt x="7766" y="6309"/>
                    </a:cubicBezTo>
                    <a:cubicBezTo>
                      <a:pt x="7713" y="6309"/>
                      <a:pt x="7659" y="6294"/>
                      <a:pt x="7609" y="6263"/>
                    </a:cubicBezTo>
                    <a:lnTo>
                      <a:pt x="6144" y="5478"/>
                    </a:lnTo>
                    <a:cubicBezTo>
                      <a:pt x="6122" y="5463"/>
                      <a:pt x="6097" y="5456"/>
                      <a:pt x="6073" y="5456"/>
                    </a:cubicBezTo>
                    <a:cubicBezTo>
                      <a:pt x="6020" y="5456"/>
                      <a:pt x="5970" y="5488"/>
                      <a:pt x="5954" y="5537"/>
                    </a:cubicBezTo>
                    <a:cubicBezTo>
                      <a:pt x="5906" y="5609"/>
                      <a:pt x="5942" y="5704"/>
                      <a:pt x="6013" y="5728"/>
                    </a:cubicBezTo>
                    <a:lnTo>
                      <a:pt x="7192" y="6371"/>
                    </a:lnTo>
                    <a:cubicBezTo>
                      <a:pt x="7347" y="6466"/>
                      <a:pt x="7395" y="6656"/>
                      <a:pt x="7323" y="6823"/>
                    </a:cubicBezTo>
                    <a:cubicBezTo>
                      <a:pt x="7255" y="6925"/>
                      <a:pt x="7139" y="6984"/>
                      <a:pt x="7018" y="6984"/>
                    </a:cubicBezTo>
                    <a:cubicBezTo>
                      <a:pt x="6969" y="6984"/>
                      <a:pt x="6919" y="6975"/>
                      <a:pt x="6871" y="6954"/>
                    </a:cubicBezTo>
                    <a:lnTo>
                      <a:pt x="5644" y="6287"/>
                    </a:lnTo>
                    <a:cubicBezTo>
                      <a:pt x="5616" y="6271"/>
                      <a:pt x="5587" y="6263"/>
                      <a:pt x="5560" y="6263"/>
                    </a:cubicBezTo>
                    <a:cubicBezTo>
                      <a:pt x="5509" y="6263"/>
                      <a:pt x="5465" y="6292"/>
                      <a:pt x="5442" y="6347"/>
                    </a:cubicBezTo>
                    <a:cubicBezTo>
                      <a:pt x="5406" y="6418"/>
                      <a:pt x="5430" y="6502"/>
                      <a:pt x="5501" y="6537"/>
                    </a:cubicBezTo>
                    <a:lnTo>
                      <a:pt x="6454" y="7061"/>
                    </a:lnTo>
                    <a:cubicBezTo>
                      <a:pt x="6609" y="7145"/>
                      <a:pt x="6668" y="7335"/>
                      <a:pt x="6597" y="7502"/>
                    </a:cubicBezTo>
                    <a:cubicBezTo>
                      <a:pt x="6531" y="7609"/>
                      <a:pt x="6419" y="7670"/>
                      <a:pt x="6301" y="7670"/>
                    </a:cubicBezTo>
                    <a:cubicBezTo>
                      <a:pt x="6249" y="7670"/>
                      <a:pt x="6196" y="7658"/>
                      <a:pt x="6144" y="7633"/>
                    </a:cubicBezTo>
                    <a:lnTo>
                      <a:pt x="5478" y="7264"/>
                    </a:lnTo>
                    <a:cubicBezTo>
                      <a:pt x="5478" y="7133"/>
                      <a:pt x="5430" y="7002"/>
                      <a:pt x="5347" y="6883"/>
                    </a:cubicBezTo>
                    <a:cubicBezTo>
                      <a:pt x="5228" y="6728"/>
                      <a:pt x="5061" y="6644"/>
                      <a:pt x="4882" y="6644"/>
                    </a:cubicBezTo>
                    <a:lnTo>
                      <a:pt x="4882" y="6597"/>
                    </a:lnTo>
                    <a:cubicBezTo>
                      <a:pt x="4906" y="6430"/>
                      <a:pt x="4870" y="6263"/>
                      <a:pt x="4763" y="6133"/>
                    </a:cubicBezTo>
                    <a:cubicBezTo>
                      <a:pt x="4644" y="5990"/>
                      <a:pt x="4478" y="5894"/>
                      <a:pt x="4299" y="5894"/>
                    </a:cubicBezTo>
                    <a:lnTo>
                      <a:pt x="4299" y="5847"/>
                    </a:lnTo>
                    <a:cubicBezTo>
                      <a:pt x="4335" y="5692"/>
                      <a:pt x="4287" y="5525"/>
                      <a:pt x="4180" y="5394"/>
                    </a:cubicBezTo>
                    <a:cubicBezTo>
                      <a:pt x="4061" y="5240"/>
                      <a:pt x="3894" y="5156"/>
                      <a:pt x="3716" y="5156"/>
                    </a:cubicBezTo>
                    <a:lnTo>
                      <a:pt x="3716" y="5109"/>
                    </a:lnTo>
                    <a:cubicBezTo>
                      <a:pt x="3751" y="4942"/>
                      <a:pt x="3704" y="4775"/>
                      <a:pt x="3596" y="4644"/>
                    </a:cubicBezTo>
                    <a:cubicBezTo>
                      <a:pt x="3476" y="4488"/>
                      <a:pt x="3297" y="4404"/>
                      <a:pt x="3111" y="4404"/>
                    </a:cubicBezTo>
                    <a:cubicBezTo>
                      <a:pt x="2984" y="4404"/>
                      <a:pt x="2855" y="4443"/>
                      <a:pt x="2739" y="4525"/>
                    </a:cubicBezTo>
                    <a:lnTo>
                      <a:pt x="1715" y="5275"/>
                    </a:lnTo>
                    <a:lnTo>
                      <a:pt x="1334" y="5073"/>
                    </a:lnTo>
                    <a:lnTo>
                      <a:pt x="2799" y="2549"/>
                    </a:lnTo>
                    <a:close/>
                    <a:moveTo>
                      <a:pt x="4855" y="6920"/>
                    </a:moveTo>
                    <a:cubicBezTo>
                      <a:pt x="4953" y="6920"/>
                      <a:pt x="5045" y="6960"/>
                      <a:pt x="5109" y="7037"/>
                    </a:cubicBezTo>
                    <a:cubicBezTo>
                      <a:pt x="5168" y="7133"/>
                      <a:pt x="5192" y="7228"/>
                      <a:pt x="5180" y="7299"/>
                    </a:cubicBezTo>
                    <a:cubicBezTo>
                      <a:pt x="5168" y="7383"/>
                      <a:pt x="5120" y="7466"/>
                      <a:pt x="5049" y="7526"/>
                    </a:cubicBezTo>
                    <a:lnTo>
                      <a:pt x="4704" y="7776"/>
                    </a:lnTo>
                    <a:cubicBezTo>
                      <a:pt x="4643" y="7818"/>
                      <a:pt x="4574" y="7838"/>
                      <a:pt x="4507" y="7838"/>
                    </a:cubicBezTo>
                    <a:cubicBezTo>
                      <a:pt x="4404" y="7838"/>
                      <a:pt x="4304" y="7791"/>
                      <a:pt x="4239" y="7704"/>
                    </a:cubicBezTo>
                    <a:cubicBezTo>
                      <a:pt x="4132" y="7549"/>
                      <a:pt x="4168" y="7347"/>
                      <a:pt x="4311" y="7240"/>
                    </a:cubicBezTo>
                    <a:lnTo>
                      <a:pt x="4644" y="7002"/>
                    </a:lnTo>
                    <a:lnTo>
                      <a:pt x="4656" y="6978"/>
                    </a:lnTo>
                    <a:cubicBezTo>
                      <a:pt x="4719" y="6939"/>
                      <a:pt x="4788" y="6920"/>
                      <a:pt x="4855" y="6920"/>
                    </a:cubicBezTo>
                    <a:close/>
                    <a:moveTo>
                      <a:pt x="172" y="0"/>
                    </a:moveTo>
                    <a:cubicBezTo>
                      <a:pt x="121" y="0"/>
                      <a:pt x="72" y="29"/>
                      <a:pt x="48" y="84"/>
                    </a:cubicBezTo>
                    <a:cubicBezTo>
                      <a:pt x="1" y="156"/>
                      <a:pt x="25" y="239"/>
                      <a:pt x="108" y="287"/>
                    </a:cubicBezTo>
                    <a:lnTo>
                      <a:pt x="2346" y="1584"/>
                    </a:lnTo>
                    <a:lnTo>
                      <a:pt x="406" y="4942"/>
                    </a:lnTo>
                    <a:lnTo>
                      <a:pt x="251" y="4847"/>
                    </a:lnTo>
                    <a:cubicBezTo>
                      <a:pt x="226" y="4830"/>
                      <a:pt x="199" y="4822"/>
                      <a:pt x="172" y="4822"/>
                    </a:cubicBezTo>
                    <a:cubicBezTo>
                      <a:pt x="121" y="4822"/>
                      <a:pt x="72" y="4851"/>
                      <a:pt x="48" y="4906"/>
                    </a:cubicBezTo>
                    <a:cubicBezTo>
                      <a:pt x="1" y="4978"/>
                      <a:pt x="25" y="5061"/>
                      <a:pt x="108" y="5109"/>
                    </a:cubicBezTo>
                    <a:lnTo>
                      <a:pt x="894" y="5549"/>
                    </a:lnTo>
                    <a:cubicBezTo>
                      <a:pt x="919" y="5566"/>
                      <a:pt x="947" y="5574"/>
                      <a:pt x="975" y="5574"/>
                    </a:cubicBezTo>
                    <a:cubicBezTo>
                      <a:pt x="1025" y="5574"/>
                      <a:pt x="1073" y="5548"/>
                      <a:pt x="1096" y="5501"/>
                    </a:cubicBezTo>
                    <a:lnTo>
                      <a:pt x="1215" y="5299"/>
                    </a:lnTo>
                    <a:lnTo>
                      <a:pt x="1525" y="5466"/>
                    </a:lnTo>
                    <a:cubicBezTo>
                      <a:pt x="1430" y="5680"/>
                      <a:pt x="1441" y="5918"/>
                      <a:pt x="1572" y="6121"/>
                    </a:cubicBezTo>
                    <a:cubicBezTo>
                      <a:pt x="1691" y="6287"/>
                      <a:pt x="1882" y="6371"/>
                      <a:pt x="2084" y="6371"/>
                    </a:cubicBezTo>
                    <a:cubicBezTo>
                      <a:pt x="2144" y="6371"/>
                      <a:pt x="2215" y="6359"/>
                      <a:pt x="2275" y="6347"/>
                    </a:cubicBezTo>
                    <a:cubicBezTo>
                      <a:pt x="2275" y="6478"/>
                      <a:pt x="2322" y="6597"/>
                      <a:pt x="2394" y="6716"/>
                    </a:cubicBezTo>
                    <a:cubicBezTo>
                      <a:pt x="2513" y="6883"/>
                      <a:pt x="2703" y="6966"/>
                      <a:pt x="2882" y="6966"/>
                    </a:cubicBezTo>
                    <a:cubicBezTo>
                      <a:pt x="2942" y="6966"/>
                      <a:pt x="3013" y="6954"/>
                      <a:pt x="3073" y="6942"/>
                    </a:cubicBezTo>
                    <a:cubicBezTo>
                      <a:pt x="3073" y="7061"/>
                      <a:pt x="3120" y="7192"/>
                      <a:pt x="3192" y="7299"/>
                    </a:cubicBezTo>
                    <a:cubicBezTo>
                      <a:pt x="3299" y="7430"/>
                      <a:pt x="3430" y="7514"/>
                      <a:pt x="3596" y="7549"/>
                    </a:cubicBezTo>
                    <a:cubicBezTo>
                      <a:pt x="3632" y="7549"/>
                      <a:pt x="3656" y="7561"/>
                      <a:pt x="3704" y="7561"/>
                    </a:cubicBezTo>
                    <a:cubicBezTo>
                      <a:pt x="3763" y="7561"/>
                      <a:pt x="3835" y="7549"/>
                      <a:pt x="3894" y="7537"/>
                    </a:cubicBezTo>
                    <a:cubicBezTo>
                      <a:pt x="3894" y="7668"/>
                      <a:pt x="3942" y="7787"/>
                      <a:pt x="4013" y="7895"/>
                    </a:cubicBezTo>
                    <a:cubicBezTo>
                      <a:pt x="4120" y="8026"/>
                      <a:pt x="4251" y="8109"/>
                      <a:pt x="4418" y="8145"/>
                    </a:cubicBezTo>
                    <a:cubicBezTo>
                      <a:pt x="4442" y="8145"/>
                      <a:pt x="4478" y="8157"/>
                      <a:pt x="4525" y="8157"/>
                    </a:cubicBezTo>
                    <a:cubicBezTo>
                      <a:pt x="4656" y="8157"/>
                      <a:pt x="4775" y="8109"/>
                      <a:pt x="4882" y="8037"/>
                    </a:cubicBezTo>
                    <a:lnTo>
                      <a:pt x="5216" y="7787"/>
                    </a:lnTo>
                    <a:cubicBezTo>
                      <a:pt x="5299" y="7728"/>
                      <a:pt x="5359" y="7668"/>
                      <a:pt x="5394" y="7597"/>
                    </a:cubicBezTo>
                    <a:lnTo>
                      <a:pt x="6013" y="7918"/>
                    </a:lnTo>
                    <a:cubicBezTo>
                      <a:pt x="6097" y="7966"/>
                      <a:pt x="6204" y="7990"/>
                      <a:pt x="6311" y="7990"/>
                    </a:cubicBezTo>
                    <a:cubicBezTo>
                      <a:pt x="6371" y="7990"/>
                      <a:pt x="6430" y="7978"/>
                      <a:pt x="6490" y="7966"/>
                    </a:cubicBezTo>
                    <a:cubicBezTo>
                      <a:pt x="6644" y="7918"/>
                      <a:pt x="6787" y="7811"/>
                      <a:pt x="6859" y="7668"/>
                    </a:cubicBezTo>
                    <a:cubicBezTo>
                      <a:pt x="6918" y="7549"/>
                      <a:pt x="6942" y="7430"/>
                      <a:pt x="6930" y="7299"/>
                    </a:cubicBezTo>
                    <a:cubicBezTo>
                      <a:pt x="6966" y="7299"/>
                      <a:pt x="7002" y="7311"/>
                      <a:pt x="7049" y="7311"/>
                    </a:cubicBezTo>
                    <a:cubicBezTo>
                      <a:pt x="7275" y="7311"/>
                      <a:pt x="7478" y="7192"/>
                      <a:pt x="7597" y="6990"/>
                    </a:cubicBezTo>
                    <a:cubicBezTo>
                      <a:pt x="7656" y="6871"/>
                      <a:pt x="7692" y="6740"/>
                      <a:pt x="7680" y="6609"/>
                    </a:cubicBezTo>
                    <a:cubicBezTo>
                      <a:pt x="7716" y="6609"/>
                      <a:pt x="7752" y="6633"/>
                      <a:pt x="7799" y="6633"/>
                    </a:cubicBezTo>
                    <a:cubicBezTo>
                      <a:pt x="8014" y="6633"/>
                      <a:pt x="8228" y="6514"/>
                      <a:pt x="8347" y="6299"/>
                    </a:cubicBezTo>
                    <a:cubicBezTo>
                      <a:pt x="8407" y="6180"/>
                      <a:pt x="8430" y="6061"/>
                      <a:pt x="8418" y="5930"/>
                    </a:cubicBezTo>
                    <a:cubicBezTo>
                      <a:pt x="8454" y="5930"/>
                      <a:pt x="8490" y="5942"/>
                      <a:pt x="8538" y="5942"/>
                    </a:cubicBezTo>
                    <a:cubicBezTo>
                      <a:pt x="8597" y="5942"/>
                      <a:pt x="8657" y="5930"/>
                      <a:pt x="8716" y="5918"/>
                    </a:cubicBezTo>
                    <a:cubicBezTo>
                      <a:pt x="8883" y="5871"/>
                      <a:pt x="9014" y="5763"/>
                      <a:pt x="9085" y="5621"/>
                    </a:cubicBezTo>
                    <a:cubicBezTo>
                      <a:pt x="9169" y="5466"/>
                      <a:pt x="9192" y="5299"/>
                      <a:pt x="9133" y="5144"/>
                    </a:cubicBezTo>
                    <a:cubicBezTo>
                      <a:pt x="9121" y="5097"/>
                      <a:pt x="9109" y="5061"/>
                      <a:pt x="9085" y="5037"/>
                    </a:cubicBezTo>
                    <a:lnTo>
                      <a:pt x="9347" y="4859"/>
                    </a:lnTo>
                    <a:lnTo>
                      <a:pt x="9478" y="5037"/>
                    </a:lnTo>
                    <a:cubicBezTo>
                      <a:pt x="9506" y="5072"/>
                      <a:pt x="9550" y="5090"/>
                      <a:pt x="9593" y="5090"/>
                    </a:cubicBezTo>
                    <a:cubicBezTo>
                      <a:pt x="9625" y="5090"/>
                      <a:pt x="9656" y="5081"/>
                      <a:pt x="9681" y="5061"/>
                    </a:cubicBezTo>
                    <a:lnTo>
                      <a:pt x="10085" y="4739"/>
                    </a:lnTo>
                    <a:cubicBezTo>
                      <a:pt x="10121" y="4668"/>
                      <a:pt x="10133" y="4573"/>
                      <a:pt x="10085" y="4513"/>
                    </a:cubicBezTo>
                    <a:cubicBezTo>
                      <a:pt x="10065" y="4479"/>
                      <a:pt x="10019" y="4460"/>
                      <a:pt x="9974" y="4460"/>
                    </a:cubicBezTo>
                    <a:cubicBezTo>
                      <a:pt x="9941" y="4460"/>
                      <a:pt x="9908" y="4470"/>
                      <a:pt x="9883" y="4489"/>
                    </a:cubicBezTo>
                    <a:lnTo>
                      <a:pt x="9585" y="4704"/>
                    </a:lnTo>
                    <a:lnTo>
                      <a:pt x="7252" y="1644"/>
                    </a:lnTo>
                    <a:lnTo>
                      <a:pt x="8585" y="775"/>
                    </a:lnTo>
                    <a:cubicBezTo>
                      <a:pt x="8657" y="739"/>
                      <a:pt x="8680" y="644"/>
                      <a:pt x="8633" y="572"/>
                    </a:cubicBezTo>
                    <a:cubicBezTo>
                      <a:pt x="8602" y="526"/>
                      <a:pt x="8556" y="500"/>
                      <a:pt x="8505" y="500"/>
                    </a:cubicBezTo>
                    <a:cubicBezTo>
                      <a:pt x="8478" y="500"/>
                      <a:pt x="8448" y="508"/>
                      <a:pt x="8418" y="525"/>
                    </a:cubicBezTo>
                    <a:lnTo>
                      <a:pt x="6954" y="1477"/>
                    </a:lnTo>
                    <a:cubicBezTo>
                      <a:pt x="6871" y="1525"/>
                      <a:pt x="6859" y="1632"/>
                      <a:pt x="6906" y="1680"/>
                    </a:cubicBezTo>
                    <a:lnTo>
                      <a:pt x="7168" y="2037"/>
                    </a:lnTo>
                    <a:lnTo>
                      <a:pt x="6978" y="2192"/>
                    </a:lnTo>
                    <a:lnTo>
                      <a:pt x="6216" y="1942"/>
                    </a:lnTo>
                    <a:cubicBezTo>
                      <a:pt x="6204" y="1942"/>
                      <a:pt x="6192" y="1918"/>
                      <a:pt x="6180" y="1918"/>
                    </a:cubicBezTo>
                    <a:lnTo>
                      <a:pt x="4430" y="1918"/>
                    </a:lnTo>
                    <a:cubicBezTo>
                      <a:pt x="4358" y="1918"/>
                      <a:pt x="4299" y="1965"/>
                      <a:pt x="4287" y="2037"/>
                    </a:cubicBezTo>
                    <a:lnTo>
                      <a:pt x="4180" y="2430"/>
                    </a:lnTo>
                    <a:lnTo>
                      <a:pt x="3930" y="2323"/>
                    </a:lnTo>
                    <a:cubicBezTo>
                      <a:pt x="3894" y="2311"/>
                      <a:pt x="3882" y="2311"/>
                      <a:pt x="3846" y="2311"/>
                    </a:cubicBezTo>
                    <a:lnTo>
                      <a:pt x="3168" y="2382"/>
                    </a:lnTo>
                    <a:lnTo>
                      <a:pt x="2930" y="2251"/>
                    </a:lnTo>
                    <a:lnTo>
                      <a:pt x="3156" y="1858"/>
                    </a:lnTo>
                    <a:cubicBezTo>
                      <a:pt x="3192" y="1787"/>
                      <a:pt x="3168" y="1703"/>
                      <a:pt x="3096" y="1656"/>
                    </a:cubicBezTo>
                    <a:lnTo>
                      <a:pt x="251" y="25"/>
                    </a:lnTo>
                    <a:cubicBezTo>
                      <a:pt x="226" y="8"/>
                      <a:pt x="199" y="0"/>
                      <a:pt x="1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1739;p72">
                <a:extLst>
                  <a:ext uri="{FF2B5EF4-FFF2-40B4-BE49-F238E27FC236}">
                    <a16:creationId xmlns:a16="http://schemas.microsoft.com/office/drawing/2014/main" id="{8E9E338F-47D3-8772-8FC8-341CA9A9F0D3}"/>
                  </a:ext>
                </a:extLst>
              </p:cNvPr>
              <p:cNvSpPr/>
              <p:nvPr/>
            </p:nvSpPr>
            <p:spPr>
              <a:xfrm>
                <a:off x="2946442" y="2015001"/>
                <a:ext cx="37525" cy="2679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842" extrusionOk="0">
                    <a:moveTo>
                      <a:pt x="1011" y="1"/>
                    </a:moveTo>
                    <a:cubicBezTo>
                      <a:pt x="983" y="1"/>
                      <a:pt x="955" y="7"/>
                      <a:pt x="929" y="20"/>
                    </a:cubicBezTo>
                    <a:lnTo>
                      <a:pt x="96" y="556"/>
                    </a:lnTo>
                    <a:cubicBezTo>
                      <a:pt x="24" y="603"/>
                      <a:pt x="0" y="699"/>
                      <a:pt x="48" y="770"/>
                    </a:cubicBezTo>
                    <a:cubicBezTo>
                      <a:pt x="84" y="818"/>
                      <a:pt x="119" y="842"/>
                      <a:pt x="167" y="842"/>
                    </a:cubicBezTo>
                    <a:cubicBezTo>
                      <a:pt x="203" y="842"/>
                      <a:pt x="226" y="830"/>
                      <a:pt x="238" y="818"/>
                    </a:cubicBezTo>
                    <a:lnTo>
                      <a:pt x="1072" y="282"/>
                    </a:lnTo>
                    <a:cubicBezTo>
                      <a:pt x="1167" y="234"/>
                      <a:pt x="1179" y="127"/>
                      <a:pt x="1131" y="68"/>
                    </a:cubicBezTo>
                    <a:cubicBezTo>
                      <a:pt x="1108" y="22"/>
                      <a:pt x="1061" y="1"/>
                      <a:pt x="10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58D6F25-02D4-0A1D-761C-FDF3526AA5FF}"/>
              </a:ext>
            </a:extLst>
          </p:cNvPr>
          <p:cNvGrpSpPr/>
          <p:nvPr/>
        </p:nvGrpSpPr>
        <p:grpSpPr>
          <a:xfrm>
            <a:off x="4367808" y="4706769"/>
            <a:ext cx="2808312" cy="1368152"/>
            <a:chOff x="2843808" y="4309864"/>
            <a:chExt cx="2808312" cy="136815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567CFA9-E6AD-05E6-28AC-3930B2ADC65D}"/>
                </a:ext>
              </a:extLst>
            </p:cNvPr>
            <p:cNvGrpSpPr/>
            <p:nvPr/>
          </p:nvGrpSpPr>
          <p:grpSpPr>
            <a:xfrm>
              <a:off x="2843808" y="4309864"/>
              <a:ext cx="2808312" cy="1368152"/>
              <a:chOff x="2689899" y="4165762"/>
              <a:chExt cx="2808312" cy="136815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B50036C-0DD4-7C54-91EA-850A4764DF65}"/>
                  </a:ext>
                </a:extLst>
              </p:cNvPr>
              <p:cNvSpPr/>
              <p:nvPr/>
            </p:nvSpPr>
            <p:spPr>
              <a:xfrm>
                <a:off x="2689899" y="4165762"/>
                <a:ext cx="2808312" cy="136815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7B581E2-0163-A3FB-0CA6-16038DE4B31D}"/>
                  </a:ext>
                </a:extLst>
              </p:cNvPr>
              <p:cNvSpPr txBox="1"/>
              <p:nvPr/>
            </p:nvSpPr>
            <p:spPr>
              <a:xfrm>
                <a:off x="2752014" y="4326532"/>
                <a:ext cx="166607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</a:rPr>
                  <a:t>129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8C183E-93A0-1640-DEB5-91047C007B6E}"/>
                  </a:ext>
                </a:extLst>
              </p:cNvPr>
              <p:cNvSpPr txBox="1"/>
              <p:nvPr/>
            </p:nvSpPr>
            <p:spPr>
              <a:xfrm>
                <a:off x="2748705" y="4719841"/>
                <a:ext cx="169738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Price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inquiries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above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50k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CHF</a:t>
                </a:r>
              </a:p>
            </p:txBody>
          </p:sp>
        </p:grpSp>
        <p:grpSp>
          <p:nvGrpSpPr>
            <p:cNvPr id="114" name="Google Shape;3419;p37">
              <a:extLst>
                <a:ext uri="{FF2B5EF4-FFF2-40B4-BE49-F238E27FC236}">
                  <a16:creationId xmlns:a16="http://schemas.microsoft.com/office/drawing/2014/main" id="{BA6CB84D-B3F2-9D45-A2EA-0BAD3CCC9A9D}"/>
                </a:ext>
              </a:extLst>
            </p:cNvPr>
            <p:cNvGrpSpPr/>
            <p:nvPr/>
          </p:nvGrpSpPr>
          <p:grpSpPr>
            <a:xfrm>
              <a:off x="4825638" y="5038138"/>
              <a:ext cx="596754" cy="526373"/>
              <a:chOff x="6912746" y="1263356"/>
              <a:chExt cx="449885" cy="396826"/>
            </a:xfrm>
            <a:solidFill>
              <a:schemeClr val="bg1"/>
            </a:solidFill>
          </p:grpSpPr>
          <p:sp>
            <p:nvSpPr>
              <p:cNvPr id="115" name="Google Shape;3420;p37">
                <a:extLst>
                  <a:ext uri="{FF2B5EF4-FFF2-40B4-BE49-F238E27FC236}">
                    <a16:creationId xmlns:a16="http://schemas.microsoft.com/office/drawing/2014/main" id="{F27CB54C-0044-56F0-775C-CFC9CB8D4768}"/>
                  </a:ext>
                </a:extLst>
              </p:cNvPr>
              <p:cNvSpPr/>
              <p:nvPr/>
            </p:nvSpPr>
            <p:spPr>
              <a:xfrm>
                <a:off x="6944534" y="1490718"/>
                <a:ext cx="74869" cy="13192"/>
              </a:xfrm>
              <a:custGeom>
                <a:avLst/>
                <a:gdLst/>
                <a:ahLst/>
                <a:cxnLst/>
                <a:rect l="l" t="t" r="r" b="b"/>
                <a:pathLst>
                  <a:path w="99825" h="17590" extrusionOk="0">
                    <a:moveTo>
                      <a:pt x="90598" y="8"/>
                    </a:moveTo>
                    <a:lnTo>
                      <a:pt x="9165" y="8"/>
                    </a:lnTo>
                    <a:cubicBezTo>
                      <a:pt x="4312" y="-196"/>
                      <a:pt x="213" y="3571"/>
                      <a:pt x="8" y="8425"/>
                    </a:cubicBezTo>
                    <a:cubicBezTo>
                      <a:pt x="-197" y="13277"/>
                      <a:pt x="3571" y="17377"/>
                      <a:pt x="8424" y="17582"/>
                    </a:cubicBezTo>
                    <a:cubicBezTo>
                      <a:pt x="8671" y="17593"/>
                      <a:pt x="8918" y="17593"/>
                      <a:pt x="9165" y="17582"/>
                    </a:cubicBezTo>
                    <a:lnTo>
                      <a:pt x="90660" y="17582"/>
                    </a:lnTo>
                    <a:cubicBezTo>
                      <a:pt x="95514" y="17786"/>
                      <a:pt x="99613" y="14019"/>
                      <a:pt x="99817" y="9165"/>
                    </a:cubicBezTo>
                    <a:cubicBezTo>
                      <a:pt x="100022" y="4313"/>
                      <a:pt x="96254" y="213"/>
                      <a:pt x="91401" y="8"/>
                    </a:cubicBezTo>
                    <a:cubicBezTo>
                      <a:pt x="91154" y="-3"/>
                      <a:pt x="90907" y="-3"/>
                      <a:pt x="9066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3421;p37">
                <a:extLst>
                  <a:ext uri="{FF2B5EF4-FFF2-40B4-BE49-F238E27FC236}">
                    <a16:creationId xmlns:a16="http://schemas.microsoft.com/office/drawing/2014/main" id="{3DE37026-4790-C39D-9652-19F342247FD0}"/>
                  </a:ext>
                </a:extLst>
              </p:cNvPr>
              <p:cNvSpPr/>
              <p:nvPr/>
            </p:nvSpPr>
            <p:spPr>
              <a:xfrm>
                <a:off x="6944534" y="1517757"/>
                <a:ext cx="74869" cy="13192"/>
              </a:xfrm>
              <a:custGeom>
                <a:avLst/>
                <a:gdLst/>
                <a:ahLst/>
                <a:cxnLst/>
                <a:rect l="l" t="t" r="r" b="b"/>
                <a:pathLst>
                  <a:path w="99825" h="17590" extrusionOk="0">
                    <a:moveTo>
                      <a:pt x="90598" y="8"/>
                    </a:moveTo>
                    <a:lnTo>
                      <a:pt x="9165" y="8"/>
                    </a:lnTo>
                    <a:cubicBezTo>
                      <a:pt x="4312" y="-196"/>
                      <a:pt x="213" y="3571"/>
                      <a:pt x="8" y="8425"/>
                    </a:cubicBezTo>
                    <a:cubicBezTo>
                      <a:pt x="-197" y="13277"/>
                      <a:pt x="3571" y="17377"/>
                      <a:pt x="8424" y="17582"/>
                    </a:cubicBezTo>
                    <a:cubicBezTo>
                      <a:pt x="8671" y="17593"/>
                      <a:pt x="8918" y="17593"/>
                      <a:pt x="9165" y="17582"/>
                    </a:cubicBezTo>
                    <a:lnTo>
                      <a:pt x="90660" y="17582"/>
                    </a:lnTo>
                    <a:cubicBezTo>
                      <a:pt x="95514" y="17786"/>
                      <a:pt x="99613" y="14019"/>
                      <a:pt x="99817" y="9165"/>
                    </a:cubicBezTo>
                    <a:cubicBezTo>
                      <a:pt x="100022" y="4313"/>
                      <a:pt x="96254" y="213"/>
                      <a:pt x="91401" y="8"/>
                    </a:cubicBezTo>
                    <a:cubicBezTo>
                      <a:pt x="91154" y="-3"/>
                      <a:pt x="90907" y="-3"/>
                      <a:pt x="9066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3422;p37">
                <a:extLst>
                  <a:ext uri="{FF2B5EF4-FFF2-40B4-BE49-F238E27FC236}">
                    <a16:creationId xmlns:a16="http://schemas.microsoft.com/office/drawing/2014/main" id="{086FEB69-0A38-B02B-DCD6-4BDD2F7E76B4}"/>
                  </a:ext>
                </a:extLst>
              </p:cNvPr>
              <p:cNvSpPr/>
              <p:nvPr/>
            </p:nvSpPr>
            <p:spPr>
              <a:xfrm>
                <a:off x="6944534" y="1544809"/>
                <a:ext cx="74590" cy="13192"/>
              </a:xfrm>
              <a:custGeom>
                <a:avLst/>
                <a:gdLst/>
                <a:ahLst/>
                <a:cxnLst/>
                <a:rect l="l" t="t" r="r" b="b"/>
                <a:pathLst>
                  <a:path w="99454" h="17589" extrusionOk="0">
                    <a:moveTo>
                      <a:pt x="99392" y="8787"/>
                    </a:moveTo>
                    <a:cubicBezTo>
                      <a:pt x="99392" y="3938"/>
                      <a:pt x="95462" y="8"/>
                      <a:pt x="90613" y="8"/>
                    </a:cubicBezTo>
                    <a:cubicBezTo>
                      <a:pt x="90609" y="8"/>
                      <a:pt x="90602" y="8"/>
                      <a:pt x="90598" y="8"/>
                    </a:cubicBezTo>
                    <a:lnTo>
                      <a:pt x="9165" y="8"/>
                    </a:lnTo>
                    <a:cubicBezTo>
                      <a:pt x="4312" y="-197"/>
                      <a:pt x="213" y="3571"/>
                      <a:pt x="8" y="8425"/>
                    </a:cubicBezTo>
                    <a:cubicBezTo>
                      <a:pt x="-197" y="13276"/>
                      <a:pt x="3571" y="17377"/>
                      <a:pt x="8424" y="17582"/>
                    </a:cubicBezTo>
                    <a:cubicBezTo>
                      <a:pt x="8671" y="17593"/>
                      <a:pt x="8918" y="17593"/>
                      <a:pt x="9165" y="17582"/>
                    </a:cubicBezTo>
                    <a:lnTo>
                      <a:pt x="90660" y="17582"/>
                    </a:lnTo>
                    <a:cubicBezTo>
                      <a:pt x="95517" y="17582"/>
                      <a:pt x="99455" y="13644"/>
                      <a:pt x="99455" y="87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3423;p37">
                <a:extLst>
                  <a:ext uri="{FF2B5EF4-FFF2-40B4-BE49-F238E27FC236}">
                    <a16:creationId xmlns:a16="http://schemas.microsoft.com/office/drawing/2014/main" id="{46705102-702A-A39C-E0A3-E4111A9BE549}"/>
                  </a:ext>
                </a:extLst>
              </p:cNvPr>
              <p:cNvSpPr/>
              <p:nvPr/>
            </p:nvSpPr>
            <p:spPr>
              <a:xfrm>
                <a:off x="6944534" y="1571849"/>
                <a:ext cx="49797" cy="13192"/>
              </a:xfrm>
              <a:custGeom>
                <a:avLst/>
                <a:gdLst/>
                <a:ahLst/>
                <a:cxnLst/>
                <a:rect l="l" t="t" r="r" b="b"/>
                <a:pathLst>
                  <a:path w="66396" h="17590" extrusionOk="0">
                    <a:moveTo>
                      <a:pt x="9165" y="8"/>
                    </a:moveTo>
                    <a:cubicBezTo>
                      <a:pt x="4312" y="-196"/>
                      <a:pt x="213" y="3571"/>
                      <a:pt x="8" y="8425"/>
                    </a:cubicBezTo>
                    <a:cubicBezTo>
                      <a:pt x="-197" y="13277"/>
                      <a:pt x="3571" y="17377"/>
                      <a:pt x="8424" y="17582"/>
                    </a:cubicBezTo>
                    <a:cubicBezTo>
                      <a:pt x="8671" y="17593"/>
                      <a:pt x="8918" y="17593"/>
                      <a:pt x="9165" y="17582"/>
                    </a:cubicBezTo>
                    <a:lnTo>
                      <a:pt x="57231" y="17582"/>
                    </a:lnTo>
                    <a:cubicBezTo>
                      <a:pt x="62085" y="17786"/>
                      <a:pt x="66184" y="14019"/>
                      <a:pt x="66388" y="9165"/>
                    </a:cubicBezTo>
                    <a:cubicBezTo>
                      <a:pt x="66593" y="4313"/>
                      <a:pt x="62825" y="213"/>
                      <a:pt x="57972" y="8"/>
                    </a:cubicBezTo>
                    <a:cubicBezTo>
                      <a:pt x="57725" y="-3"/>
                      <a:pt x="57478" y="-3"/>
                      <a:pt x="5723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3424;p37">
                <a:extLst>
                  <a:ext uri="{FF2B5EF4-FFF2-40B4-BE49-F238E27FC236}">
                    <a16:creationId xmlns:a16="http://schemas.microsoft.com/office/drawing/2014/main" id="{33B22D53-AE03-3102-147D-B7C4E109B1D1}"/>
                  </a:ext>
                </a:extLst>
              </p:cNvPr>
              <p:cNvSpPr/>
              <p:nvPr/>
            </p:nvSpPr>
            <p:spPr>
              <a:xfrm>
                <a:off x="6944742" y="1342554"/>
                <a:ext cx="57137" cy="57114"/>
              </a:xfrm>
              <a:custGeom>
                <a:avLst/>
                <a:gdLst/>
                <a:ahLst/>
                <a:cxnLst/>
                <a:rect l="l" t="t" r="r" b="b"/>
                <a:pathLst>
                  <a:path w="76183" h="76152" extrusionOk="0">
                    <a:moveTo>
                      <a:pt x="12013" y="76152"/>
                    </a:moveTo>
                    <a:lnTo>
                      <a:pt x="64187" y="76152"/>
                    </a:lnTo>
                    <a:cubicBezTo>
                      <a:pt x="70809" y="76143"/>
                      <a:pt x="76174" y="70777"/>
                      <a:pt x="76184" y="64156"/>
                    </a:cubicBezTo>
                    <a:lnTo>
                      <a:pt x="76184" y="11997"/>
                    </a:lnTo>
                    <a:cubicBezTo>
                      <a:pt x="76174" y="5375"/>
                      <a:pt x="70809" y="9"/>
                      <a:pt x="64187" y="0"/>
                    </a:cubicBezTo>
                    <a:lnTo>
                      <a:pt x="12013" y="0"/>
                    </a:lnTo>
                    <a:cubicBezTo>
                      <a:pt x="5388" y="8"/>
                      <a:pt x="17" y="5372"/>
                      <a:pt x="0" y="11997"/>
                    </a:cubicBezTo>
                    <a:lnTo>
                      <a:pt x="0" y="64156"/>
                    </a:lnTo>
                    <a:cubicBezTo>
                      <a:pt x="17" y="70780"/>
                      <a:pt x="5388" y="76143"/>
                      <a:pt x="12013" y="76152"/>
                    </a:cubicBezTo>
                    <a:close/>
                    <a:moveTo>
                      <a:pt x="17574" y="17574"/>
                    </a:moveTo>
                    <a:lnTo>
                      <a:pt x="58579" y="17574"/>
                    </a:lnTo>
                    <a:lnTo>
                      <a:pt x="58579" y="58579"/>
                    </a:lnTo>
                    <a:lnTo>
                      <a:pt x="17605" y="585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3425;p37">
                <a:extLst>
                  <a:ext uri="{FF2B5EF4-FFF2-40B4-BE49-F238E27FC236}">
                    <a16:creationId xmlns:a16="http://schemas.microsoft.com/office/drawing/2014/main" id="{12B8442D-73E4-7C37-DD4C-1E6CEBDFD1AC}"/>
                  </a:ext>
                </a:extLst>
              </p:cNvPr>
              <p:cNvSpPr/>
              <p:nvPr/>
            </p:nvSpPr>
            <p:spPr>
              <a:xfrm>
                <a:off x="6944742" y="1413540"/>
                <a:ext cx="57137" cy="57114"/>
              </a:xfrm>
              <a:custGeom>
                <a:avLst/>
                <a:gdLst/>
                <a:ahLst/>
                <a:cxnLst/>
                <a:rect l="l" t="t" r="r" b="b"/>
                <a:pathLst>
                  <a:path w="76183" h="76152" extrusionOk="0">
                    <a:moveTo>
                      <a:pt x="31" y="64156"/>
                    </a:moveTo>
                    <a:cubicBezTo>
                      <a:pt x="48" y="70768"/>
                      <a:pt x="5400" y="76127"/>
                      <a:pt x="12013" y="76152"/>
                    </a:cubicBezTo>
                    <a:lnTo>
                      <a:pt x="64187" y="76152"/>
                    </a:lnTo>
                    <a:cubicBezTo>
                      <a:pt x="70809" y="76143"/>
                      <a:pt x="76174" y="70777"/>
                      <a:pt x="76184" y="64156"/>
                    </a:cubicBezTo>
                    <a:lnTo>
                      <a:pt x="76184" y="11997"/>
                    </a:lnTo>
                    <a:cubicBezTo>
                      <a:pt x="76184" y="5371"/>
                      <a:pt x="70813" y="0"/>
                      <a:pt x="64187" y="0"/>
                    </a:cubicBezTo>
                    <a:lnTo>
                      <a:pt x="12013" y="0"/>
                    </a:lnTo>
                    <a:cubicBezTo>
                      <a:pt x="5384" y="0"/>
                      <a:pt x="9" y="5369"/>
                      <a:pt x="0" y="11997"/>
                    </a:cubicBezTo>
                    <a:close/>
                    <a:moveTo>
                      <a:pt x="17605" y="17574"/>
                    </a:moveTo>
                    <a:lnTo>
                      <a:pt x="58610" y="17574"/>
                    </a:lnTo>
                    <a:lnTo>
                      <a:pt x="58610" y="58579"/>
                    </a:lnTo>
                    <a:lnTo>
                      <a:pt x="17605" y="585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3426;p37">
                <a:extLst>
                  <a:ext uri="{FF2B5EF4-FFF2-40B4-BE49-F238E27FC236}">
                    <a16:creationId xmlns:a16="http://schemas.microsoft.com/office/drawing/2014/main" id="{F9802F1C-8448-5E02-F2C4-510C508B32F3}"/>
                  </a:ext>
                </a:extLst>
              </p:cNvPr>
              <p:cNvSpPr/>
              <p:nvPr/>
            </p:nvSpPr>
            <p:spPr>
              <a:xfrm>
                <a:off x="7290806" y="1284989"/>
                <a:ext cx="33401" cy="13192"/>
              </a:xfrm>
              <a:custGeom>
                <a:avLst/>
                <a:gdLst/>
                <a:ahLst/>
                <a:cxnLst/>
                <a:rect l="l" t="t" r="r" b="b"/>
                <a:pathLst>
                  <a:path w="44535" h="17589" extrusionOk="0">
                    <a:moveTo>
                      <a:pt x="36111" y="17582"/>
                    </a:moveTo>
                    <a:cubicBezTo>
                      <a:pt x="40965" y="17377"/>
                      <a:pt x="44733" y="13276"/>
                      <a:pt x="44528" y="8425"/>
                    </a:cubicBezTo>
                    <a:cubicBezTo>
                      <a:pt x="44336" y="3859"/>
                      <a:pt x="40677" y="201"/>
                      <a:pt x="36111" y="8"/>
                    </a:cubicBezTo>
                    <a:lnTo>
                      <a:pt x="9165" y="8"/>
                    </a:lnTo>
                    <a:cubicBezTo>
                      <a:pt x="4312" y="-197"/>
                      <a:pt x="213" y="3571"/>
                      <a:pt x="8" y="8425"/>
                    </a:cubicBezTo>
                    <a:cubicBezTo>
                      <a:pt x="-197" y="13276"/>
                      <a:pt x="3571" y="17377"/>
                      <a:pt x="8425" y="17582"/>
                    </a:cubicBezTo>
                    <a:cubicBezTo>
                      <a:pt x="8671" y="17593"/>
                      <a:pt x="8918" y="17593"/>
                      <a:pt x="9165" y="175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3427;p37">
                <a:extLst>
                  <a:ext uri="{FF2B5EF4-FFF2-40B4-BE49-F238E27FC236}">
                    <a16:creationId xmlns:a16="http://schemas.microsoft.com/office/drawing/2014/main" id="{E455ECA2-D982-6A95-342A-06520090B008}"/>
                  </a:ext>
                </a:extLst>
              </p:cNvPr>
              <p:cNvSpPr/>
              <p:nvPr/>
            </p:nvSpPr>
            <p:spPr>
              <a:xfrm>
                <a:off x="7281254" y="1383548"/>
                <a:ext cx="43219" cy="111182"/>
              </a:xfrm>
              <a:custGeom>
                <a:avLst/>
                <a:gdLst/>
                <a:ahLst/>
                <a:cxnLst/>
                <a:rect l="l" t="t" r="r" b="b"/>
                <a:pathLst>
                  <a:path w="57625" h="148243" extrusionOk="0">
                    <a:moveTo>
                      <a:pt x="45332" y="148243"/>
                    </a:moveTo>
                    <a:cubicBezTo>
                      <a:pt x="52124" y="148234"/>
                      <a:pt x="57626" y="142726"/>
                      <a:pt x="57626" y="135934"/>
                    </a:cubicBezTo>
                    <a:lnTo>
                      <a:pt x="57626" y="12309"/>
                    </a:lnTo>
                    <a:cubicBezTo>
                      <a:pt x="57626" y="5517"/>
                      <a:pt x="52124" y="9"/>
                      <a:pt x="45332" y="0"/>
                    </a:cubicBezTo>
                    <a:lnTo>
                      <a:pt x="12294" y="0"/>
                    </a:lnTo>
                    <a:cubicBezTo>
                      <a:pt x="5502" y="9"/>
                      <a:pt x="0" y="5517"/>
                      <a:pt x="0" y="12309"/>
                    </a:cubicBezTo>
                    <a:lnTo>
                      <a:pt x="0" y="135934"/>
                    </a:lnTo>
                    <a:cubicBezTo>
                      <a:pt x="0" y="142726"/>
                      <a:pt x="5502" y="148234"/>
                      <a:pt x="12294" y="148243"/>
                    </a:cubicBezTo>
                    <a:close/>
                    <a:moveTo>
                      <a:pt x="17574" y="17574"/>
                    </a:moveTo>
                    <a:lnTo>
                      <a:pt x="40052" y="17574"/>
                    </a:lnTo>
                    <a:lnTo>
                      <a:pt x="40052" y="130670"/>
                    </a:lnTo>
                    <a:lnTo>
                      <a:pt x="17574" y="13067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3428;p37">
                <a:extLst>
                  <a:ext uri="{FF2B5EF4-FFF2-40B4-BE49-F238E27FC236}">
                    <a16:creationId xmlns:a16="http://schemas.microsoft.com/office/drawing/2014/main" id="{F930C0A2-E10B-2246-30B0-ED5158432D44}"/>
                  </a:ext>
                </a:extLst>
              </p:cNvPr>
              <p:cNvSpPr/>
              <p:nvPr/>
            </p:nvSpPr>
            <p:spPr>
              <a:xfrm>
                <a:off x="7117620" y="1444551"/>
                <a:ext cx="43231" cy="50178"/>
              </a:xfrm>
              <a:custGeom>
                <a:avLst/>
                <a:gdLst/>
                <a:ahLst/>
                <a:cxnLst/>
                <a:rect l="l" t="t" r="r" b="b"/>
                <a:pathLst>
                  <a:path w="57641" h="66904" extrusionOk="0">
                    <a:moveTo>
                      <a:pt x="45348" y="0"/>
                    </a:moveTo>
                    <a:lnTo>
                      <a:pt x="12309" y="0"/>
                    </a:lnTo>
                    <a:cubicBezTo>
                      <a:pt x="5519" y="17"/>
                      <a:pt x="17" y="5519"/>
                      <a:pt x="0" y="12309"/>
                    </a:cubicBezTo>
                    <a:lnTo>
                      <a:pt x="0" y="54595"/>
                    </a:lnTo>
                    <a:cubicBezTo>
                      <a:pt x="9" y="61391"/>
                      <a:pt x="5514" y="66895"/>
                      <a:pt x="12309" y="66905"/>
                    </a:cubicBezTo>
                    <a:lnTo>
                      <a:pt x="45348" y="66905"/>
                    </a:lnTo>
                    <a:cubicBezTo>
                      <a:pt x="52140" y="66895"/>
                      <a:pt x="57642" y="61387"/>
                      <a:pt x="57642" y="54595"/>
                    </a:cubicBezTo>
                    <a:lnTo>
                      <a:pt x="57642" y="12309"/>
                    </a:lnTo>
                    <a:cubicBezTo>
                      <a:pt x="57632" y="5520"/>
                      <a:pt x="52137" y="17"/>
                      <a:pt x="45348" y="0"/>
                    </a:cubicBezTo>
                    <a:close/>
                    <a:moveTo>
                      <a:pt x="40068" y="49331"/>
                    </a:moveTo>
                    <a:lnTo>
                      <a:pt x="17574" y="49331"/>
                    </a:lnTo>
                    <a:lnTo>
                      <a:pt x="17574" y="17574"/>
                    </a:lnTo>
                    <a:lnTo>
                      <a:pt x="40068" y="175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429;p37">
                <a:extLst>
                  <a:ext uri="{FF2B5EF4-FFF2-40B4-BE49-F238E27FC236}">
                    <a16:creationId xmlns:a16="http://schemas.microsoft.com/office/drawing/2014/main" id="{9A36D7D5-C9C7-2215-8403-4A3A25115EDE}"/>
                  </a:ext>
                </a:extLst>
              </p:cNvPr>
              <p:cNvSpPr/>
              <p:nvPr/>
            </p:nvSpPr>
            <p:spPr>
              <a:xfrm>
                <a:off x="7063599" y="1384073"/>
                <a:ext cx="151823" cy="151304"/>
              </a:xfrm>
              <a:custGeom>
                <a:avLst/>
                <a:gdLst/>
                <a:ahLst/>
                <a:cxnLst/>
                <a:rect l="l" t="t" r="r" b="b"/>
                <a:pathLst>
                  <a:path w="202431" h="201739" extrusionOk="0">
                    <a:moveTo>
                      <a:pt x="190091" y="39243"/>
                    </a:moveTo>
                    <a:lnTo>
                      <a:pt x="180719" y="39243"/>
                    </a:lnTo>
                    <a:cubicBezTo>
                      <a:pt x="146684" y="-4857"/>
                      <a:pt x="83342" y="-13014"/>
                      <a:pt x="39242" y="21021"/>
                    </a:cubicBezTo>
                    <a:cubicBezTo>
                      <a:pt x="-4856" y="55056"/>
                      <a:pt x="-13015" y="118398"/>
                      <a:pt x="21020" y="162497"/>
                    </a:cubicBezTo>
                    <a:cubicBezTo>
                      <a:pt x="55057" y="206595"/>
                      <a:pt x="118397" y="214754"/>
                      <a:pt x="162497" y="180719"/>
                    </a:cubicBezTo>
                    <a:cubicBezTo>
                      <a:pt x="174056" y="171798"/>
                      <a:pt x="183540" y="160473"/>
                      <a:pt x="190294" y="147528"/>
                    </a:cubicBezTo>
                    <a:cubicBezTo>
                      <a:pt x="197019" y="147434"/>
                      <a:pt x="202424" y="141960"/>
                      <a:pt x="202432" y="135234"/>
                    </a:cubicBezTo>
                    <a:lnTo>
                      <a:pt x="202432" y="51490"/>
                    </a:lnTo>
                    <a:cubicBezTo>
                      <a:pt x="202432" y="44698"/>
                      <a:pt x="196930" y="39190"/>
                      <a:pt x="190138" y="39180"/>
                    </a:cubicBezTo>
                    <a:close/>
                    <a:moveTo>
                      <a:pt x="100848" y="184159"/>
                    </a:moveTo>
                    <a:cubicBezTo>
                      <a:pt x="54830" y="184204"/>
                      <a:pt x="17490" y="146936"/>
                      <a:pt x="17443" y="100919"/>
                    </a:cubicBezTo>
                    <a:cubicBezTo>
                      <a:pt x="17398" y="54901"/>
                      <a:pt x="54666" y="17559"/>
                      <a:pt x="100684" y="17514"/>
                    </a:cubicBezTo>
                    <a:cubicBezTo>
                      <a:pt x="121471" y="17494"/>
                      <a:pt x="141515" y="25243"/>
                      <a:pt x="156881" y="39243"/>
                    </a:cubicBezTo>
                    <a:cubicBezTo>
                      <a:pt x="150159" y="39354"/>
                      <a:pt x="144767" y="44830"/>
                      <a:pt x="144759" y="51552"/>
                    </a:cubicBezTo>
                    <a:lnTo>
                      <a:pt x="144759" y="135234"/>
                    </a:lnTo>
                    <a:cubicBezTo>
                      <a:pt x="144759" y="142026"/>
                      <a:pt x="150261" y="147534"/>
                      <a:pt x="157053" y="147543"/>
                    </a:cubicBezTo>
                    <a:lnTo>
                      <a:pt x="169784" y="147543"/>
                    </a:lnTo>
                    <a:cubicBezTo>
                      <a:pt x="154302" y="170428"/>
                      <a:pt x="128479" y="184145"/>
                      <a:pt x="100848" y="184159"/>
                    </a:cubicBezTo>
                    <a:close/>
                    <a:moveTo>
                      <a:pt x="184811" y="129970"/>
                    </a:moveTo>
                    <a:lnTo>
                      <a:pt x="162333" y="129970"/>
                    </a:lnTo>
                    <a:lnTo>
                      <a:pt x="162333" y="56816"/>
                    </a:lnTo>
                    <a:lnTo>
                      <a:pt x="184811" y="568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430;p37">
                <a:extLst>
                  <a:ext uri="{FF2B5EF4-FFF2-40B4-BE49-F238E27FC236}">
                    <a16:creationId xmlns:a16="http://schemas.microsoft.com/office/drawing/2014/main" id="{C51CCFCD-DA47-A1A3-5B3A-6268D1484DAE}"/>
                  </a:ext>
                </a:extLst>
              </p:cNvPr>
              <p:cNvSpPr/>
              <p:nvPr/>
            </p:nvSpPr>
            <p:spPr>
              <a:xfrm>
                <a:off x="6912746" y="1263356"/>
                <a:ext cx="449885" cy="396826"/>
              </a:xfrm>
              <a:custGeom>
                <a:avLst/>
                <a:gdLst/>
                <a:ahLst/>
                <a:cxnLst/>
                <a:rect l="l" t="t" r="r" b="b"/>
                <a:pathLst>
                  <a:path w="599847" h="529101" extrusionOk="0">
                    <a:moveTo>
                      <a:pt x="577697" y="0"/>
                    </a:moveTo>
                    <a:lnTo>
                      <a:pt x="196825" y="0"/>
                    </a:lnTo>
                    <a:cubicBezTo>
                      <a:pt x="191971" y="205"/>
                      <a:pt x="188204" y="4305"/>
                      <a:pt x="188408" y="9157"/>
                    </a:cubicBezTo>
                    <a:cubicBezTo>
                      <a:pt x="188602" y="13723"/>
                      <a:pt x="192259" y="17381"/>
                      <a:pt x="196825" y="17574"/>
                    </a:cubicBezTo>
                    <a:lnTo>
                      <a:pt x="577697" y="17574"/>
                    </a:lnTo>
                    <a:cubicBezTo>
                      <a:pt x="580224" y="17574"/>
                      <a:pt x="582274" y="19623"/>
                      <a:pt x="582274" y="22151"/>
                    </a:cubicBezTo>
                    <a:lnTo>
                      <a:pt x="582274" y="60094"/>
                    </a:lnTo>
                    <a:lnTo>
                      <a:pt x="113721" y="60094"/>
                    </a:lnTo>
                    <a:lnTo>
                      <a:pt x="113721" y="17574"/>
                    </a:lnTo>
                    <a:lnTo>
                      <a:pt x="155820" y="17574"/>
                    </a:lnTo>
                    <a:cubicBezTo>
                      <a:pt x="160673" y="17369"/>
                      <a:pt x="164441" y="13269"/>
                      <a:pt x="164236" y="8416"/>
                    </a:cubicBezTo>
                    <a:cubicBezTo>
                      <a:pt x="164043" y="3850"/>
                      <a:pt x="160386" y="193"/>
                      <a:pt x="155820" y="0"/>
                    </a:cubicBezTo>
                    <a:lnTo>
                      <a:pt x="22151" y="0"/>
                    </a:lnTo>
                    <a:cubicBezTo>
                      <a:pt x="9921" y="9"/>
                      <a:pt x="9" y="9921"/>
                      <a:pt x="0" y="22151"/>
                    </a:cubicBezTo>
                    <a:lnTo>
                      <a:pt x="0" y="448167"/>
                    </a:lnTo>
                    <a:cubicBezTo>
                      <a:pt x="17" y="460391"/>
                      <a:pt x="9927" y="470293"/>
                      <a:pt x="22151" y="470302"/>
                    </a:cubicBezTo>
                    <a:lnTo>
                      <a:pt x="345615" y="470302"/>
                    </a:lnTo>
                    <a:cubicBezTo>
                      <a:pt x="350469" y="470097"/>
                      <a:pt x="354236" y="465997"/>
                      <a:pt x="354032" y="461145"/>
                    </a:cubicBezTo>
                    <a:cubicBezTo>
                      <a:pt x="353840" y="456579"/>
                      <a:pt x="350181" y="452921"/>
                      <a:pt x="345615" y="452728"/>
                    </a:cubicBezTo>
                    <a:lnTo>
                      <a:pt x="22151" y="452728"/>
                    </a:lnTo>
                    <a:cubicBezTo>
                      <a:pt x="19629" y="452728"/>
                      <a:pt x="17582" y="450688"/>
                      <a:pt x="17574" y="448167"/>
                    </a:cubicBezTo>
                    <a:lnTo>
                      <a:pt x="17574" y="77668"/>
                    </a:lnTo>
                    <a:lnTo>
                      <a:pt x="582274" y="77668"/>
                    </a:lnTo>
                    <a:lnTo>
                      <a:pt x="582274" y="448167"/>
                    </a:lnTo>
                    <a:cubicBezTo>
                      <a:pt x="582264" y="450688"/>
                      <a:pt x="580218" y="452728"/>
                      <a:pt x="577697" y="452728"/>
                    </a:cubicBezTo>
                    <a:lnTo>
                      <a:pt x="551672" y="452728"/>
                    </a:lnTo>
                    <a:lnTo>
                      <a:pt x="471755" y="372874"/>
                    </a:lnTo>
                    <a:cubicBezTo>
                      <a:pt x="465572" y="366718"/>
                      <a:pt x="456168" y="365149"/>
                      <a:pt x="448323" y="368969"/>
                    </a:cubicBezTo>
                    <a:lnTo>
                      <a:pt x="419721" y="340366"/>
                    </a:lnTo>
                    <a:cubicBezTo>
                      <a:pt x="426359" y="330456"/>
                      <a:pt x="431723" y="319750"/>
                      <a:pt x="435686" y="308500"/>
                    </a:cubicBezTo>
                    <a:lnTo>
                      <a:pt x="463944" y="308500"/>
                    </a:lnTo>
                    <a:cubicBezTo>
                      <a:pt x="470743" y="308500"/>
                      <a:pt x="476254" y="302988"/>
                      <a:pt x="476254" y="296190"/>
                    </a:cubicBezTo>
                    <a:lnTo>
                      <a:pt x="476254" y="216523"/>
                    </a:lnTo>
                    <a:cubicBezTo>
                      <a:pt x="476049" y="211670"/>
                      <a:pt x="471949" y="207902"/>
                      <a:pt x="467097" y="208106"/>
                    </a:cubicBezTo>
                    <a:cubicBezTo>
                      <a:pt x="462531" y="208300"/>
                      <a:pt x="458872" y="211957"/>
                      <a:pt x="458680" y="216523"/>
                    </a:cubicBezTo>
                    <a:lnTo>
                      <a:pt x="458680" y="290973"/>
                    </a:lnTo>
                    <a:lnTo>
                      <a:pt x="436186" y="290973"/>
                    </a:lnTo>
                    <a:lnTo>
                      <a:pt x="436186" y="137887"/>
                    </a:lnTo>
                    <a:lnTo>
                      <a:pt x="458680" y="137887"/>
                    </a:lnTo>
                    <a:lnTo>
                      <a:pt x="458680" y="175580"/>
                    </a:lnTo>
                    <a:cubicBezTo>
                      <a:pt x="458475" y="180434"/>
                      <a:pt x="462243" y="184533"/>
                      <a:pt x="467097" y="184737"/>
                    </a:cubicBezTo>
                    <a:cubicBezTo>
                      <a:pt x="471949" y="184942"/>
                      <a:pt x="476049" y="181174"/>
                      <a:pt x="476254" y="176321"/>
                    </a:cubicBezTo>
                    <a:cubicBezTo>
                      <a:pt x="476265" y="176074"/>
                      <a:pt x="476265" y="175827"/>
                      <a:pt x="476254" y="175580"/>
                    </a:cubicBezTo>
                    <a:lnTo>
                      <a:pt x="476254" y="132498"/>
                    </a:lnTo>
                    <a:cubicBezTo>
                      <a:pt x="476202" y="125735"/>
                      <a:pt x="470707" y="120282"/>
                      <a:pt x="463944" y="120282"/>
                    </a:cubicBezTo>
                    <a:lnTo>
                      <a:pt x="430921" y="120282"/>
                    </a:lnTo>
                    <a:cubicBezTo>
                      <a:pt x="424133" y="120290"/>
                      <a:pt x="418629" y="125787"/>
                      <a:pt x="418612" y="132576"/>
                    </a:cubicBezTo>
                    <a:lnTo>
                      <a:pt x="418612" y="181688"/>
                    </a:lnTo>
                    <a:cubicBezTo>
                      <a:pt x="374336" y="117212"/>
                      <a:pt x="286176" y="100835"/>
                      <a:pt x="221700" y="145111"/>
                    </a:cubicBezTo>
                    <a:cubicBezTo>
                      <a:pt x="157222" y="189388"/>
                      <a:pt x="140847" y="277548"/>
                      <a:pt x="185123" y="342025"/>
                    </a:cubicBezTo>
                    <a:cubicBezTo>
                      <a:pt x="229009" y="405934"/>
                      <a:pt x="316124" y="422677"/>
                      <a:pt x="380575" y="379591"/>
                    </a:cubicBezTo>
                    <a:lnTo>
                      <a:pt x="409427" y="408443"/>
                    </a:lnTo>
                    <a:cubicBezTo>
                      <a:pt x="406170" y="416130"/>
                      <a:pt x="407893" y="425023"/>
                      <a:pt x="413785" y="430937"/>
                    </a:cubicBezTo>
                    <a:lnTo>
                      <a:pt x="435655" y="452807"/>
                    </a:lnTo>
                    <a:lnTo>
                      <a:pt x="386620" y="452807"/>
                    </a:lnTo>
                    <a:cubicBezTo>
                      <a:pt x="381767" y="452602"/>
                      <a:pt x="377668" y="456370"/>
                      <a:pt x="377463" y="461223"/>
                    </a:cubicBezTo>
                    <a:cubicBezTo>
                      <a:pt x="377259" y="466075"/>
                      <a:pt x="381026" y="470176"/>
                      <a:pt x="385880" y="470380"/>
                    </a:cubicBezTo>
                    <a:cubicBezTo>
                      <a:pt x="386127" y="470391"/>
                      <a:pt x="386373" y="470391"/>
                      <a:pt x="386620" y="470380"/>
                    </a:cubicBezTo>
                    <a:lnTo>
                      <a:pt x="453213" y="470380"/>
                    </a:lnTo>
                    <a:lnTo>
                      <a:pt x="505934" y="523101"/>
                    </a:lnTo>
                    <a:cubicBezTo>
                      <a:pt x="513942" y="531102"/>
                      <a:pt x="526917" y="531102"/>
                      <a:pt x="534926" y="523101"/>
                    </a:cubicBezTo>
                    <a:lnTo>
                      <a:pt x="563919" y="493999"/>
                    </a:lnTo>
                    <a:cubicBezTo>
                      <a:pt x="570147" y="487737"/>
                      <a:pt x="571675" y="478195"/>
                      <a:pt x="567715" y="470302"/>
                    </a:cubicBezTo>
                    <a:lnTo>
                      <a:pt x="577665" y="470302"/>
                    </a:lnTo>
                    <a:cubicBezTo>
                      <a:pt x="589901" y="470311"/>
                      <a:pt x="599830" y="460403"/>
                      <a:pt x="599847" y="448167"/>
                    </a:cubicBezTo>
                    <a:lnTo>
                      <a:pt x="599847" y="22151"/>
                    </a:lnTo>
                    <a:cubicBezTo>
                      <a:pt x="599838" y="9921"/>
                      <a:pt x="589926" y="9"/>
                      <a:pt x="577697" y="0"/>
                    </a:cubicBezTo>
                    <a:close/>
                    <a:moveTo>
                      <a:pt x="96147" y="60094"/>
                    </a:moveTo>
                    <a:lnTo>
                      <a:pt x="17574" y="60094"/>
                    </a:lnTo>
                    <a:lnTo>
                      <a:pt x="17574" y="22151"/>
                    </a:lnTo>
                    <a:cubicBezTo>
                      <a:pt x="17574" y="19623"/>
                      <a:pt x="19623" y="17574"/>
                      <a:pt x="22151" y="17574"/>
                    </a:cubicBezTo>
                    <a:lnTo>
                      <a:pt x="96147" y="17574"/>
                    </a:lnTo>
                    <a:close/>
                    <a:moveTo>
                      <a:pt x="301986" y="385839"/>
                    </a:moveTo>
                    <a:cubicBezTo>
                      <a:pt x="233486" y="385817"/>
                      <a:pt x="177973" y="330267"/>
                      <a:pt x="177995" y="261768"/>
                    </a:cubicBezTo>
                    <a:cubicBezTo>
                      <a:pt x="178019" y="193266"/>
                      <a:pt x="233567" y="137756"/>
                      <a:pt x="302067" y="137777"/>
                    </a:cubicBezTo>
                    <a:cubicBezTo>
                      <a:pt x="354266" y="137795"/>
                      <a:pt x="400867" y="170491"/>
                      <a:pt x="418643" y="219569"/>
                    </a:cubicBezTo>
                    <a:lnTo>
                      <a:pt x="418643" y="296190"/>
                    </a:lnTo>
                    <a:cubicBezTo>
                      <a:pt x="418643" y="297879"/>
                      <a:pt x="418995" y="299549"/>
                      <a:pt x="419674" y="301095"/>
                    </a:cubicBezTo>
                    <a:cubicBezTo>
                      <a:pt x="402705" y="351679"/>
                      <a:pt x="355341" y="385786"/>
                      <a:pt x="301986" y="385839"/>
                    </a:cubicBezTo>
                    <a:close/>
                    <a:moveTo>
                      <a:pt x="394649" y="368734"/>
                    </a:moveTo>
                    <a:cubicBezTo>
                      <a:pt x="399750" y="364329"/>
                      <a:pt x="404522" y="359557"/>
                      <a:pt x="408927" y="354457"/>
                    </a:cubicBezTo>
                    <a:lnTo>
                      <a:pt x="435077" y="380606"/>
                    </a:lnTo>
                    <a:lnTo>
                      <a:pt x="420783" y="394884"/>
                    </a:lnTo>
                    <a:close/>
                    <a:moveTo>
                      <a:pt x="551516" y="481580"/>
                    </a:moveTo>
                    <a:lnTo>
                      <a:pt x="522492" y="510589"/>
                    </a:lnTo>
                    <a:cubicBezTo>
                      <a:pt x="521347" y="511726"/>
                      <a:pt x="519497" y="511726"/>
                      <a:pt x="518352" y="510589"/>
                    </a:cubicBezTo>
                    <a:lnTo>
                      <a:pt x="426188" y="418425"/>
                    </a:lnTo>
                    <a:cubicBezTo>
                      <a:pt x="425051" y="417280"/>
                      <a:pt x="425051" y="415430"/>
                      <a:pt x="426188" y="414285"/>
                    </a:cubicBezTo>
                    <a:lnTo>
                      <a:pt x="455212" y="385261"/>
                    </a:lnTo>
                    <a:cubicBezTo>
                      <a:pt x="455759" y="384713"/>
                      <a:pt x="456501" y="384404"/>
                      <a:pt x="457274" y="384402"/>
                    </a:cubicBezTo>
                    <a:cubicBezTo>
                      <a:pt x="458052" y="384407"/>
                      <a:pt x="458797" y="384714"/>
                      <a:pt x="459352" y="385261"/>
                    </a:cubicBezTo>
                    <a:lnTo>
                      <a:pt x="551516" y="477425"/>
                    </a:lnTo>
                    <a:cubicBezTo>
                      <a:pt x="552656" y="478577"/>
                      <a:pt x="552656" y="480429"/>
                      <a:pt x="551516" y="4815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49E125D-6FC0-71B3-CC27-F809B25CA388}"/>
              </a:ext>
            </a:extLst>
          </p:cNvPr>
          <p:cNvGrpSpPr/>
          <p:nvPr/>
        </p:nvGrpSpPr>
        <p:grpSpPr>
          <a:xfrm>
            <a:off x="4367808" y="3272365"/>
            <a:ext cx="2808312" cy="1368152"/>
            <a:chOff x="2843808" y="2753308"/>
            <a:chExt cx="2808312" cy="136815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E18116C-E3D9-B34E-1B9C-611FAB95821C}"/>
                </a:ext>
              </a:extLst>
            </p:cNvPr>
            <p:cNvGrpSpPr/>
            <p:nvPr/>
          </p:nvGrpSpPr>
          <p:grpSpPr>
            <a:xfrm>
              <a:off x="2843808" y="2753308"/>
              <a:ext cx="2808312" cy="1368152"/>
              <a:chOff x="2689899" y="2609206"/>
              <a:chExt cx="2808312" cy="1368152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77F772A-F4D1-CC1E-DF79-8148B10D8666}"/>
                  </a:ext>
                </a:extLst>
              </p:cNvPr>
              <p:cNvSpPr/>
              <p:nvPr/>
            </p:nvSpPr>
            <p:spPr>
              <a:xfrm>
                <a:off x="2689899" y="2609206"/>
                <a:ext cx="2808312" cy="136815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B3996-F6BE-AFDA-42CF-C3D81989DB07}"/>
                  </a:ext>
                </a:extLst>
              </p:cNvPr>
              <p:cNvSpPr txBox="1"/>
              <p:nvPr/>
            </p:nvSpPr>
            <p:spPr>
              <a:xfrm>
                <a:off x="2753777" y="2770062"/>
                <a:ext cx="166607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</a:rPr>
                  <a:t>260</a:t>
                </a:r>
                <a:r>
                  <a:rPr lang="en-GB" dirty="0"/>
                  <a:t>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3630B4-8C05-4BF0-7541-CCAFB1AFF8A7}"/>
                  </a:ext>
                </a:extLst>
              </p:cNvPr>
              <p:cNvSpPr txBox="1"/>
              <p:nvPr/>
            </p:nvSpPr>
            <p:spPr>
              <a:xfrm>
                <a:off x="2748705" y="3121223"/>
                <a:ext cx="152537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Contracts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signed</a:t>
                </a:r>
              </a:p>
            </p:txBody>
          </p:sp>
        </p:grpSp>
        <p:grpSp>
          <p:nvGrpSpPr>
            <p:cNvPr id="132" name="Google Shape;14585;p76">
              <a:extLst>
                <a:ext uri="{FF2B5EF4-FFF2-40B4-BE49-F238E27FC236}">
                  <a16:creationId xmlns:a16="http://schemas.microsoft.com/office/drawing/2014/main" id="{29EBF1B5-1796-B0F1-2E17-966B172A05FA}"/>
                </a:ext>
              </a:extLst>
            </p:cNvPr>
            <p:cNvGrpSpPr/>
            <p:nvPr/>
          </p:nvGrpSpPr>
          <p:grpSpPr>
            <a:xfrm>
              <a:off x="4902430" y="3293178"/>
              <a:ext cx="504427" cy="638913"/>
              <a:chOff x="1394741" y="1512061"/>
              <a:chExt cx="252444" cy="351722"/>
            </a:xfrm>
            <a:solidFill>
              <a:schemeClr val="bg1"/>
            </a:solidFill>
          </p:grpSpPr>
          <p:sp>
            <p:nvSpPr>
              <p:cNvPr id="133" name="Google Shape;14586;p76">
                <a:extLst>
                  <a:ext uri="{FF2B5EF4-FFF2-40B4-BE49-F238E27FC236}">
                    <a16:creationId xmlns:a16="http://schemas.microsoft.com/office/drawing/2014/main" id="{B507B375-2128-AE13-044D-9DB12BF48EC1}"/>
                  </a:ext>
                </a:extLst>
              </p:cNvPr>
              <p:cNvSpPr/>
              <p:nvPr/>
            </p:nvSpPr>
            <p:spPr>
              <a:xfrm>
                <a:off x="1394741" y="1512061"/>
                <a:ext cx="252444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1050" extrusionOk="0">
                    <a:moveTo>
                      <a:pt x="3942" y="334"/>
                    </a:moveTo>
                    <a:cubicBezTo>
                      <a:pt x="4132" y="334"/>
                      <a:pt x="4299" y="429"/>
                      <a:pt x="4406" y="595"/>
                    </a:cubicBezTo>
                    <a:cubicBezTo>
                      <a:pt x="4430" y="643"/>
                      <a:pt x="4490" y="667"/>
                      <a:pt x="4537" y="667"/>
                    </a:cubicBezTo>
                    <a:lnTo>
                      <a:pt x="5144" y="667"/>
                    </a:lnTo>
                    <a:cubicBezTo>
                      <a:pt x="5252" y="667"/>
                      <a:pt x="5323" y="762"/>
                      <a:pt x="5323" y="846"/>
                    </a:cubicBezTo>
                    <a:lnTo>
                      <a:pt x="5323" y="1381"/>
                    </a:lnTo>
                    <a:lnTo>
                      <a:pt x="2549" y="1381"/>
                    </a:lnTo>
                    <a:lnTo>
                      <a:pt x="2549" y="846"/>
                    </a:lnTo>
                    <a:lnTo>
                      <a:pt x="2561" y="846"/>
                    </a:lnTo>
                    <a:cubicBezTo>
                      <a:pt x="2561" y="750"/>
                      <a:pt x="2644" y="667"/>
                      <a:pt x="2739" y="667"/>
                    </a:cubicBezTo>
                    <a:lnTo>
                      <a:pt x="3347" y="667"/>
                    </a:lnTo>
                    <a:cubicBezTo>
                      <a:pt x="3406" y="667"/>
                      <a:pt x="3454" y="643"/>
                      <a:pt x="3478" y="595"/>
                    </a:cubicBezTo>
                    <a:cubicBezTo>
                      <a:pt x="3573" y="429"/>
                      <a:pt x="3751" y="334"/>
                      <a:pt x="3942" y="334"/>
                    </a:cubicBezTo>
                    <a:close/>
                    <a:moveTo>
                      <a:pt x="7228" y="1000"/>
                    </a:moveTo>
                    <a:cubicBezTo>
                      <a:pt x="7430" y="1000"/>
                      <a:pt x="7585" y="1167"/>
                      <a:pt x="7585" y="1357"/>
                    </a:cubicBezTo>
                    <a:lnTo>
                      <a:pt x="7585" y="10347"/>
                    </a:lnTo>
                    <a:cubicBezTo>
                      <a:pt x="7585" y="10537"/>
                      <a:pt x="7430" y="10704"/>
                      <a:pt x="7228" y="10704"/>
                    </a:cubicBezTo>
                    <a:lnTo>
                      <a:pt x="668" y="10704"/>
                    </a:lnTo>
                    <a:cubicBezTo>
                      <a:pt x="477" y="10704"/>
                      <a:pt x="310" y="10537"/>
                      <a:pt x="310" y="10347"/>
                    </a:cubicBezTo>
                    <a:lnTo>
                      <a:pt x="310" y="1357"/>
                    </a:lnTo>
                    <a:cubicBezTo>
                      <a:pt x="310" y="1155"/>
                      <a:pt x="477" y="1000"/>
                      <a:pt x="668" y="1000"/>
                    </a:cubicBezTo>
                    <a:lnTo>
                      <a:pt x="2227" y="1000"/>
                    </a:lnTo>
                    <a:lnTo>
                      <a:pt x="2227" y="1536"/>
                    </a:lnTo>
                    <a:cubicBezTo>
                      <a:pt x="2227" y="1619"/>
                      <a:pt x="2311" y="1703"/>
                      <a:pt x="2394" y="1703"/>
                    </a:cubicBezTo>
                    <a:lnTo>
                      <a:pt x="5502" y="1703"/>
                    </a:lnTo>
                    <a:cubicBezTo>
                      <a:pt x="5597" y="1703"/>
                      <a:pt x="5668" y="1619"/>
                      <a:pt x="5668" y="1536"/>
                    </a:cubicBezTo>
                    <a:lnTo>
                      <a:pt x="5668" y="1000"/>
                    </a:lnTo>
                    <a:close/>
                    <a:moveTo>
                      <a:pt x="3954" y="0"/>
                    </a:moveTo>
                    <a:cubicBezTo>
                      <a:pt x="3692" y="0"/>
                      <a:pt x="3442" y="131"/>
                      <a:pt x="3275" y="345"/>
                    </a:cubicBezTo>
                    <a:lnTo>
                      <a:pt x="2751" y="345"/>
                    </a:lnTo>
                    <a:cubicBezTo>
                      <a:pt x="2525" y="345"/>
                      <a:pt x="2335" y="488"/>
                      <a:pt x="2275" y="691"/>
                    </a:cubicBezTo>
                    <a:lnTo>
                      <a:pt x="680" y="691"/>
                    </a:lnTo>
                    <a:cubicBezTo>
                      <a:pt x="310" y="691"/>
                      <a:pt x="1" y="988"/>
                      <a:pt x="1" y="1369"/>
                    </a:cubicBezTo>
                    <a:lnTo>
                      <a:pt x="1" y="10359"/>
                    </a:lnTo>
                    <a:cubicBezTo>
                      <a:pt x="1" y="10728"/>
                      <a:pt x="299" y="11049"/>
                      <a:pt x="680" y="11049"/>
                    </a:cubicBezTo>
                    <a:lnTo>
                      <a:pt x="7252" y="11049"/>
                    </a:lnTo>
                    <a:cubicBezTo>
                      <a:pt x="7621" y="11049"/>
                      <a:pt x="7930" y="10751"/>
                      <a:pt x="7930" y="10359"/>
                    </a:cubicBezTo>
                    <a:lnTo>
                      <a:pt x="7930" y="1369"/>
                    </a:lnTo>
                    <a:cubicBezTo>
                      <a:pt x="7919" y="1000"/>
                      <a:pt x="7609" y="691"/>
                      <a:pt x="7228" y="691"/>
                    </a:cubicBezTo>
                    <a:lnTo>
                      <a:pt x="5644" y="691"/>
                    </a:lnTo>
                    <a:cubicBezTo>
                      <a:pt x="5561" y="488"/>
                      <a:pt x="5383" y="345"/>
                      <a:pt x="5168" y="345"/>
                    </a:cubicBezTo>
                    <a:lnTo>
                      <a:pt x="4644" y="345"/>
                    </a:lnTo>
                    <a:cubicBezTo>
                      <a:pt x="4478" y="131"/>
                      <a:pt x="4228" y="0"/>
                      <a:pt x="39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4587;p76">
                <a:extLst>
                  <a:ext uri="{FF2B5EF4-FFF2-40B4-BE49-F238E27FC236}">
                    <a16:creationId xmlns:a16="http://schemas.microsoft.com/office/drawing/2014/main" id="{1CCCA2E6-2A5C-9DAD-1DDD-2657523EF984}"/>
                  </a:ext>
                </a:extLst>
              </p:cNvPr>
              <p:cNvSpPr/>
              <p:nvPr/>
            </p:nvSpPr>
            <p:spPr>
              <a:xfrm>
                <a:off x="1515282" y="1534024"/>
                <a:ext cx="10631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23" extrusionOk="0">
                    <a:moveTo>
                      <a:pt x="167" y="1"/>
                    </a:moveTo>
                    <a:cubicBezTo>
                      <a:pt x="83" y="1"/>
                      <a:pt x="0" y="72"/>
                      <a:pt x="0" y="156"/>
                    </a:cubicBezTo>
                    <a:cubicBezTo>
                      <a:pt x="0" y="251"/>
                      <a:pt x="83" y="322"/>
                      <a:pt x="167" y="322"/>
                    </a:cubicBezTo>
                    <a:cubicBezTo>
                      <a:pt x="262" y="322"/>
                      <a:pt x="333" y="251"/>
                      <a:pt x="333" y="156"/>
                    </a:cubicBezTo>
                    <a:cubicBezTo>
                      <a:pt x="322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4588;p76">
                <a:extLst>
                  <a:ext uri="{FF2B5EF4-FFF2-40B4-BE49-F238E27FC236}">
                    <a16:creationId xmlns:a16="http://schemas.microsoft.com/office/drawing/2014/main" id="{D45650ED-E42B-C100-72D1-464C34937653}"/>
                  </a:ext>
                </a:extLst>
              </p:cNvPr>
              <p:cNvSpPr/>
              <p:nvPr/>
            </p:nvSpPr>
            <p:spPr>
              <a:xfrm>
                <a:off x="1415972" y="1556018"/>
                <a:ext cx="208486" cy="274406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8621" extrusionOk="0">
                    <a:moveTo>
                      <a:pt x="167" y="0"/>
                    </a:moveTo>
                    <a:cubicBezTo>
                      <a:pt x="72" y="0"/>
                      <a:pt x="1" y="84"/>
                      <a:pt x="1" y="167"/>
                    </a:cubicBezTo>
                    <a:lnTo>
                      <a:pt x="1" y="8454"/>
                    </a:lnTo>
                    <a:cubicBezTo>
                      <a:pt x="1" y="8549"/>
                      <a:pt x="72" y="8620"/>
                      <a:pt x="167" y="8620"/>
                    </a:cubicBezTo>
                    <a:lnTo>
                      <a:pt x="6382" y="8620"/>
                    </a:lnTo>
                    <a:cubicBezTo>
                      <a:pt x="6478" y="8620"/>
                      <a:pt x="6549" y="8549"/>
                      <a:pt x="6549" y="8454"/>
                    </a:cubicBezTo>
                    <a:lnTo>
                      <a:pt x="6549" y="167"/>
                    </a:lnTo>
                    <a:cubicBezTo>
                      <a:pt x="6549" y="60"/>
                      <a:pt x="6478" y="0"/>
                      <a:pt x="6382" y="0"/>
                    </a:cubicBezTo>
                    <a:lnTo>
                      <a:pt x="5525" y="0"/>
                    </a:lnTo>
                    <a:cubicBezTo>
                      <a:pt x="5430" y="0"/>
                      <a:pt x="5358" y="84"/>
                      <a:pt x="5358" y="167"/>
                    </a:cubicBezTo>
                    <a:cubicBezTo>
                      <a:pt x="5358" y="262"/>
                      <a:pt x="5430" y="334"/>
                      <a:pt x="5525" y="334"/>
                    </a:cubicBezTo>
                    <a:lnTo>
                      <a:pt x="6228" y="334"/>
                    </a:lnTo>
                    <a:lnTo>
                      <a:pt x="6228" y="8311"/>
                    </a:lnTo>
                    <a:lnTo>
                      <a:pt x="322" y="8311"/>
                    </a:lnTo>
                    <a:lnTo>
                      <a:pt x="322" y="334"/>
                    </a:lnTo>
                    <a:lnTo>
                      <a:pt x="1025" y="334"/>
                    </a:lnTo>
                    <a:cubicBezTo>
                      <a:pt x="1120" y="334"/>
                      <a:pt x="1191" y="262"/>
                      <a:pt x="1191" y="167"/>
                    </a:cubicBezTo>
                    <a:cubicBezTo>
                      <a:pt x="1191" y="84"/>
                      <a:pt x="1120" y="0"/>
                      <a:pt x="10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4589;p76">
                <a:extLst>
                  <a:ext uri="{FF2B5EF4-FFF2-40B4-BE49-F238E27FC236}">
                    <a16:creationId xmlns:a16="http://schemas.microsoft.com/office/drawing/2014/main" id="{D1249F16-FF0D-38C9-9B98-F5239BB69A5C}"/>
                  </a:ext>
                </a:extLst>
              </p:cNvPr>
              <p:cNvSpPr/>
              <p:nvPr/>
            </p:nvSpPr>
            <p:spPr>
              <a:xfrm>
                <a:off x="1449330" y="1665927"/>
                <a:ext cx="31862" cy="32244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13" extrusionOk="0">
                    <a:moveTo>
                      <a:pt x="500" y="333"/>
                    </a:moveTo>
                    <a:cubicBezTo>
                      <a:pt x="608" y="333"/>
                      <a:pt x="679" y="417"/>
                      <a:pt x="679" y="512"/>
                    </a:cubicBezTo>
                    <a:cubicBezTo>
                      <a:pt x="679" y="595"/>
                      <a:pt x="608" y="691"/>
                      <a:pt x="500" y="691"/>
                    </a:cubicBezTo>
                    <a:cubicBezTo>
                      <a:pt x="393" y="691"/>
                      <a:pt x="322" y="595"/>
                      <a:pt x="322" y="512"/>
                    </a:cubicBezTo>
                    <a:cubicBezTo>
                      <a:pt x="322" y="417"/>
                      <a:pt x="417" y="333"/>
                      <a:pt x="500" y="333"/>
                    </a:cubicBezTo>
                    <a:close/>
                    <a:moveTo>
                      <a:pt x="500" y="0"/>
                    </a:moveTo>
                    <a:cubicBezTo>
                      <a:pt x="215" y="0"/>
                      <a:pt x="0" y="226"/>
                      <a:pt x="0" y="512"/>
                    </a:cubicBezTo>
                    <a:cubicBezTo>
                      <a:pt x="0" y="786"/>
                      <a:pt x="215" y="1012"/>
                      <a:pt x="500" y="1012"/>
                    </a:cubicBezTo>
                    <a:cubicBezTo>
                      <a:pt x="786" y="1012"/>
                      <a:pt x="1001" y="786"/>
                      <a:pt x="1001" y="512"/>
                    </a:cubicBezTo>
                    <a:cubicBezTo>
                      <a:pt x="1001" y="226"/>
                      <a:pt x="786" y="0"/>
                      <a:pt x="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4590;p76">
                <a:extLst>
                  <a:ext uri="{FF2B5EF4-FFF2-40B4-BE49-F238E27FC236}">
                    <a16:creationId xmlns:a16="http://schemas.microsoft.com/office/drawing/2014/main" id="{3BE8FDBB-D5D9-0BBC-496C-B84DE8061515}"/>
                  </a:ext>
                </a:extLst>
              </p:cNvPr>
              <p:cNvSpPr/>
              <p:nvPr/>
            </p:nvSpPr>
            <p:spPr>
              <a:xfrm>
                <a:off x="1449330" y="1715168"/>
                <a:ext cx="31862" cy="32244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13" extrusionOk="0">
                    <a:moveTo>
                      <a:pt x="500" y="346"/>
                    </a:moveTo>
                    <a:cubicBezTo>
                      <a:pt x="608" y="346"/>
                      <a:pt x="679" y="441"/>
                      <a:pt x="679" y="525"/>
                    </a:cubicBezTo>
                    <a:cubicBezTo>
                      <a:pt x="679" y="608"/>
                      <a:pt x="608" y="703"/>
                      <a:pt x="500" y="703"/>
                    </a:cubicBezTo>
                    <a:cubicBezTo>
                      <a:pt x="393" y="703"/>
                      <a:pt x="322" y="608"/>
                      <a:pt x="322" y="525"/>
                    </a:cubicBezTo>
                    <a:cubicBezTo>
                      <a:pt x="322" y="441"/>
                      <a:pt x="417" y="346"/>
                      <a:pt x="500" y="346"/>
                    </a:cubicBezTo>
                    <a:close/>
                    <a:moveTo>
                      <a:pt x="500" y="1"/>
                    </a:moveTo>
                    <a:cubicBezTo>
                      <a:pt x="215" y="1"/>
                      <a:pt x="0" y="227"/>
                      <a:pt x="0" y="513"/>
                    </a:cubicBezTo>
                    <a:cubicBezTo>
                      <a:pt x="0" y="787"/>
                      <a:pt x="215" y="1013"/>
                      <a:pt x="500" y="1013"/>
                    </a:cubicBezTo>
                    <a:cubicBezTo>
                      <a:pt x="786" y="1013"/>
                      <a:pt x="1001" y="787"/>
                      <a:pt x="1001" y="513"/>
                    </a:cubicBezTo>
                    <a:cubicBezTo>
                      <a:pt x="1001" y="227"/>
                      <a:pt x="786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4591;p76">
                <a:extLst>
                  <a:ext uri="{FF2B5EF4-FFF2-40B4-BE49-F238E27FC236}">
                    <a16:creationId xmlns:a16="http://schemas.microsoft.com/office/drawing/2014/main" id="{3166EF9B-06C8-2803-879A-9217AA5A7976}"/>
                  </a:ext>
                </a:extLst>
              </p:cNvPr>
              <p:cNvSpPr/>
              <p:nvPr/>
            </p:nvSpPr>
            <p:spPr>
              <a:xfrm>
                <a:off x="1449330" y="1765205"/>
                <a:ext cx="31862" cy="3186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1" extrusionOk="0">
                    <a:moveTo>
                      <a:pt x="500" y="322"/>
                    </a:moveTo>
                    <a:cubicBezTo>
                      <a:pt x="608" y="322"/>
                      <a:pt x="679" y="417"/>
                      <a:pt x="679" y="501"/>
                    </a:cubicBezTo>
                    <a:cubicBezTo>
                      <a:pt x="691" y="608"/>
                      <a:pt x="608" y="679"/>
                      <a:pt x="500" y="679"/>
                    </a:cubicBezTo>
                    <a:cubicBezTo>
                      <a:pt x="393" y="679"/>
                      <a:pt x="322" y="584"/>
                      <a:pt x="322" y="501"/>
                    </a:cubicBezTo>
                    <a:cubicBezTo>
                      <a:pt x="322" y="393"/>
                      <a:pt x="417" y="322"/>
                      <a:pt x="500" y="322"/>
                    </a:cubicBezTo>
                    <a:close/>
                    <a:moveTo>
                      <a:pt x="500" y="1"/>
                    </a:moveTo>
                    <a:cubicBezTo>
                      <a:pt x="215" y="1"/>
                      <a:pt x="0" y="215"/>
                      <a:pt x="0" y="501"/>
                    </a:cubicBezTo>
                    <a:cubicBezTo>
                      <a:pt x="0" y="786"/>
                      <a:pt x="215" y="1001"/>
                      <a:pt x="500" y="1001"/>
                    </a:cubicBezTo>
                    <a:cubicBezTo>
                      <a:pt x="786" y="1001"/>
                      <a:pt x="1001" y="786"/>
                      <a:pt x="1001" y="501"/>
                    </a:cubicBezTo>
                    <a:cubicBezTo>
                      <a:pt x="1001" y="215"/>
                      <a:pt x="786" y="1"/>
                      <a:pt x="5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4592;p76">
                <a:extLst>
                  <a:ext uri="{FF2B5EF4-FFF2-40B4-BE49-F238E27FC236}">
                    <a16:creationId xmlns:a16="http://schemas.microsoft.com/office/drawing/2014/main" id="{99372339-8795-17CB-0459-FF9199215846}"/>
                  </a:ext>
                </a:extLst>
              </p:cNvPr>
              <p:cNvSpPr/>
              <p:nvPr/>
            </p:nvSpPr>
            <p:spPr>
              <a:xfrm>
                <a:off x="1493287" y="1665927"/>
                <a:ext cx="59522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334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62"/>
                      <a:pt x="72" y="333"/>
                      <a:pt x="167" y="333"/>
                    </a:cubicBezTo>
                    <a:lnTo>
                      <a:pt x="1703" y="333"/>
                    </a:lnTo>
                    <a:cubicBezTo>
                      <a:pt x="1798" y="333"/>
                      <a:pt x="1870" y="262"/>
                      <a:pt x="1870" y="167"/>
                    </a:cubicBezTo>
                    <a:cubicBezTo>
                      <a:pt x="1870" y="72"/>
                      <a:pt x="1798" y="0"/>
                      <a:pt x="1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4593;p76">
                <a:extLst>
                  <a:ext uri="{FF2B5EF4-FFF2-40B4-BE49-F238E27FC236}">
                    <a16:creationId xmlns:a16="http://schemas.microsoft.com/office/drawing/2014/main" id="{BEC0B6C4-B370-4527-8887-804E6B3C687D}"/>
                  </a:ext>
                </a:extLst>
              </p:cNvPr>
              <p:cNvSpPr/>
              <p:nvPr/>
            </p:nvSpPr>
            <p:spPr>
              <a:xfrm>
                <a:off x="1493287" y="1687890"/>
                <a:ext cx="98578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23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2929" y="322"/>
                    </a:lnTo>
                    <a:cubicBezTo>
                      <a:pt x="3025" y="322"/>
                      <a:pt x="3096" y="251"/>
                      <a:pt x="3096" y="167"/>
                    </a:cubicBezTo>
                    <a:cubicBezTo>
                      <a:pt x="3096" y="72"/>
                      <a:pt x="3025" y="1"/>
                      <a:pt x="29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4594;p76">
                <a:extLst>
                  <a:ext uri="{FF2B5EF4-FFF2-40B4-BE49-F238E27FC236}">
                    <a16:creationId xmlns:a16="http://schemas.microsoft.com/office/drawing/2014/main" id="{71D423E0-EF13-D977-A4BA-4CFE52C7842F}"/>
                  </a:ext>
                </a:extLst>
              </p:cNvPr>
              <p:cNvSpPr/>
              <p:nvPr/>
            </p:nvSpPr>
            <p:spPr>
              <a:xfrm>
                <a:off x="1493287" y="1715168"/>
                <a:ext cx="59522" cy="10663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335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67" y="334"/>
                    </a:cubicBezTo>
                    <a:lnTo>
                      <a:pt x="1703" y="334"/>
                    </a:lnTo>
                    <a:cubicBezTo>
                      <a:pt x="1798" y="334"/>
                      <a:pt x="1870" y="263"/>
                      <a:pt x="1870" y="168"/>
                    </a:cubicBezTo>
                    <a:cubicBezTo>
                      <a:pt x="1870" y="84"/>
                      <a:pt x="1798" y="1"/>
                      <a:pt x="17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4595;p76">
                <a:extLst>
                  <a:ext uri="{FF2B5EF4-FFF2-40B4-BE49-F238E27FC236}">
                    <a16:creationId xmlns:a16="http://schemas.microsoft.com/office/drawing/2014/main" id="{B31BA795-79EC-0983-97D3-C5CA84080090}"/>
                  </a:ext>
                </a:extLst>
              </p:cNvPr>
              <p:cNvSpPr/>
              <p:nvPr/>
            </p:nvSpPr>
            <p:spPr>
              <a:xfrm>
                <a:off x="1493287" y="1737545"/>
                <a:ext cx="98578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4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7" y="334"/>
                    </a:cubicBezTo>
                    <a:lnTo>
                      <a:pt x="2929" y="334"/>
                    </a:lnTo>
                    <a:cubicBezTo>
                      <a:pt x="3025" y="334"/>
                      <a:pt x="3096" y="250"/>
                      <a:pt x="3096" y="167"/>
                    </a:cubicBezTo>
                    <a:cubicBezTo>
                      <a:pt x="3096" y="72"/>
                      <a:pt x="3025" y="0"/>
                      <a:pt x="2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4596;p76">
                <a:extLst>
                  <a:ext uri="{FF2B5EF4-FFF2-40B4-BE49-F238E27FC236}">
                    <a16:creationId xmlns:a16="http://schemas.microsoft.com/office/drawing/2014/main" id="{DFFE5C31-7334-4131-59CB-67C812092B63}"/>
                  </a:ext>
                </a:extLst>
              </p:cNvPr>
              <p:cNvSpPr/>
              <p:nvPr/>
            </p:nvSpPr>
            <p:spPr>
              <a:xfrm>
                <a:off x="1493287" y="1765205"/>
                <a:ext cx="59522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322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55"/>
                    </a:cubicBezTo>
                    <a:cubicBezTo>
                      <a:pt x="1" y="251"/>
                      <a:pt x="72" y="322"/>
                      <a:pt x="167" y="322"/>
                    </a:cubicBezTo>
                    <a:lnTo>
                      <a:pt x="1703" y="322"/>
                    </a:lnTo>
                    <a:cubicBezTo>
                      <a:pt x="1798" y="322"/>
                      <a:pt x="1870" y="251"/>
                      <a:pt x="1870" y="155"/>
                    </a:cubicBezTo>
                    <a:cubicBezTo>
                      <a:pt x="1870" y="72"/>
                      <a:pt x="1798" y="1"/>
                      <a:pt x="17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4597;p76">
                <a:extLst>
                  <a:ext uri="{FF2B5EF4-FFF2-40B4-BE49-F238E27FC236}">
                    <a16:creationId xmlns:a16="http://schemas.microsoft.com/office/drawing/2014/main" id="{FE1B9AFE-A8A4-0330-D1B9-625CEE7599A3}"/>
                  </a:ext>
                </a:extLst>
              </p:cNvPr>
              <p:cNvSpPr/>
              <p:nvPr/>
            </p:nvSpPr>
            <p:spPr>
              <a:xfrm>
                <a:off x="1493287" y="1786818"/>
                <a:ext cx="98578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34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34"/>
                      <a:pt x="167" y="334"/>
                    </a:cubicBezTo>
                    <a:lnTo>
                      <a:pt x="2929" y="334"/>
                    </a:lnTo>
                    <a:cubicBezTo>
                      <a:pt x="3025" y="334"/>
                      <a:pt x="3096" y="250"/>
                      <a:pt x="3096" y="167"/>
                    </a:cubicBezTo>
                    <a:cubicBezTo>
                      <a:pt x="3096" y="72"/>
                      <a:pt x="3025" y="0"/>
                      <a:pt x="2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14598;p76">
                <a:extLst>
                  <a:ext uri="{FF2B5EF4-FFF2-40B4-BE49-F238E27FC236}">
                    <a16:creationId xmlns:a16="http://schemas.microsoft.com/office/drawing/2014/main" id="{F2B9B798-3BEF-E783-6F6E-760300D28BA3}"/>
                  </a:ext>
                </a:extLst>
              </p:cNvPr>
              <p:cNvSpPr/>
              <p:nvPr/>
            </p:nvSpPr>
            <p:spPr>
              <a:xfrm>
                <a:off x="1493287" y="1583679"/>
                <a:ext cx="98578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22" extrusionOk="0">
                    <a:moveTo>
                      <a:pt x="167" y="0"/>
                    </a:moveTo>
                    <a:cubicBezTo>
                      <a:pt x="72" y="0"/>
                      <a:pt x="1" y="72"/>
                      <a:pt x="1" y="167"/>
                    </a:cubicBezTo>
                    <a:cubicBezTo>
                      <a:pt x="1" y="250"/>
                      <a:pt x="72" y="322"/>
                      <a:pt x="167" y="322"/>
                    </a:cubicBezTo>
                    <a:lnTo>
                      <a:pt x="2929" y="322"/>
                    </a:lnTo>
                    <a:cubicBezTo>
                      <a:pt x="3025" y="322"/>
                      <a:pt x="3096" y="250"/>
                      <a:pt x="3096" y="167"/>
                    </a:cubicBezTo>
                    <a:cubicBezTo>
                      <a:pt x="3096" y="72"/>
                      <a:pt x="3025" y="0"/>
                      <a:pt x="2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4599;p76">
                <a:extLst>
                  <a:ext uri="{FF2B5EF4-FFF2-40B4-BE49-F238E27FC236}">
                    <a16:creationId xmlns:a16="http://schemas.microsoft.com/office/drawing/2014/main" id="{5BF38594-8A76-1F68-B735-6F36778BCCB9}"/>
                  </a:ext>
                </a:extLst>
              </p:cNvPr>
              <p:cNvSpPr/>
              <p:nvPr/>
            </p:nvSpPr>
            <p:spPr>
              <a:xfrm>
                <a:off x="1449330" y="1632951"/>
                <a:ext cx="142535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322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4310" y="322"/>
                    </a:lnTo>
                    <a:cubicBezTo>
                      <a:pt x="4406" y="322"/>
                      <a:pt x="4477" y="250"/>
                      <a:pt x="4477" y="167"/>
                    </a:cubicBezTo>
                    <a:cubicBezTo>
                      <a:pt x="4477" y="72"/>
                      <a:pt x="4406" y="0"/>
                      <a:pt x="43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4600;p76">
                <a:extLst>
                  <a:ext uri="{FF2B5EF4-FFF2-40B4-BE49-F238E27FC236}">
                    <a16:creationId xmlns:a16="http://schemas.microsoft.com/office/drawing/2014/main" id="{D1310A6B-2A2C-DB7B-EC92-414D168E0E69}"/>
                  </a:ext>
                </a:extLst>
              </p:cNvPr>
              <p:cNvSpPr/>
              <p:nvPr/>
            </p:nvSpPr>
            <p:spPr>
              <a:xfrm>
                <a:off x="1493287" y="1605291"/>
                <a:ext cx="26928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34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cubicBezTo>
                      <a:pt x="1" y="262"/>
                      <a:pt x="72" y="333"/>
                      <a:pt x="167" y="333"/>
                    </a:cubicBezTo>
                    <a:lnTo>
                      <a:pt x="679" y="333"/>
                    </a:lnTo>
                    <a:cubicBezTo>
                      <a:pt x="774" y="333"/>
                      <a:pt x="846" y="262"/>
                      <a:pt x="846" y="167"/>
                    </a:cubicBezTo>
                    <a:cubicBezTo>
                      <a:pt x="846" y="83"/>
                      <a:pt x="774" y="0"/>
                      <a:pt x="6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4601;p76">
                <a:extLst>
                  <a:ext uri="{FF2B5EF4-FFF2-40B4-BE49-F238E27FC236}">
                    <a16:creationId xmlns:a16="http://schemas.microsoft.com/office/drawing/2014/main" id="{475ADCAD-108C-04FA-19E7-A9F6807C42F4}"/>
                  </a:ext>
                </a:extLst>
              </p:cNvPr>
              <p:cNvSpPr/>
              <p:nvPr/>
            </p:nvSpPr>
            <p:spPr>
              <a:xfrm>
                <a:off x="1531579" y="1605291"/>
                <a:ext cx="26928" cy="106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34" extrusionOk="0">
                    <a:moveTo>
                      <a:pt x="167" y="0"/>
                    </a:moveTo>
                    <a:cubicBezTo>
                      <a:pt x="71" y="0"/>
                      <a:pt x="0" y="83"/>
                      <a:pt x="0" y="167"/>
                    </a:cubicBezTo>
                    <a:cubicBezTo>
                      <a:pt x="0" y="262"/>
                      <a:pt x="71" y="333"/>
                      <a:pt x="167" y="333"/>
                    </a:cubicBezTo>
                    <a:lnTo>
                      <a:pt x="691" y="333"/>
                    </a:lnTo>
                    <a:cubicBezTo>
                      <a:pt x="774" y="333"/>
                      <a:pt x="845" y="262"/>
                      <a:pt x="845" y="167"/>
                    </a:cubicBezTo>
                    <a:cubicBezTo>
                      <a:pt x="845" y="83"/>
                      <a:pt x="774" y="0"/>
                      <a:pt x="6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4602;p76">
                <a:extLst>
                  <a:ext uri="{FF2B5EF4-FFF2-40B4-BE49-F238E27FC236}">
                    <a16:creationId xmlns:a16="http://schemas.microsoft.com/office/drawing/2014/main" id="{8D96DD9C-05B9-09A6-7078-F139C089490A}"/>
                  </a:ext>
                </a:extLst>
              </p:cNvPr>
              <p:cNvSpPr/>
              <p:nvPr/>
            </p:nvSpPr>
            <p:spPr>
              <a:xfrm>
                <a:off x="1449712" y="1583679"/>
                <a:ext cx="32244" cy="3224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013" extrusionOk="0">
                    <a:moveTo>
                      <a:pt x="679" y="310"/>
                    </a:moveTo>
                    <a:lnTo>
                      <a:pt x="679" y="679"/>
                    </a:lnTo>
                    <a:lnTo>
                      <a:pt x="310" y="679"/>
                    </a:lnTo>
                    <a:lnTo>
                      <a:pt x="310" y="310"/>
                    </a:lnTo>
                    <a:close/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46"/>
                    </a:lnTo>
                    <a:cubicBezTo>
                      <a:pt x="0" y="941"/>
                      <a:pt x="72" y="1012"/>
                      <a:pt x="155" y="1012"/>
                    </a:cubicBezTo>
                    <a:lnTo>
                      <a:pt x="846" y="1012"/>
                    </a:lnTo>
                    <a:cubicBezTo>
                      <a:pt x="941" y="1012"/>
                      <a:pt x="1012" y="941"/>
                      <a:pt x="1012" y="846"/>
                    </a:cubicBezTo>
                    <a:lnTo>
                      <a:pt x="1012" y="167"/>
                    </a:lnTo>
                    <a:cubicBezTo>
                      <a:pt x="989" y="60"/>
                      <a:pt x="941" y="0"/>
                      <a:pt x="8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3E174C3-D9D1-2B0A-1AEE-568016C1FF75}"/>
              </a:ext>
            </a:extLst>
          </p:cNvPr>
          <p:cNvGrpSpPr/>
          <p:nvPr/>
        </p:nvGrpSpPr>
        <p:grpSpPr>
          <a:xfrm>
            <a:off x="7244725" y="3272365"/>
            <a:ext cx="2808312" cy="1368152"/>
            <a:chOff x="5720725" y="2753308"/>
            <a:chExt cx="2808312" cy="136815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FA6665D-85F5-8649-D0D6-0223AD1BA4C6}"/>
                </a:ext>
              </a:extLst>
            </p:cNvPr>
            <p:cNvGrpSpPr/>
            <p:nvPr/>
          </p:nvGrpSpPr>
          <p:grpSpPr>
            <a:xfrm>
              <a:off x="5720725" y="2753308"/>
              <a:ext cx="2808312" cy="1368152"/>
              <a:chOff x="5566816" y="2609206"/>
              <a:chExt cx="2808312" cy="136815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21BF8CC-04E4-05BB-8B00-BAFB27734A2D}"/>
                  </a:ext>
                </a:extLst>
              </p:cNvPr>
              <p:cNvSpPr/>
              <p:nvPr/>
            </p:nvSpPr>
            <p:spPr>
              <a:xfrm>
                <a:off x="5566816" y="2609206"/>
                <a:ext cx="2808312" cy="136815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6C32BB-2FBF-F421-8E13-EC2F47E142D1}"/>
                  </a:ext>
                </a:extLst>
              </p:cNvPr>
              <p:cNvSpPr txBox="1"/>
              <p:nvPr/>
            </p:nvSpPr>
            <p:spPr>
              <a:xfrm>
                <a:off x="5628931" y="2771963"/>
                <a:ext cx="166607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6</a:t>
                </a:r>
                <a:r>
                  <a:rPr lang="en-GB" sz="28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00172B-7D60-C350-49AF-7599AF5EFF36}"/>
                  </a:ext>
                </a:extLst>
              </p:cNvPr>
              <p:cNvSpPr txBox="1"/>
              <p:nvPr/>
            </p:nvSpPr>
            <p:spPr>
              <a:xfrm>
                <a:off x="5628931" y="3121223"/>
                <a:ext cx="169738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R&amp;D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bg1"/>
                    </a:solidFill>
                  </a:rPr>
                  <a:t>collaboration</a:t>
                </a:r>
                <a:r>
                  <a:rPr lang="en-GB" sz="1400" dirty="0"/>
                  <a:t> agreements</a:t>
                </a: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3AC478D-1940-2F5F-9D9E-61166BD5AC48}"/>
                </a:ext>
              </a:extLst>
            </p:cNvPr>
            <p:cNvGrpSpPr/>
            <p:nvPr/>
          </p:nvGrpSpPr>
          <p:grpSpPr>
            <a:xfrm>
              <a:off x="7734460" y="3115426"/>
              <a:ext cx="690823" cy="774483"/>
              <a:chOff x="7479981" y="3955812"/>
              <a:chExt cx="470408" cy="527375"/>
            </a:xfrm>
            <a:solidFill>
              <a:schemeClr val="bg1"/>
            </a:solidFill>
          </p:grpSpPr>
          <p:grpSp>
            <p:nvGrpSpPr>
              <p:cNvPr id="151" name="Google Shape;14311;p76">
                <a:extLst>
                  <a:ext uri="{FF2B5EF4-FFF2-40B4-BE49-F238E27FC236}">
                    <a16:creationId xmlns:a16="http://schemas.microsoft.com/office/drawing/2014/main" id="{0AC2BE8B-F269-E1BA-E7D8-CBC3AA1F25B3}"/>
                  </a:ext>
                </a:extLst>
              </p:cNvPr>
              <p:cNvGrpSpPr/>
              <p:nvPr/>
            </p:nvGrpSpPr>
            <p:grpSpPr>
              <a:xfrm>
                <a:off x="7708859" y="3955812"/>
                <a:ext cx="241530" cy="258583"/>
                <a:chOff x="7055134" y="2919170"/>
                <a:chExt cx="290321" cy="310820"/>
              </a:xfrm>
              <a:grpFill/>
            </p:grpSpPr>
            <p:sp>
              <p:nvSpPr>
                <p:cNvPr id="155" name="Google Shape;14312;p76">
                  <a:extLst>
                    <a:ext uri="{FF2B5EF4-FFF2-40B4-BE49-F238E27FC236}">
                      <a16:creationId xmlns:a16="http://schemas.microsoft.com/office/drawing/2014/main" id="{F93F4C3E-321A-7F8B-76B1-BF9B4C35ED57}"/>
                    </a:ext>
                  </a:extLst>
                </p:cNvPr>
                <p:cNvSpPr/>
                <p:nvPr/>
              </p:nvSpPr>
              <p:spPr>
                <a:xfrm>
                  <a:off x="7102497" y="2970989"/>
                  <a:ext cx="191044" cy="25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8137" extrusionOk="0">
                      <a:moveTo>
                        <a:pt x="3097" y="314"/>
                      </a:moveTo>
                      <a:cubicBezTo>
                        <a:pt x="3739" y="314"/>
                        <a:pt x="4347" y="552"/>
                        <a:pt x="4835" y="980"/>
                      </a:cubicBezTo>
                      <a:cubicBezTo>
                        <a:pt x="5394" y="1481"/>
                        <a:pt x="5716" y="2195"/>
                        <a:pt x="5716" y="2933"/>
                      </a:cubicBezTo>
                      <a:cubicBezTo>
                        <a:pt x="5704" y="3445"/>
                        <a:pt x="5549" y="3933"/>
                        <a:pt x="5287" y="4350"/>
                      </a:cubicBezTo>
                      <a:cubicBezTo>
                        <a:pt x="5013" y="4767"/>
                        <a:pt x="4644" y="5100"/>
                        <a:pt x="4204" y="5302"/>
                      </a:cubicBezTo>
                      <a:cubicBezTo>
                        <a:pt x="3930" y="5433"/>
                        <a:pt x="3751" y="5719"/>
                        <a:pt x="3751" y="6029"/>
                      </a:cubicBezTo>
                      <a:lnTo>
                        <a:pt x="3751" y="6207"/>
                      </a:lnTo>
                      <a:lnTo>
                        <a:pt x="2430" y="6207"/>
                      </a:lnTo>
                      <a:lnTo>
                        <a:pt x="2430" y="6029"/>
                      </a:lnTo>
                      <a:cubicBezTo>
                        <a:pt x="2430" y="5719"/>
                        <a:pt x="2251" y="5433"/>
                        <a:pt x="1965" y="5302"/>
                      </a:cubicBezTo>
                      <a:cubicBezTo>
                        <a:pt x="942" y="4814"/>
                        <a:pt x="346" y="3731"/>
                        <a:pt x="489" y="2588"/>
                      </a:cubicBezTo>
                      <a:cubicBezTo>
                        <a:pt x="644" y="1421"/>
                        <a:pt x="1608" y="457"/>
                        <a:pt x="2799" y="326"/>
                      </a:cubicBezTo>
                      <a:cubicBezTo>
                        <a:pt x="2906" y="314"/>
                        <a:pt x="3013" y="314"/>
                        <a:pt x="3097" y="314"/>
                      </a:cubicBezTo>
                      <a:close/>
                      <a:moveTo>
                        <a:pt x="3728" y="6505"/>
                      </a:moveTo>
                      <a:lnTo>
                        <a:pt x="3739" y="7017"/>
                      </a:lnTo>
                      <a:cubicBezTo>
                        <a:pt x="3739" y="7100"/>
                        <a:pt x="3668" y="7195"/>
                        <a:pt x="3561" y="7195"/>
                      </a:cubicBezTo>
                      <a:lnTo>
                        <a:pt x="2573" y="7195"/>
                      </a:lnTo>
                      <a:cubicBezTo>
                        <a:pt x="2489" y="7195"/>
                        <a:pt x="2394" y="7124"/>
                        <a:pt x="2394" y="7017"/>
                      </a:cubicBezTo>
                      <a:lnTo>
                        <a:pt x="2394" y="6505"/>
                      </a:lnTo>
                      <a:close/>
                      <a:moveTo>
                        <a:pt x="3394" y="7469"/>
                      </a:moveTo>
                      <a:lnTo>
                        <a:pt x="3406" y="7648"/>
                      </a:lnTo>
                      <a:cubicBezTo>
                        <a:pt x="3406" y="7743"/>
                        <a:pt x="3335" y="7838"/>
                        <a:pt x="3228" y="7838"/>
                      </a:cubicBezTo>
                      <a:lnTo>
                        <a:pt x="2906" y="7838"/>
                      </a:lnTo>
                      <a:cubicBezTo>
                        <a:pt x="2811" y="7838"/>
                        <a:pt x="2727" y="7755"/>
                        <a:pt x="2727" y="7648"/>
                      </a:cubicBezTo>
                      <a:lnTo>
                        <a:pt x="2727" y="7469"/>
                      </a:lnTo>
                      <a:close/>
                      <a:moveTo>
                        <a:pt x="3056" y="0"/>
                      </a:moveTo>
                      <a:cubicBezTo>
                        <a:pt x="2951" y="0"/>
                        <a:pt x="2845" y="6"/>
                        <a:pt x="2739" y="16"/>
                      </a:cubicBezTo>
                      <a:cubicBezTo>
                        <a:pt x="1418" y="171"/>
                        <a:pt x="322" y="1230"/>
                        <a:pt x="168" y="2552"/>
                      </a:cubicBezTo>
                      <a:cubicBezTo>
                        <a:pt x="1" y="3814"/>
                        <a:pt x="668" y="5040"/>
                        <a:pt x="1811" y="5564"/>
                      </a:cubicBezTo>
                      <a:cubicBezTo>
                        <a:pt x="1977" y="5648"/>
                        <a:pt x="2096" y="5826"/>
                        <a:pt x="2096" y="6017"/>
                      </a:cubicBezTo>
                      <a:lnTo>
                        <a:pt x="2096" y="7005"/>
                      </a:lnTo>
                      <a:cubicBezTo>
                        <a:pt x="2096" y="7207"/>
                        <a:pt x="2239" y="7386"/>
                        <a:pt x="2430" y="7457"/>
                      </a:cubicBezTo>
                      <a:lnTo>
                        <a:pt x="2430" y="7648"/>
                      </a:lnTo>
                      <a:cubicBezTo>
                        <a:pt x="2430" y="7922"/>
                        <a:pt x="2632" y="8136"/>
                        <a:pt x="2906" y="8136"/>
                      </a:cubicBezTo>
                      <a:lnTo>
                        <a:pt x="3228" y="8136"/>
                      </a:lnTo>
                      <a:cubicBezTo>
                        <a:pt x="3501" y="8136"/>
                        <a:pt x="3704" y="7922"/>
                        <a:pt x="3704" y="7648"/>
                      </a:cubicBezTo>
                      <a:lnTo>
                        <a:pt x="3704" y="7457"/>
                      </a:lnTo>
                      <a:cubicBezTo>
                        <a:pt x="3906" y="7398"/>
                        <a:pt x="4037" y="7219"/>
                        <a:pt x="4037" y="7005"/>
                      </a:cubicBezTo>
                      <a:lnTo>
                        <a:pt x="4037" y="6017"/>
                      </a:lnTo>
                      <a:cubicBezTo>
                        <a:pt x="4037" y="5826"/>
                        <a:pt x="4144" y="5648"/>
                        <a:pt x="4323" y="5564"/>
                      </a:cubicBezTo>
                      <a:cubicBezTo>
                        <a:pt x="4811" y="5326"/>
                        <a:pt x="5228" y="4969"/>
                        <a:pt x="5537" y="4517"/>
                      </a:cubicBezTo>
                      <a:cubicBezTo>
                        <a:pt x="5847" y="4040"/>
                        <a:pt x="6002" y="3481"/>
                        <a:pt x="6002" y="2921"/>
                      </a:cubicBezTo>
                      <a:cubicBezTo>
                        <a:pt x="6002" y="2100"/>
                        <a:pt x="5644" y="1302"/>
                        <a:pt x="5037" y="754"/>
                      </a:cubicBezTo>
                      <a:cubicBezTo>
                        <a:pt x="4485" y="254"/>
                        <a:pt x="3788" y="0"/>
                        <a:pt x="30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6" name="Google Shape;14313;p76">
                  <a:extLst>
                    <a:ext uri="{FF2B5EF4-FFF2-40B4-BE49-F238E27FC236}">
                      <a16:creationId xmlns:a16="http://schemas.microsoft.com/office/drawing/2014/main" id="{BB65DF23-5410-DDD2-184B-2A077C18A183}"/>
                    </a:ext>
                  </a:extLst>
                </p:cNvPr>
                <p:cNvSpPr/>
                <p:nvPr/>
              </p:nvSpPr>
              <p:spPr>
                <a:xfrm>
                  <a:off x="7304872" y="3059413"/>
                  <a:ext cx="40583" cy="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298" extrusionOk="0">
                      <a:moveTo>
                        <a:pt x="144" y="0"/>
                      </a:moveTo>
                      <a:cubicBezTo>
                        <a:pt x="60" y="0"/>
                        <a:pt x="1" y="72"/>
                        <a:pt x="1" y="143"/>
                      </a:cubicBezTo>
                      <a:cubicBezTo>
                        <a:pt x="1" y="238"/>
                        <a:pt x="72" y="298"/>
                        <a:pt x="144" y="298"/>
                      </a:cubicBezTo>
                      <a:lnTo>
                        <a:pt x="1132" y="298"/>
                      </a:lnTo>
                      <a:cubicBezTo>
                        <a:pt x="1215" y="298"/>
                        <a:pt x="1275" y="215"/>
                        <a:pt x="1275" y="143"/>
                      </a:cubicBezTo>
                      <a:cubicBezTo>
                        <a:pt x="1275" y="72"/>
                        <a:pt x="1203" y="0"/>
                        <a:pt x="11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7" name="Google Shape;14314;p76">
                  <a:extLst>
                    <a:ext uri="{FF2B5EF4-FFF2-40B4-BE49-F238E27FC236}">
                      <a16:creationId xmlns:a16="http://schemas.microsoft.com/office/drawing/2014/main" id="{32C210AE-5E42-DE16-3C99-442A9F809DC3}"/>
                    </a:ext>
                  </a:extLst>
                </p:cNvPr>
                <p:cNvSpPr/>
                <p:nvPr/>
              </p:nvSpPr>
              <p:spPr>
                <a:xfrm>
                  <a:off x="7055134" y="3059413"/>
                  <a:ext cx="41347" cy="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" h="298" extrusionOk="0">
                      <a:moveTo>
                        <a:pt x="155" y="0"/>
                      </a:moveTo>
                      <a:cubicBezTo>
                        <a:pt x="60" y="0"/>
                        <a:pt x="1" y="72"/>
                        <a:pt x="1" y="143"/>
                      </a:cubicBezTo>
                      <a:cubicBezTo>
                        <a:pt x="1" y="238"/>
                        <a:pt x="72" y="298"/>
                        <a:pt x="155" y="298"/>
                      </a:cubicBezTo>
                      <a:lnTo>
                        <a:pt x="1132" y="298"/>
                      </a:lnTo>
                      <a:cubicBezTo>
                        <a:pt x="1215" y="298"/>
                        <a:pt x="1287" y="215"/>
                        <a:pt x="1287" y="143"/>
                      </a:cubicBezTo>
                      <a:cubicBezTo>
                        <a:pt x="1298" y="72"/>
                        <a:pt x="1227" y="0"/>
                        <a:pt x="11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8" name="Google Shape;14315;p76">
                  <a:extLst>
                    <a:ext uri="{FF2B5EF4-FFF2-40B4-BE49-F238E27FC236}">
                      <a16:creationId xmlns:a16="http://schemas.microsoft.com/office/drawing/2014/main" id="{6663D2B8-0B37-8762-5ECF-7C6D70DFC514}"/>
                    </a:ext>
                  </a:extLst>
                </p:cNvPr>
                <p:cNvSpPr/>
                <p:nvPr/>
              </p:nvSpPr>
              <p:spPr>
                <a:xfrm>
                  <a:off x="7195727" y="2919170"/>
                  <a:ext cx="9517" cy="4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1275" extrusionOk="0">
                      <a:moveTo>
                        <a:pt x="156" y="1"/>
                      </a:moveTo>
                      <a:cubicBezTo>
                        <a:pt x="60" y="1"/>
                        <a:pt x="1" y="72"/>
                        <a:pt x="1" y="144"/>
                      </a:cubicBezTo>
                      <a:lnTo>
                        <a:pt x="1" y="1132"/>
                      </a:lnTo>
                      <a:cubicBezTo>
                        <a:pt x="1" y="1215"/>
                        <a:pt x="84" y="1275"/>
                        <a:pt x="156" y="1275"/>
                      </a:cubicBezTo>
                      <a:cubicBezTo>
                        <a:pt x="227" y="1275"/>
                        <a:pt x="299" y="1204"/>
                        <a:pt x="299" y="1132"/>
                      </a:cubicBezTo>
                      <a:lnTo>
                        <a:pt x="299" y="144"/>
                      </a:lnTo>
                      <a:cubicBezTo>
                        <a:pt x="299" y="72"/>
                        <a:pt x="227" y="1"/>
                        <a:pt x="15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9" name="Google Shape;14316;p76">
                  <a:extLst>
                    <a:ext uri="{FF2B5EF4-FFF2-40B4-BE49-F238E27FC236}">
                      <a16:creationId xmlns:a16="http://schemas.microsoft.com/office/drawing/2014/main" id="{50331051-8955-8533-07DF-8417527EA8A6}"/>
                    </a:ext>
                  </a:extLst>
                </p:cNvPr>
                <p:cNvSpPr/>
                <p:nvPr/>
              </p:nvSpPr>
              <p:spPr>
                <a:xfrm>
                  <a:off x="7185128" y="3007116"/>
                  <a:ext cx="30334" cy="92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2918" extrusionOk="0">
                      <a:moveTo>
                        <a:pt x="477" y="310"/>
                      </a:moveTo>
                      <a:cubicBezTo>
                        <a:pt x="512" y="310"/>
                        <a:pt x="560" y="334"/>
                        <a:pt x="596" y="357"/>
                      </a:cubicBezTo>
                      <a:cubicBezTo>
                        <a:pt x="620" y="393"/>
                        <a:pt x="632" y="429"/>
                        <a:pt x="632" y="476"/>
                      </a:cubicBezTo>
                      <a:lnTo>
                        <a:pt x="548" y="2608"/>
                      </a:lnTo>
                      <a:lnTo>
                        <a:pt x="405" y="2620"/>
                      </a:lnTo>
                      <a:cubicBezTo>
                        <a:pt x="405" y="2620"/>
                        <a:pt x="393" y="2620"/>
                        <a:pt x="393" y="2608"/>
                      </a:cubicBezTo>
                      <a:lnTo>
                        <a:pt x="310" y="476"/>
                      </a:lnTo>
                      <a:cubicBezTo>
                        <a:pt x="310" y="429"/>
                        <a:pt x="322" y="393"/>
                        <a:pt x="358" y="357"/>
                      </a:cubicBezTo>
                      <a:cubicBezTo>
                        <a:pt x="381" y="334"/>
                        <a:pt x="429" y="310"/>
                        <a:pt x="477" y="310"/>
                      </a:cubicBezTo>
                      <a:close/>
                      <a:moveTo>
                        <a:pt x="477" y="0"/>
                      </a:moveTo>
                      <a:cubicBezTo>
                        <a:pt x="334" y="0"/>
                        <a:pt x="215" y="48"/>
                        <a:pt x="131" y="155"/>
                      </a:cubicBezTo>
                      <a:cubicBezTo>
                        <a:pt x="36" y="238"/>
                        <a:pt x="0" y="357"/>
                        <a:pt x="0" y="488"/>
                      </a:cubicBezTo>
                      <a:lnTo>
                        <a:pt x="84" y="2620"/>
                      </a:lnTo>
                      <a:cubicBezTo>
                        <a:pt x="84" y="2786"/>
                        <a:pt x="239" y="2917"/>
                        <a:pt x="393" y="2917"/>
                      </a:cubicBezTo>
                      <a:lnTo>
                        <a:pt x="512" y="2917"/>
                      </a:lnTo>
                      <a:cubicBezTo>
                        <a:pt x="679" y="2917"/>
                        <a:pt x="822" y="2786"/>
                        <a:pt x="822" y="2620"/>
                      </a:cubicBezTo>
                      <a:lnTo>
                        <a:pt x="917" y="488"/>
                      </a:lnTo>
                      <a:cubicBezTo>
                        <a:pt x="953" y="369"/>
                        <a:pt x="905" y="238"/>
                        <a:pt x="810" y="155"/>
                      </a:cubicBezTo>
                      <a:cubicBezTo>
                        <a:pt x="727" y="60"/>
                        <a:pt x="608" y="0"/>
                        <a:pt x="47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0" name="Google Shape;14317;p76">
                  <a:extLst>
                    <a:ext uri="{FF2B5EF4-FFF2-40B4-BE49-F238E27FC236}">
                      <a16:creationId xmlns:a16="http://schemas.microsoft.com/office/drawing/2014/main" id="{021F2BD9-AFC8-2B91-1392-F402C3765C3D}"/>
                    </a:ext>
                  </a:extLst>
                </p:cNvPr>
                <p:cNvSpPr/>
                <p:nvPr/>
              </p:nvSpPr>
              <p:spPr>
                <a:xfrm>
                  <a:off x="7187770" y="3111328"/>
                  <a:ext cx="25814" cy="25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811" extrusionOk="0">
                      <a:moveTo>
                        <a:pt x="406" y="310"/>
                      </a:moveTo>
                      <a:cubicBezTo>
                        <a:pt x="453" y="310"/>
                        <a:pt x="489" y="358"/>
                        <a:pt x="489" y="405"/>
                      </a:cubicBezTo>
                      <a:cubicBezTo>
                        <a:pt x="489" y="453"/>
                        <a:pt x="453" y="489"/>
                        <a:pt x="406" y="489"/>
                      </a:cubicBezTo>
                      <a:cubicBezTo>
                        <a:pt x="358" y="489"/>
                        <a:pt x="310" y="453"/>
                        <a:pt x="310" y="405"/>
                      </a:cubicBezTo>
                      <a:cubicBezTo>
                        <a:pt x="310" y="358"/>
                        <a:pt x="358" y="310"/>
                        <a:pt x="406" y="310"/>
                      </a:cubicBezTo>
                      <a:close/>
                      <a:moveTo>
                        <a:pt x="406" y="0"/>
                      </a:moveTo>
                      <a:cubicBezTo>
                        <a:pt x="179" y="0"/>
                        <a:pt x="1" y="179"/>
                        <a:pt x="1" y="405"/>
                      </a:cubicBezTo>
                      <a:cubicBezTo>
                        <a:pt x="1" y="631"/>
                        <a:pt x="179" y="810"/>
                        <a:pt x="406" y="810"/>
                      </a:cubicBezTo>
                      <a:cubicBezTo>
                        <a:pt x="632" y="810"/>
                        <a:pt x="810" y="631"/>
                        <a:pt x="810" y="405"/>
                      </a:cubicBezTo>
                      <a:cubicBezTo>
                        <a:pt x="787" y="179"/>
                        <a:pt x="608" y="0"/>
                        <a:pt x="40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1" name="Google Shape;14318;p76">
                  <a:extLst>
                    <a:ext uri="{FF2B5EF4-FFF2-40B4-BE49-F238E27FC236}">
                      <a16:creationId xmlns:a16="http://schemas.microsoft.com/office/drawing/2014/main" id="{8C4B520A-517B-985F-0CC9-D9C9C26B5868}"/>
                    </a:ext>
                  </a:extLst>
                </p:cNvPr>
                <p:cNvSpPr/>
                <p:nvPr/>
              </p:nvSpPr>
              <p:spPr>
                <a:xfrm>
                  <a:off x="7249552" y="2951477"/>
                  <a:ext cx="18971" cy="23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725" extrusionOk="0">
                      <a:moveTo>
                        <a:pt x="417" y="0"/>
                      </a:moveTo>
                      <a:cubicBezTo>
                        <a:pt x="362" y="0"/>
                        <a:pt x="307" y="32"/>
                        <a:pt x="274" y="81"/>
                      </a:cubicBezTo>
                      <a:lnTo>
                        <a:pt x="36" y="498"/>
                      </a:lnTo>
                      <a:cubicBezTo>
                        <a:pt x="1" y="570"/>
                        <a:pt x="24" y="665"/>
                        <a:pt x="96" y="700"/>
                      </a:cubicBezTo>
                      <a:cubicBezTo>
                        <a:pt x="132" y="724"/>
                        <a:pt x="143" y="724"/>
                        <a:pt x="179" y="724"/>
                      </a:cubicBezTo>
                      <a:cubicBezTo>
                        <a:pt x="239" y="724"/>
                        <a:pt x="274" y="689"/>
                        <a:pt x="310" y="641"/>
                      </a:cubicBezTo>
                      <a:lnTo>
                        <a:pt x="548" y="224"/>
                      </a:lnTo>
                      <a:cubicBezTo>
                        <a:pt x="596" y="153"/>
                        <a:pt x="560" y="69"/>
                        <a:pt x="489" y="22"/>
                      </a:cubicBezTo>
                      <a:cubicBezTo>
                        <a:pt x="466" y="7"/>
                        <a:pt x="442" y="0"/>
                        <a:pt x="41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2" name="Google Shape;14319;p76">
                  <a:extLst>
                    <a:ext uri="{FF2B5EF4-FFF2-40B4-BE49-F238E27FC236}">
                      <a16:creationId xmlns:a16="http://schemas.microsoft.com/office/drawing/2014/main" id="{BE6793E2-F5D8-D9A0-A239-84341014F72B}"/>
                    </a:ext>
                  </a:extLst>
                </p:cNvPr>
                <p:cNvSpPr/>
                <p:nvPr/>
              </p:nvSpPr>
              <p:spPr>
                <a:xfrm>
                  <a:off x="7132831" y="3153852"/>
                  <a:ext cx="18589" cy="22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713" extrusionOk="0">
                      <a:moveTo>
                        <a:pt x="419" y="0"/>
                      </a:moveTo>
                      <a:cubicBezTo>
                        <a:pt x="368" y="0"/>
                        <a:pt x="319" y="32"/>
                        <a:pt x="286" y="81"/>
                      </a:cubicBezTo>
                      <a:lnTo>
                        <a:pt x="48" y="498"/>
                      </a:lnTo>
                      <a:cubicBezTo>
                        <a:pt x="0" y="569"/>
                        <a:pt x="36" y="665"/>
                        <a:pt x="108" y="700"/>
                      </a:cubicBezTo>
                      <a:cubicBezTo>
                        <a:pt x="131" y="712"/>
                        <a:pt x="155" y="712"/>
                        <a:pt x="179" y="712"/>
                      </a:cubicBezTo>
                      <a:cubicBezTo>
                        <a:pt x="239" y="712"/>
                        <a:pt x="286" y="689"/>
                        <a:pt x="310" y="641"/>
                      </a:cubicBezTo>
                      <a:lnTo>
                        <a:pt x="548" y="224"/>
                      </a:lnTo>
                      <a:cubicBezTo>
                        <a:pt x="584" y="153"/>
                        <a:pt x="572" y="69"/>
                        <a:pt x="489" y="22"/>
                      </a:cubicBezTo>
                      <a:cubicBezTo>
                        <a:pt x="466" y="7"/>
                        <a:pt x="443" y="0"/>
                        <a:pt x="41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3" name="Google Shape;14320;p76">
                  <a:extLst>
                    <a:ext uri="{FF2B5EF4-FFF2-40B4-BE49-F238E27FC236}">
                      <a16:creationId xmlns:a16="http://schemas.microsoft.com/office/drawing/2014/main" id="{A3756FDA-F756-4371-653A-CB2D4D9D9018}"/>
                    </a:ext>
                  </a:extLst>
                </p:cNvPr>
                <p:cNvSpPr/>
                <p:nvPr/>
              </p:nvSpPr>
              <p:spPr>
                <a:xfrm>
                  <a:off x="7132449" y="2951477"/>
                  <a:ext cx="18971" cy="23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725" extrusionOk="0">
                      <a:moveTo>
                        <a:pt x="177" y="0"/>
                      </a:moveTo>
                      <a:cubicBezTo>
                        <a:pt x="154" y="0"/>
                        <a:pt x="130" y="7"/>
                        <a:pt x="108" y="22"/>
                      </a:cubicBezTo>
                      <a:cubicBezTo>
                        <a:pt x="24" y="69"/>
                        <a:pt x="1" y="153"/>
                        <a:pt x="48" y="236"/>
                      </a:cubicBezTo>
                      <a:lnTo>
                        <a:pt x="274" y="653"/>
                      </a:lnTo>
                      <a:cubicBezTo>
                        <a:pt x="310" y="689"/>
                        <a:pt x="358" y="724"/>
                        <a:pt x="417" y="724"/>
                      </a:cubicBezTo>
                      <a:cubicBezTo>
                        <a:pt x="441" y="724"/>
                        <a:pt x="477" y="724"/>
                        <a:pt x="489" y="712"/>
                      </a:cubicBezTo>
                      <a:cubicBezTo>
                        <a:pt x="584" y="665"/>
                        <a:pt x="596" y="570"/>
                        <a:pt x="548" y="498"/>
                      </a:cubicBezTo>
                      <a:lnTo>
                        <a:pt x="310" y="81"/>
                      </a:lnTo>
                      <a:cubicBezTo>
                        <a:pt x="277" y="32"/>
                        <a:pt x="228" y="0"/>
                        <a:pt x="17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4" name="Google Shape;14321;p76">
                  <a:extLst>
                    <a:ext uri="{FF2B5EF4-FFF2-40B4-BE49-F238E27FC236}">
                      <a16:creationId xmlns:a16="http://schemas.microsoft.com/office/drawing/2014/main" id="{56929E2B-FB97-EBA6-3E60-6383A369B113}"/>
                    </a:ext>
                  </a:extLst>
                </p:cNvPr>
                <p:cNvSpPr/>
                <p:nvPr/>
              </p:nvSpPr>
              <p:spPr>
                <a:xfrm>
                  <a:off x="7249552" y="3153852"/>
                  <a:ext cx="18971" cy="22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713" extrusionOk="0">
                      <a:moveTo>
                        <a:pt x="173" y="0"/>
                      </a:moveTo>
                      <a:cubicBezTo>
                        <a:pt x="148" y="0"/>
                        <a:pt x="122" y="7"/>
                        <a:pt x="96" y="22"/>
                      </a:cubicBezTo>
                      <a:cubicBezTo>
                        <a:pt x="24" y="69"/>
                        <a:pt x="1" y="153"/>
                        <a:pt x="36" y="224"/>
                      </a:cubicBezTo>
                      <a:lnTo>
                        <a:pt x="274" y="641"/>
                      </a:lnTo>
                      <a:cubicBezTo>
                        <a:pt x="310" y="689"/>
                        <a:pt x="358" y="712"/>
                        <a:pt x="417" y="712"/>
                      </a:cubicBezTo>
                      <a:cubicBezTo>
                        <a:pt x="441" y="712"/>
                        <a:pt x="477" y="712"/>
                        <a:pt x="489" y="700"/>
                      </a:cubicBezTo>
                      <a:cubicBezTo>
                        <a:pt x="560" y="665"/>
                        <a:pt x="596" y="569"/>
                        <a:pt x="548" y="498"/>
                      </a:cubicBezTo>
                      <a:lnTo>
                        <a:pt x="310" y="81"/>
                      </a:lnTo>
                      <a:cubicBezTo>
                        <a:pt x="277" y="32"/>
                        <a:pt x="228" y="0"/>
                        <a:pt x="1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5" name="Google Shape;14322;p76">
                  <a:extLst>
                    <a:ext uri="{FF2B5EF4-FFF2-40B4-BE49-F238E27FC236}">
                      <a16:creationId xmlns:a16="http://schemas.microsoft.com/office/drawing/2014/main" id="{C9D4B674-DB94-2CB8-7AFA-C6787550F572}"/>
                    </a:ext>
                  </a:extLst>
                </p:cNvPr>
                <p:cNvSpPr/>
                <p:nvPr/>
              </p:nvSpPr>
              <p:spPr>
                <a:xfrm>
                  <a:off x="7289721" y="3113969"/>
                  <a:ext cx="24286" cy="17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537" extrusionOk="0">
                      <a:moveTo>
                        <a:pt x="172" y="0"/>
                      </a:moveTo>
                      <a:cubicBezTo>
                        <a:pt x="121" y="0"/>
                        <a:pt x="72" y="29"/>
                        <a:pt x="48" y="84"/>
                      </a:cubicBezTo>
                      <a:cubicBezTo>
                        <a:pt x="1" y="156"/>
                        <a:pt x="24" y="239"/>
                        <a:pt x="108" y="287"/>
                      </a:cubicBezTo>
                      <a:lnTo>
                        <a:pt x="524" y="525"/>
                      </a:lnTo>
                      <a:cubicBezTo>
                        <a:pt x="548" y="537"/>
                        <a:pt x="560" y="537"/>
                        <a:pt x="596" y="537"/>
                      </a:cubicBezTo>
                      <a:cubicBezTo>
                        <a:pt x="655" y="537"/>
                        <a:pt x="703" y="513"/>
                        <a:pt x="727" y="465"/>
                      </a:cubicBezTo>
                      <a:cubicBezTo>
                        <a:pt x="763" y="394"/>
                        <a:pt x="739" y="310"/>
                        <a:pt x="667" y="263"/>
                      </a:cubicBezTo>
                      <a:lnTo>
                        <a:pt x="251" y="25"/>
                      </a:lnTo>
                      <a:cubicBezTo>
                        <a:pt x="226" y="8"/>
                        <a:pt x="199" y="0"/>
                        <a:pt x="1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6" name="Google Shape;14323;p76">
                  <a:extLst>
                    <a:ext uri="{FF2B5EF4-FFF2-40B4-BE49-F238E27FC236}">
                      <a16:creationId xmlns:a16="http://schemas.microsoft.com/office/drawing/2014/main" id="{A9AD7CD9-96D3-4AE8-A388-33B4FDCE7FF1}"/>
                    </a:ext>
                  </a:extLst>
                </p:cNvPr>
                <p:cNvSpPr/>
                <p:nvPr/>
              </p:nvSpPr>
              <p:spPr>
                <a:xfrm>
                  <a:off x="7086964" y="2996931"/>
                  <a:ext cx="24668" cy="1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547" extrusionOk="0">
                      <a:moveTo>
                        <a:pt x="179" y="1"/>
                      </a:moveTo>
                      <a:cubicBezTo>
                        <a:pt x="125" y="1"/>
                        <a:pt x="73" y="33"/>
                        <a:pt x="48" y="82"/>
                      </a:cubicBezTo>
                      <a:cubicBezTo>
                        <a:pt x="1" y="154"/>
                        <a:pt x="25" y="249"/>
                        <a:pt x="108" y="285"/>
                      </a:cubicBezTo>
                      <a:lnTo>
                        <a:pt x="525" y="535"/>
                      </a:lnTo>
                      <a:cubicBezTo>
                        <a:pt x="548" y="546"/>
                        <a:pt x="560" y="546"/>
                        <a:pt x="596" y="546"/>
                      </a:cubicBezTo>
                      <a:cubicBezTo>
                        <a:pt x="656" y="546"/>
                        <a:pt x="703" y="511"/>
                        <a:pt x="727" y="475"/>
                      </a:cubicBezTo>
                      <a:cubicBezTo>
                        <a:pt x="775" y="415"/>
                        <a:pt x="739" y="308"/>
                        <a:pt x="668" y="261"/>
                      </a:cubicBezTo>
                      <a:lnTo>
                        <a:pt x="251" y="23"/>
                      </a:lnTo>
                      <a:cubicBezTo>
                        <a:pt x="228" y="8"/>
                        <a:pt x="204" y="1"/>
                        <a:pt x="17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7" name="Google Shape;14324;p76">
                  <a:extLst>
                    <a:ext uri="{FF2B5EF4-FFF2-40B4-BE49-F238E27FC236}">
                      <a16:creationId xmlns:a16="http://schemas.microsoft.com/office/drawing/2014/main" id="{48BA0AE4-E08A-36A9-F71E-12D4108F126B}"/>
                    </a:ext>
                  </a:extLst>
                </p:cNvPr>
                <p:cNvSpPr/>
                <p:nvPr/>
              </p:nvSpPr>
              <p:spPr>
                <a:xfrm>
                  <a:off x="7289339" y="2996931"/>
                  <a:ext cx="24668" cy="1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547" extrusionOk="0">
                      <a:moveTo>
                        <a:pt x="590" y="1"/>
                      </a:moveTo>
                      <a:cubicBezTo>
                        <a:pt x="565" y="1"/>
                        <a:pt x="539" y="8"/>
                        <a:pt x="513" y="23"/>
                      </a:cubicBezTo>
                      <a:lnTo>
                        <a:pt x="96" y="261"/>
                      </a:lnTo>
                      <a:cubicBezTo>
                        <a:pt x="25" y="308"/>
                        <a:pt x="1" y="392"/>
                        <a:pt x="36" y="475"/>
                      </a:cubicBezTo>
                      <a:cubicBezTo>
                        <a:pt x="72" y="511"/>
                        <a:pt x="108" y="546"/>
                        <a:pt x="179" y="546"/>
                      </a:cubicBezTo>
                      <a:cubicBezTo>
                        <a:pt x="203" y="546"/>
                        <a:pt x="239" y="546"/>
                        <a:pt x="251" y="535"/>
                      </a:cubicBezTo>
                      <a:lnTo>
                        <a:pt x="667" y="285"/>
                      </a:lnTo>
                      <a:cubicBezTo>
                        <a:pt x="751" y="249"/>
                        <a:pt x="775" y="154"/>
                        <a:pt x="727" y="82"/>
                      </a:cubicBezTo>
                      <a:cubicBezTo>
                        <a:pt x="694" y="33"/>
                        <a:pt x="645" y="1"/>
                        <a:pt x="59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" name="Google Shape;14325;p76">
                  <a:extLst>
                    <a:ext uri="{FF2B5EF4-FFF2-40B4-BE49-F238E27FC236}">
                      <a16:creationId xmlns:a16="http://schemas.microsoft.com/office/drawing/2014/main" id="{65FAC435-022E-9922-8B0B-13384BFDAA21}"/>
                    </a:ext>
                  </a:extLst>
                </p:cNvPr>
                <p:cNvSpPr/>
                <p:nvPr/>
              </p:nvSpPr>
              <p:spPr>
                <a:xfrm>
                  <a:off x="7086964" y="3113587"/>
                  <a:ext cx="24668" cy="17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537" extrusionOk="0">
                      <a:moveTo>
                        <a:pt x="597" y="0"/>
                      </a:moveTo>
                      <a:cubicBezTo>
                        <a:pt x="570" y="0"/>
                        <a:pt x="541" y="8"/>
                        <a:pt x="513" y="25"/>
                      </a:cubicBezTo>
                      <a:lnTo>
                        <a:pt x="108" y="263"/>
                      </a:lnTo>
                      <a:cubicBezTo>
                        <a:pt x="25" y="299"/>
                        <a:pt x="1" y="394"/>
                        <a:pt x="36" y="465"/>
                      </a:cubicBezTo>
                      <a:cubicBezTo>
                        <a:pt x="72" y="513"/>
                        <a:pt x="120" y="537"/>
                        <a:pt x="179" y="537"/>
                      </a:cubicBezTo>
                      <a:cubicBezTo>
                        <a:pt x="203" y="537"/>
                        <a:pt x="239" y="537"/>
                        <a:pt x="251" y="525"/>
                      </a:cubicBezTo>
                      <a:lnTo>
                        <a:pt x="668" y="287"/>
                      </a:lnTo>
                      <a:cubicBezTo>
                        <a:pt x="739" y="263"/>
                        <a:pt x="775" y="156"/>
                        <a:pt x="727" y="84"/>
                      </a:cubicBezTo>
                      <a:cubicBezTo>
                        <a:pt x="696" y="29"/>
                        <a:pt x="649" y="0"/>
                        <a:pt x="5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2" name="Google Shape;11509;p71">
                <a:extLst>
                  <a:ext uri="{FF2B5EF4-FFF2-40B4-BE49-F238E27FC236}">
                    <a16:creationId xmlns:a16="http://schemas.microsoft.com/office/drawing/2014/main" id="{DE24B3A7-C522-1EFC-22F3-66BB72A45CE1}"/>
                  </a:ext>
                </a:extLst>
              </p:cNvPr>
              <p:cNvGrpSpPr/>
              <p:nvPr/>
            </p:nvGrpSpPr>
            <p:grpSpPr>
              <a:xfrm>
                <a:off x="7479981" y="4127590"/>
                <a:ext cx="285230" cy="355597"/>
                <a:chOff x="8007400" y="2902278"/>
                <a:chExt cx="285230" cy="355597"/>
              </a:xfrm>
              <a:grpFill/>
            </p:grpSpPr>
            <p:sp>
              <p:nvSpPr>
                <p:cNvPr id="153" name="Google Shape;11510;p71">
                  <a:extLst>
                    <a:ext uri="{FF2B5EF4-FFF2-40B4-BE49-F238E27FC236}">
                      <a16:creationId xmlns:a16="http://schemas.microsoft.com/office/drawing/2014/main" id="{0A8FA450-9C78-ADA0-94EB-FDDBBAC24305}"/>
                    </a:ext>
                  </a:extLst>
                </p:cNvPr>
                <p:cNvSpPr/>
                <p:nvPr/>
              </p:nvSpPr>
              <p:spPr>
                <a:xfrm>
                  <a:off x="8134820" y="3165305"/>
                  <a:ext cx="39851" cy="39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251" extrusionOk="0">
                      <a:moveTo>
                        <a:pt x="632" y="310"/>
                      </a:moveTo>
                      <a:cubicBezTo>
                        <a:pt x="799" y="310"/>
                        <a:pt x="930" y="441"/>
                        <a:pt x="930" y="608"/>
                      </a:cubicBezTo>
                      <a:cubicBezTo>
                        <a:pt x="930" y="775"/>
                        <a:pt x="799" y="906"/>
                        <a:pt x="632" y="906"/>
                      </a:cubicBezTo>
                      <a:cubicBezTo>
                        <a:pt x="465" y="906"/>
                        <a:pt x="334" y="775"/>
                        <a:pt x="334" y="608"/>
                      </a:cubicBezTo>
                      <a:cubicBezTo>
                        <a:pt x="334" y="441"/>
                        <a:pt x="465" y="310"/>
                        <a:pt x="632" y="310"/>
                      </a:cubicBezTo>
                      <a:close/>
                      <a:moveTo>
                        <a:pt x="632" y="1"/>
                      </a:moveTo>
                      <a:cubicBezTo>
                        <a:pt x="287" y="1"/>
                        <a:pt x="1" y="275"/>
                        <a:pt x="1" y="620"/>
                      </a:cubicBezTo>
                      <a:cubicBezTo>
                        <a:pt x="1" y="965"/>
                        <a:pt x="287" y="1251"/>
                        <a:pt x="632" y="1251"/>
                      </a:cubicBezTo>
                      <a:cubicBezTo>
                        <a:pt x="977" y="1251"/>
                        <a:pt x="1251" y="965"/>
                        <a:pt x="1251" y="620"/>
                      </a:cubicBezTo>
                      <a:cubicBezTo>
                        <a:pt x="1251" y="275"/>
                        <a:pt x="977" y="1"/>
                        <a:pt x="63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" name="Google Shape;11511;p71">
                  <a:extLst>
                    <a:ext uri="{FF2B5EF4-FFF2-40B4-BE49-F238E27FC236}">
                      <a16:creationId xmlns:a16="http://schemas.microsoft.com/office/drawing/2014/main" id="{CE94A2F9-C086-B08E-5A19-4B483306A355}"/>
                    </a:ext>
                  </a:extLst>
                </p:cNvPr>
                <p:cNvSpPr/>
                <p:nvPr/>
              </p:nvSpPr>
              <p:spPr>
                <a:xfrm>
                  <a:off x="8007400" y="2902278"/>
                  <a:ext cx="285230" cy="35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4" h="11163" extrusionOk="0">
                      <a:moveTo>
                        <a:pt x="6528" y="337"/>
                      </a:moveTo>
                      <a:cubicBezTo>
                        <a:pt x="6549" y="337"/>
                        <a:pt x="6573" y="346"/>
                        <a:pt x="6596" y="364"/>
                      </a:cubicBezTo>
                      <a:lnTo>
                        <a:pt x="7632" y="1412"/>
                      </a:lnTo>
                      <a:cubicBezTo>
                        <a:pt x="7668" y="1435"/>
                        <a:pt x="7668" y="1483"/>
                        <a:pt x="7632" y="1519"/>
                      </a:cubicBezTo>
                      <a:lnTo>
                        <a:pt x="7489" y="1674"/>
                      </a:lnTo>
                      <a:cubicBezTo>
                        <a:pt x="7472" y="1691"/>
                        <a:pt x="7454" y="1700"/>
                        <a:pt x="7434" y="1700"/>
                      </a:cubicBezTo>
                      <a:cubicBezTo>
                        <a:pt x="7415" y="1700"/>
                        <a:pt x="7394" y="1691"/>
                        <a:pt x="7370" y="1674"/>
                      </a:cubicBezTo>
                      <a:lnTo>
                        <a:pt x="6323" y="626"/>
                      </a:lnTo>
                      <a:cubicBezTo>
                        <a:pt x="6299" y="590"/>
                        <a:pt x="6299" y="542"/>
                        <a:pt x="6323" y="519"/>
                      </a:cubicBezTo>
                      <a:lnTo>
                        <a:pt x="6477" y="364"/>
                      </a:lnTo>
                      <a:cubicBezTo>
                        <a:pt x="6489" y="346"/>
                        <a:pt x="6507" y="337"/>
                        <a:pt x="6528" y="337"/>
                      </a:cubicBezTo>
                      <a:close/>
                      <a:moveTo>
                        <a:pt x="6299" y="1066"/>
                      </a:moveTo>
                      <a:lnTo>
                        <a:pt x="7001" y="1769"/>
                      </a:lnTo>
                      <a:lnTo>
                        <a:pt x="6346" y="2424"/>
                      </a:lnTo>
                      <a:lnTo>
                        <a:pt x="5644" y="1721"/>
                      </a:lnTo>
                      <a:lnTo>
                        <a:pt x="6299" y="1066"/>
                      </a:lnTo>
                      <a:close/>
                      <a:moveTo>
                        <a:pt x="2155" y="4698"/>
                      </a:moveTo>
                      <a:lnTo>
                        <a:pt x="2453" y="4995"/>
                      </a:lnTo>
                      <a:lnTo>
                        <a:pt x="2215" y="5198"/>
                      </a:lnTo>
                      <a:cubicBezTo>
                        <a:pt x="2203" y="5216"/>
                        <a:pt x="2182" y="5225"/>
                        <a:pt x="2160" y="5225"/>
                      </a:cubicBezTo>
                      <a:cubicBezTo>
                        <a:pt x="2137" y="5225"/>
                        <a:pt x="2114" y="5216"/>
                        <a:pt x="2096" y="5198"/>
                      </a:cubicBezTo>
                      <a:lnTo>
                        <a:pt x="1941" y="5031"/>
                      </a:lnTo>
                      <a:cubicBezTo>
                        <a:pt x="1905" y="5007"/>
                        <a:pt x="1905" y="4948"/>
                        <a:pt x="1941" y="4924"/>
                      </a:cubicBezTo>
                      <a:lnTo>
                        <a:pt x="2155" y="4698"/>
                      </a:lnTo>
                      <a:close/>
                      <a:moveTo>
                        <a:pt x="2408" y="3865"/>
                      </a:moveTo>
                      <a:cubicBezTo>
                        <a:pt x="2416" y="3865"/>
                        <a:pt x="2422" y="3869"/>
                        <a:pt x="2429" y="3876"/>
                      </a:cubicBezTo>
                      <a:lnTo>
                        <a:pt x="2572" y="4031"/>
                      </a:lnTo>
                      <a:cubicBezTo>
                        <a:pt x="4203" y="5662"/>
                        <a:pt x="4144" y="5579"/>
                        <a:pt x="4108" y="5603"/>
                      </a:cubicBezTo>
                      <a:lnTo>
                        <a:pt x="3846" y="5876"/>
                      </a:lnTo>
                      <a:cubicBezTo>
                        <a:pt x="3842" y="5879"/>
                        <a:pt x="3839" y="5883"/>
                        <a:pt x="3835" y="5883"/>
                      </a:cubicBezTo>
                      <a:cubicBezTo>
                        <a:pt x="3804" y="5883"/>
                        <a:pt x="3678" y="5722"/>
                        <a:pt x="2120" y="4174"/>
                      </a:cubicBezTo>
                      <a:cubicBezTo>
                        <a:pt x="2096" y="4162"/>
                        <a:pt x="2096" y="4138"/>
                        <a:pt x="2120" y="4138"/>
                      </a:cubicBezTo>
                      <a:cubicBezTo>
                        <a:pt x="2328" y="3930"/>
                        <a:pt x="2378" y="3865"/>
                        <a:pt x="2408" y="3865"/>
                      </a:cubicBezTo>
                      <a:close/>
                      <a:moveTo>
                        <a:pt x="3025" y="5579"/>
                      </a:moveTo>
                      <a:lnTo>
                        <a:pt x="3322" y="5876"/>
                      </a:lnTo>
                      <a:lnTo>
                        <a:pt x="3084" y="6079"/>
                      </a:lnTo>
                      <a:cubicBezTo>
                        <a:pt x="3066" y="6097"/>
                        <a:pt x="3042" y="6106"/>
                        <a:pt x="3020" y="6106"/>
                      </a:cubicBezTo>
                      <a:cubicBezTo>
                        <a:pt x="2998" y="6106"/>
                        <a:pt x="2977" y="6097"/>
                        <a:pt x="2965" y="6079"/>
                      </a:cubicBezTo>
                      <a:lnTo>
                        <a:pt x="2798" y="5912"/>
                      </a:lnTo>
                      <a:cubicBezTo>
                        <a:pt x="2774" y="5888"/>
                        <a:pt x="2774" y="5829"/>
                        <a:pt x="2798" y="5793"/>
                      </a:cubicBezTo>
                      <a:lnTo>
                        <a:pt x="3025" y="5579"/>
                      </a:lnTo>
                      <a:close/>
                      <a:moveTo>
                        <a:pt x="3025" y="6936"/>
                      </a:moveTo>
                      <a:cubicBezTo>
                        <a:pt x="3072" y="6936"/>
                        <a:pt x="3096" y="6972"/>
                        <a:pt x="3096" y="7019"/>
                      </a:cubicBezTo>
                      <a:lnTo>
                        <a:pt x="3096" y="7269"/>
                      </a:lnTo>
                      <a:cubicBezTo>
                        <a:pt x="3096" y="7317"/>
                        <a:pt x="3072" y="7341"/>
                        <a:pt x="3025" y="7341"/>
                      </a:cubicBezTo>
                      <a:lnTo>
                        <a:pt x="405" y="7341"/>
                      </a:lnTo>
                      <a:cubicBezTo>
                        <a:pt x="369" y="7341"/>
                        <a:pt x="334" y="7305"/>
                        <a:pt x="334" y="7269"/>
                      </a:cubicBezTo>
                      <a:lnTo>
                        <a:pt x="334" y="7019"/>
                      </a:lnTo>
                      <a:cubicBezTo>
                        <a:pt x="334" y="6972"/>
                        <a:pt x="358" y="6936"/>
                        <a:pt x="405" y="6936"/>
                      </a:cubicBezTo>
                      <a:close/>
                      <a:moveTo>
                        <a:pt x="1834" y="7674"/>
                      </a:moveTo>
                      <a:cubicBezTo>
                        <a:pt x="2060" y="7960"/>
                        <a:pt x="2322" y="8210"/>
                        <a:pt x="2632" y="8401"/>
                      </a:cubicBezTo>
                      <a:cubicBezTo>
                        <a:pt x="2608" y="8448"/>
                        <a:pt x="2572" y="8496"/>
                        <a:pt x="2548" y="8520"/>
                      </a:cubicBezTo>
                      <a:cubicBezTo>
                        <a:pt x="2489" y="8591"/>
                        <a:pt x="2441" y="8663"/>
                        <a:pt x="2393" y="8746"/>
                      </a:cubicBezTo>
                      <a:cubicBezTo>
                        <a:pt x="2382" y="8770"/>
                        <a:pt x="2334" y="8805"/>
                        <a:pt x="2322" y="8853"/>
                      </a:cubicBezTo>
                      <a:cubicBezTo>
                        <a:pt x="1846" y="8555"/>
                        <a:pt x="1465" y="8151"/>
                        <a:pt x="1167" y="7674"/>
                      </a:cubicBezTo>
                      <a:close/>
                      <a:moveTo>
                        <a:pt x="4632" y="7793"/>
                      </a:moveTo>
                      <a:cubicBezTo>
                        <a:pt x="5870" y="7793"/>
                        <a:pt x="6846" y="8793"/>
                        <a:pt x="6918" y="9936"/>
                      </a:cubicBezTo>
                      <a:lnTo>
                        <a:pt x="2334" y="9936"/>
                      </a:lnTo>
                      <a:cubicBezTo>
                        <a:pt x="2417" y="8770"/>
                        <a:pt x="3406" y="7793"/>
                        <a:pt x="4632" y="7793"/>
                      </a:cubicBezTo>
                      <a:close/>
                      <a:moveTo>
                        <a:pt x="6525" y="1"/>
                      </a:moveTo>
                      <a:cubicBezTo>
                        <a:pt x="6421" y="1"/>
                        <a:pt x="6317" y="42"/>
                        <a:pt x="6239" y="126"/>
                      </a:cubicBezTo>
                      <a:lnTo>
                        <a:pt x="6084" y="269"/>
                      </a:lnTo>
                      <a:cubicBezTo>
                        <a:pt x="5942" y="423"/>
                        <a:pt x="5942" y="662"/>
                        <a:pt x="6073" y="804"/>
                      </a:cubicBezTo>
                      <a:lnTo>
                        <a:pt x="5406" y="1483"/>
                      </a:lnTo>
                      <a:lnTo>
                        <a:pt x="5251" y="1328"/>
                      </a:lnTo>
                      <a:cubicBezTo>
                        <a:pt x="5221" y="1299"/>
                        <a:pt x="5180" y="1284"/>
                        <a:pt x="5136" y="1284"/>
                      </a:cubicBezTo>
                      <a:cubicBezTo>
                        <a:pt x="5093" y="1284"/>
                        <a:pt x="5049" y="1299"/>
                        <a:pt x="5013" y="1328"/>
                      </a:cubicBezTo>
                      <a:lnTo>
                        <a:pt x="3977" y="2376"/>
                      </a:lnTo>
                      <a:cubicBezTo>
                        <a:pt x="3917" y="2436"/>
                        <a:pt x="3917" y="2531"/>
                        <a:pt x="3977" y="2614"/>
                      </a:cubicBezTo>
                      <a:cubicBezTo>
                        <a:pt x="4007" y="2644"/>
                        <a:pt x="4045" y="2659"/>
                        <a:pt x="4087" y="2659"/>
                      </a:cubicBezTo>
                      <a:cubicBezTo>
                        <a:pt x="4129" y="2659"/>
                        <a:pt x="4173" y="2644"/>
                        <a:pt x="4215" y="2614"/>
                      </a:cubicBezTo>
                      <a:lnTo>
                        <a:pt x="5132" y="1685"/>
                      </a:lnTo>
                      <a:lnTo>
                        <a:pt x="6299" y="2852"/>
                      </a:lnTo>
                      <a:lnTo>
                        <a:pt x="4060" y="5079"/>
                      </a:lnTo>
                      <a:lnTo>
                        <a:pt x="2905" y="3924"/>
                      </a:lnTo>
                      <a:lnTo>
                        <a:pt x="3739" y="3090"/>
                      </a:lnTo>
                      <a:cubicBezTo>
                        <a:pt x="3798" y="3031"/>
                        <a:pt x="3798" y="2924"/>
                        <a:pt x="3739" y="2864"/>
                      </a:cubicBezTo>
                      <a:cubicBezTo>
                        <a:pt x="3709" y="2834"/>
                        <a:pt x="3667" y="2820"/>
                        <a:pt x="3624" y="2820"/>
                      </a:cubicBezTo>
                      <a:cubicBezTo>
                        <a:pt x="3581" y="2820"/>
                        <a:pt x="3536" y="2834"/>
                        <a:pt x="3501" y="2864"/>
                      </a:cubicBezTo>
                      <a:lnTo>
                        <a:pt x="2667" y="3698"/>
                      </a:lnTo>
                      <a:lnTo>
                        <a:pt x="2632" y="3662"/>
                      </a:lnTo>
                      <a:cubicBezTo>
                        <a:pt x="2566" y="3596"/>
                        <a:pt x="2477" y="3564"/>
                        <a:pt x="2388" y="3564"/>
                      </a:cubicBezTo>
                      <a:cubicBezTo>
                        <a:pt x="2298" y="3564"/>
                        <a:pt x="2209" y="3596"/>
                        <a:pt x="2143" y="3662"/>
                      </a:cubicBezTo>
                      <a:lnTo>
                        <a:pt x="1870" y="3936"/>
                      </a:lnTo>
                      <a:cubicBezTo>
                        <a:pt x="1739" y="4067"/>
                        <a:pt x="1739" y="4293"/>
                        <a:pt x="1870" y="4424"/>
                      </a:cubicBezTo>
                      <a:lnTo>
                        <a:pt x="1905" y="4460"/>
                      </a:lnTo>
                      <a:cubicBezTo>
                        <a:pt x="1751" y="4638"/>
                        <a:pt x="1548" y="4722"/>
                        <a:pt x="1548" y="4972"/>
                      </a:cubicBezTo>
                      <a:cubicBezTo>
                        <a:pt x="1548" y="5079"/>
                        <a:pt x="1596" y="5186"/>
                        <a:pt x="1667" y="5269"/>
                      </a:cubicBezTo>
                      <a:cubicBezTo>
                        <a:pt x="1786" y="5376"/>
                        <a:pt x="1870" y="5555"/>
                        <a:pt x="2132" y="5555"/>
                      </a:cubicBezTo>
                      <a:cubicBezTo>
                        <a:pt x="2382" y="5555"/>
                        <a:pt x="2465" y="5353"/>
                        <a:pt x="2644" y="5198"/>
                      </a:cubicBezTo>
                      <a:lnTo>
                        <a:pt x="2763" y="5317"/>
                      </a:lnTo>
                      <a:cubicBezTo>
                        <a:pt x="2620" y="5495"/>
                        <a:pt x="2405" y="5591"/>
                        <a:pt x="2405" y="5841"/>
                      </a:cubicBezTo>
                      <a:cubicBezTo>
                        <a:pt x="2405" y="6079"/>
                        <a:pt x="2608" y="6186"/>
                        <a:pt x="2691" y="6305"/>
                      </a:cubicBezTo>
                      <a:cubicBezTo>
                        <a:pt x="2763" y="6377"/>
                        <a:pt x="2870" y="6424"/>
                        <a:pt x="2989" y="6424"/>
                      </a:cubicBezTo>
                      <a:cubicBezTo>
                        <a:pt x="3239" y="6424"/>
                        <a:pt x="3334" y="6210"/>
                        <a:pt x="3513" y="6067"/>
                      </a:cubicBezTo>
                      <a:cubicBezTo>
                        <a:pt x="3525" y="6079"/>
                        <a:pt x="3620" y="6198"/>
                        <a:pt x="3798" y="6198"/>
                      </a:cubicBezTo>
                      <a:cubicBezTo>
                        <a:pt x="3882" y="6198"/>
                        <a:pt x="3977" y="6162"/>
                        <a:pt x="4048" y="6091"/>
                      </a:cubicBezTo>
                      <a:lnTo>
                        <a:pt x="4310" y="5829"/>
                      </a:lnTo>
                      <a:cubicBezTo>
                        <a:pt x="4453" y="5686"/>
                        <a:pt x="4453" y="5472"/>
                        <a:pt x="4310" y="5329"/>
                      </a:cubicBezTo>
                      <a:lnTo>
                        <a:pt x="4287" y="5305"/>
                      </a:lnTo>
                      <a:lnTo>
                        <a:pt x="6239" y="3352"/>
                      </a:lnTo>
                      <a:cubicBezTo>
                        <a:pt x="6930" y="3924"/>
                        <a:pt x="7335" y="4733"/>
                        <a:pt x="7335" y="5626"/>
                      </a:cubicBezTo>
                      <a:cubicBezTo>
                        <a:pt x="7335" y="6555"/>
                        <a:pt x="6906" y="7412"/>
                        <a:pt x="6156" y="7984"/>
                      </a:cubicBezTo>
                      <a:cubicBezTo>
                        <a:pt x="5690" y="7638"/>
                        <a:pt x="5153" y="7470"/>
                        <a:pt x="4619" y="7470"/>
                      </a:cubicBezTo>
                      <a:cubicBezTo>
                        <a:pt x="3993" y="7470"/>
                        <a:pt x="3371" y="7701"/>
                        <a:pt x="2870" y="8151"/>
                      </a:cubicBezTo>
                      <a:cubicBezTo>
                        <a:pt x="2644" y="8008"/>
                        <a:pt x="2453" y="7853"/>
                        <a:pt x="2274" y="7650"/>
                      </a:cubicBezTo>
                      <a:lnTo>
                        <a:pt x="3025" y="7650"/>
                      </a:lnTo>
                      <a:cubicBezTo>
                        <a:pt x="3239" y="7650"/>
                        <a:pt x="3417" y="7472"/>
                        <a:pt x="3417" y="7258"/>
                      </a:cubicBezTo>
                      <a:lnTo>
                        <a:pt x="3417" y="6996"/>
                      </a:lnTo>
                      <a:cubicBezTo>
                        <a:pt x="3417" y="6781"/>
                        <a:pt x="3239" y="6603"/>
                        <a:pt x="3025" y="6603"/>
                      </a:cubicBezTo>
                      <a:lnTo>
                        <a:pt x="405" y="6603"/>
                      </a:lnTo>
                      <a:cubicBezTo>
                        <a:pt x="179" y="6603"/>
                        <a:pt x="0" y="6781"/>
                        <a:pt x="0" y="6996"/>
                      </a:cubicBezTo>
                      <a:lnTo>
                        <a:pt x="0" y="7258"/>
                      </a:lnTo>
                      <a:cubicBezTo>
                        <a:pt x="0" y="7472"/>
                        <a:pt x="179" y="7650"/>
                        <a:pt x="405" y="7650"/>
                      </a:cubicBezTo>
                      <a:lnTo>
                        <a:pt x="774" y="7650"/>
                      </a:lnTo>
                      <a:cubicBezTo>
                        <a:pt x="1036" y="8162"/>
                        <a:pt x="1548" y="8722"/>
                        <a:pt x="2191" y="9127"/>
                      </a:cubicBezTo>
                      <a:cubicBezTo>
                        <a:pt x="2084" y="9377"/>
                        <a:pt x="2036" y="9651"/>
                        <a:pt x="2012" y="9936"/>
                      </a:cubicBezTo>
                      <a:lnTo>
                        <a:pt x="846" y="9936"/>
                      </a:lnTo>
                      <a:cubicBezTo>
                        <a:pt x="774" y="9936"/>
                        <a:pt x="715" y="9972"/>
                        <a:pt x="703" y="10032"/>
                      </a:cubicBezTo>
                      <a:lnTo>
                        <a:pt x="346" y="10948"/>
                      </a:lnTo>
                      <a:cubicBezTo>
                        <a:pt x="298" y="11044"/>
                        <a:pt x="381" y="11163"/>
                        <a:pt x="488" y="11163"/>
                      </a:cubicBezTo>
                      <a:lnTo>
                        <a:pt x="1393" y="11163"/>
                      </a:lnTo>
                      <a:cubicBezTo>
                        <a:pt x="1489" y="11163"/>
                        <a:pt x="1560" y="11091"/>
                        <a:pt x="1560" y="11008"/>
                      </a:cubicBezTo>
                      <a:cubicBezTo>
                        <a:pt x="1560" y="10913"/>
                        <a:pt x="1489" y="10841"/>
                        <a:pt x="1393" y="10841"/>
                      </a:cubicBezTo>
                      <a:lnTo>
                        <a:pt x="739" y="10841"/>
                      </a:lnTo>
                      <a:lnTo>
                        <a:pt x="965" y="10258"/>
                      </a:lnTo>
                      <a:lnTo>
                        <a:pt x="8299" y="10258"/>
                      </a:lnTo>
                      <a:lnTo>
                        <a:pt x="8525" y="10841"/>
                      </a:lnTo>
                      <a:lnTo>
                        <a:pt x="2167" y="10841"/>
                      </a:lnTo>
                      <a:cubicBezTo>
                        <a:pt x="2084" y="10841"/>
                        <a:pt x="2012" y="10913"/>
                        <a:pt x="2012" y="11008"/>
                      </a:cubicBezTo>
                      <a:cubicBezTo>
                        <a:pt x="2012" y="11091"/>
                        <a:pt x="2084" y="11163"/>
                        <a:pt x="2167" y="11163"/>
                      </a:cubicBezTo>
                      <a:lnTo>
                        <a:pt x="8763" y="11163"/>
                      </a:lnTo>
                      <a:cubicBezTo>
                        <a:pt x="8882" y="11163"/>
                        <a:pt x="8954" y="11044"/>
                        <a:pt x="8918" y="10948"/>
                      </a:cubicBezTo>
                      <a:lnTo>
                        <a:pt x="8561" y="10044"/>
                      </a:lnTo>
                      <a:cubicBezTo>
                        <a:pt x="8525" y="9984"/>
                        <a:pt x="8466" y="9936"/>
                        <a:pt x="8406" y="9936"/>
                      </a:cubicBezTo>
                      <a:lnTo>
                        <a:pt x="7251" y="9936"/>
                      </a:lnTo>
                      <a:cubicBezTo>
                        <a:pt x="7216" y="9555"/>
                        <a:pt x="7132" y="9198"/>
                        <a:pt x="6965" y="8889"/>
                      </a:cubicBezTo>
                      <a:cubicBezTo>
                        <a:pt x="7847" y="8210"/>
                        <a:pt x="8430" y="7174"/>
                        <a:pt x="8525" y="6067"/>
                      </a:cubicBezTo>
                      <a:cubicBezTo>
                        <a:pt x="8537" y="5972"/>
                        <a:pt x="8466" y="5900"/>
                        <a:pt x="8382" y="5888"/>
                      </a:cubicBezTo>
                      <a:cubicBezTo>
                        <a:pt x="8371" y="5886"/>
                        <a:pt x="8360" y="5884"/>
                        <a:pt x="8350" y="5884"/>
                      </a:cubicBezTo>
                      <a:cubicBezTo>
                        <a:pt x="8271" y="5884"/>
                        <a:pt x="8214" y="5958"/>
                        <a:pt x="8204" y="6031"/>
                      </a:cubicBezTo>
                      <a:cubicBezTo>
                        <a:pt x="8097" y="7043"/>
                        <a:pt x="7597" y="7972"/>
                        <a:pt x="6799" y="8603"/>
                      </a:cubicBezTo>
                      <a:cubicBezTo>
                        <a:pt x="6751" y="8543"/>
                        <a:pt x="6715" y="8508"/>
                        <a:pt x="6668" y="8460"/>
                      </a:cubicBezTo>
                      <a:cubicBezTo>
                        <a:pt x="6608" y="8389"/>
                        <a:pt x="6537" y="8293"/>
                        <a:pt x="6454" y="8222"/>
                      </a:cubicBezTo>
                      <a:lnTo>
                        <a:pt x="6430" y="8186"/>
                      </a:lnTo>
                      <a:cubicBezTo>
                        <a:pt x="8037" y="6912"/>
                        <a:pt x="8097" y="4460"/>
                        <a:pt x="6477" y="3114"/>
                      </a:cubicBezTo>
                      <a:lnTo>
                        <a:pt x="6632" y="2948"/>
                      </a:lnTo>
                      <a:cubicBezTo>
                        <a:pt x="6692" y="2888"/>
                        <a:pt x="6692" y="2793"/>
                        <a:pt x="6632" y="2733"/>
                      </a:cubicBezTo>
                      <a:lnTo>
                        <a:pt x="6561" y="2650"/>
                      </a:lnTo>
                      <a:lnTo>
                        <a:pt x="6656" y="2567"/>
                      </a:lnTo>
                      <a:cubicBezTo>
                        <a:pt x="7013" y="2793"/>
                        <a:pt x="7489" y="3305"/>
                        <a:pt x="7799" y="3900"/>
                      </a:cubicBezTo>
                      <a:cubicBezTo>
                        <a:pt x="8037" y="4352"/>
                        <a:pt x="8168" y="4876"/>
                        <a:pt x="8216" y="5376"/>
                      </a:cubicBezTo>
                      <a:cubicBezTo>
                        <a:pt x="8216" y="5465"/>
                        <a:pt x="8287" y="5532"/>
                        <a:pt x="8373" y="5532"/>
                      </a:cubicBezTo>
                      <a:cubicBezTo>
                        <a:pt x="8380" y="5532"/>
                        <a:pt x="8387" y="5532"/>
                        <a:pt x="8394" y="5531"/>
                      </a:cubicBezTo>
                      <a:cubicBezTo>
                        <a:pt x="8478" y="5531"/>
                        <a:pt x="8561" y="5436"/>
                        <a:pt x="8537" y="5353"/>
                      </a:cubicBezTo>
                      <a:cubicBezTo>
                        <a:pt x="8454" y="4138"/>
                        <a:pt x="7858" y="3055"/>
                        <a:pt x="6894" y="2328"/>
                      </a:cubicBezTo>
                      <a:lnTo>
                        <a:pt x="7251" y="1971"/>
                      </a:lnTo>
                      <a:cubicBezTo>
                        <a:pt x="7317" y="2002"/>
                        <a:pt x="7384" y="2017"/>
                        <a:pt x="7446" y="2017"/>
                      </a:cubicBezTo>
                      <a:cubicBezTo>
                        <a:pt x="7551" y="2017"/>
                        <a:pt x="7644" y="1975"/>
                        <a:pt x="7704" y="1900"/>
                      </a:cubicBezTo>
                      <a:lnTo>
                        <a:pt x="7858" y="1745"/>
                      </a:lnTo>
                      <a:cubicBezTo>
                        <a:pt x="8025" y="1578"/>
                        <a:pt x="8025" y="1328"/>
                        <a:pt x="7858" y="1162"/>
                      </a:cubicBezTo>
                      <a:lnTo>
                        <a:pt x="6811" y="126"/>
                      </a:lnTo>
                      <a:cubicBezTo>
                        <a:pt x="6733" y="42"/>
                        <a:pt x="6629" y="1"/>
                        <a:pt x="65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996F5C-CDB5-91FF-5798-113ADC2F138D}"/>
              </a:ext>
            </a:extLst>
          </p:cNvPr>
          <p:cNvGrpSpPr/>
          <p:nvPr/>
        </p:nvGrpSpPr>
        <p:grpSpPr>
          <a:xfrm>
            <a:off x="7244726" y="716671"/>
            <a:ext cx="2808312" cy="1018445"/>
            <a:chOff x="5720725" y="1196838"/>
            <a:chExt cx="2808312" cy="136815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1F78EFF-5256-1DF1-8142-37A7E503AB47}"/>
                </a:ext>
              </a:extLst>
            </p:cNvPr>
            <p:cNvSpPr/>
            <p:nvPr/>
          </p:nvSpPr>
          <p:spPr>
            <a:xfrm>
              <a:off x="5720725" y="1196838"/>
              <a:ext cx="2808312" cy="1368152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949862-A0F2-5AED-8CCA-05C71D67E5E6}"/>
                </a:ext>
              </a:extLst>
            </p:cNvPr>
            <p:cNvSpPr txBox="1"/>
            <p:nvPr/>
          </p:nvSpPr>
          <p:spPr>
            <a:xfrm>
              <a:off x="5782840" y="1340854"/>
              <a:ext cx="2441179" cy="702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10.24 MCHF </a:t>
              </a:r>
              <a:r>
                <a:rPr lang="en-GB" sz="2800" dirty="0"/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D82E48-5DEA-9C7D-F0E1-F875DB93A956}"/>
                </a:ext>
              </a:extLst>
            </p:cNvPr>
            <p:cNvSpPr txBox="1"/>
            <p:nvPr/>
          </p:nvSpPr>
          <p:spPr>
            <a:xfrm>
              <a:off x="5970381" y="1971048"/>
              <a:ext cx="1942655" cy="413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In savings</a:t>
              </a:r>
            </a:p>
          </p:txBody>
        </p:sp>
        <p:grpSp>
          <p:nvGrpSpPr>
            <p:cNvPr id="7" name="Google Shape;14420;p76">
              <a:extLst>
                <a:ext uri="{FF2B5EF4-FFF2-40B4-BE49-F238E27FC236}">
                  <a16:creationId xmlns:a16="http://schemas.microsoft.com/office/drawing/2014/main" id="{9DE422A9-4E92-D79D-CA5B-87F3AA9BE676}"/>
                </a:ext>
              </a:extLst>
            </p:cNvPr>
            <p:cNvGrpSpPr/>
            <p:nvPr/>
          </p:nvGrpSpPr>
          <p:grpSpPr>
            <a:xfrm>
              <a:off x="7937549" y="2314176"/>
              <a:ext cx="261004" cy="61565"/>
              <a:chOff x="2416866" y="2706195"/>
              <a:chExt cx="144796" cy="34154"/>
            </a:xfrm>
            <a:solidFill>
              <a:schemeClr val="bg1"/>
            </a:solidFill>
          </p:grpSpPr>
          <p:sp>
            <p:nvSpPr>
              <p:cNvPr id="8" name="Google Shape;14421;p76">
                <a:extLst>
                  <a:ext uri="{FF2B5EF4-FFF2-40B4-BE49-F238E27FC236}">
                    <a16:creationId xmlns:a16="http://schemas.microsoft.com/office/drawing/2014/main" id="{214FD7A9-B80E-C151-7CA7-E150A703A085}"/>
                  </a:ext>
                </a:extLst>
              </p:cNvPr>
              <p:cNvSpPr/>
              <p:nvPr/>
            </p:nvSpPr>
            <p:spPr>
              <a:xfrm>
                <a:off x="2416866" y="2706195"/>
                <a:ext cx="34122" cy="34154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73" extrusionOk="0">
                    <a:moveTo>
                      <a:pt x="536" y="275"/>
                    </a:moveTo>
                    <a:cubicBezTo>
                      <a:pt x="679" y="275"/>
                      <a:pt x="798" y="394"/>
                      <a:pt x="798" y="525"/>
                    </a:cubicBezTo>
                    <a:cubicBezTo>
                      <a:pt x="798" y="656"/>
                      <a:pt x="679" y="775"/>
                      <a:pt x="536" y="775"/>
                    </a:cubicBezTo>
                    <a:cubicBezTo>
                      <a:pt x="405" y="775"/>
                      <a:pt x="286" y="656"/>
                      <a:pt x="286" y="525"/>
                    </a:cubicBezTo>
                    <a:cubicBezTo>
                      <a:pt x="286" y="394"/>
                      <a:pt x="393" y="275"/>
                      <a:pt x="536" y="275"/>
                    </a:cubicBezTo>
                    <a:close/>
                    <a:moveTo>
                      <a:pt x="536" y="1"/>
                    </a:moveTo>
                    <a:cubicBezTo>
                      <a:pt x="238" y="1"/>
                      <a:pt x="0" y="239"/>
                      <a:pt x="0" y="536"/>
                    </a:cubicBezTo>
                    <a:cubicBezTo>
                      <a:pt x="0" y="834"/>
                      <a:pt x="238" y="1072"/>
                      <a:pt x="536" y="1072"/>
                    </a:cubicBezTo>
                    <a:cubicBezTo>
                      <a:pt x="833" y="1072"/>
                      <a:pt x="1072" y="834"/>
                      <a:pt x="1072" y="536"/>
                    </a:cubicBezTo>
                    <a:cubicBezTo>
                      <a:pt x="1072" y="239"/>
                      <a:pt x="833" y="1"/>
                      <a:pt x="5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4422;p76">
                <a:extLst>
                  <a:ext uri="{FF2B5EF4-FFF2-40B4-BE49-F238E27FC236}">
                    <a16:creationId xmlns:a16="http://schemas.microsoft.com/office/drawing/2014/main" id="{A903C22B-2B67-2902-0BDC-5DDB5FC4FE3A}"/>
                  </a:ext>
                </a:extLst>
              </p:cNvPr>
              <p:cNvSpPr/>
              <p:nvPr/>
            </p:nvSpPr>
            <p:spPr>
              <a:xfrm>
                <a:off x="2527126" y="2706195"/>
                <a:ext cx="34536" cy="3415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73" extrusionOk="0">
                    <a:moveTo>
                      <a:pt x="537" y="275"/>
                    </a:moveTo>
                    <a:cubicBezTo>
                      <a:pt x="679" y="275"/>
                      <a:pt x="798" y="394"/>
                      <a:pt x="798" y="525"/>
                    </a:cubicBezTo>
                    <a:cubicBezTo>
                      <a:pt x="798" y="656"/>
                      <a:pt x="679" y="775"/>
                      <a:pt x="537" y="775"/>
                    </a:cubicBezTo>
                    <a:cubicBezTo>
                      <a:pt x="406" y="775"/>
                      <a:pt x="287" y="656"/>
                      <a:pt x="287" y="525"/>
                    </a:cubicBezTo>
                    <a:cubicBezTo>
                      <a:pt x="287" y="394"/>
                      <a:pt x="406" y="275"/>
                      <a:pt x="537" y="275"/>
                    </a:cubicBezTo>
                    <a:close/>
                    <a:moveTo>
                      <a:pt x="537" y="1"/>
                    </a:moveTo>
                    <a:cubicBezTo>
                      <a:pt x="239" y="1"/>
                      <a:pt x="1" y="239"/>
                      <a:pt x="1" y="536"/>
                    </a:cubicBezTo>
                    <a:cubicBezTo>
                      <a:pt x="1" y="834"/>
                      <a:pt x="239" y="1072"/>
                      <a:pt x="537" y="1072"/>
                    </a:cubicBezTo>
                    <a:cubicBezTo>
                      <a:pt x="834" y="1072"/>
                      <a:pt x="1084" y="834"/>
                      <a:pt x="1084" y="536"/>
                    </a:cubicBezTo>
                    <a:cubicBezTo>
                      <a:pt x="1084" y="239"/>
                      <a:pt x="834" y="1"/>
                      <a:pt x="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31" name="Graphic 30" descr="Piggy Bank with solid fill">
            <a:extLst>
              <a:ext uri="{FF2B5EF4-FFF2-40B4-BE49-F238E27FC236}">
                <a16:creationId xmlns:a16="http://schemas.microsoft.com/office/drawing/2014/main" id="{BC3E3FC1-4438-9171-31FF-483BE9E3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9687" y="1073731"/>
            <a:ext cx="474012" cy="4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78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FF28-58C6-00B3-A4F5-DC030328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24354"/>
            <a:ext cx="11675982" cy="1065742"/>
          </a:xfrm>
        </p:spPr>
        <p:txBody>
          <a:bodyPr/>
          <a:lstStyle/>
          <a:p>
            <a:r>
              <a:rPr lang="fr-CH" sz="2800" dirty="0"/>
              <a:t>+ </a:t>
            </a:r>
            <a:r>
              <a:rPr lang="fr-CH" sz="2800" dirty="0" err="1"/>
              <a:t>Coming</a:t>
            </a:r>
            <a:r>
              <a:rPr lang="fr-CH" sz="2800" dirty="0"/>
              <a:t> </a:t>
            </a:r>
            <a:r>
              <a:rPr lang="fr-CH" sz="2800" dirty="0" err="1"/>
              <a:t>soon</a:t>
            </a:r>
            <a:r>
              <a:rPr lang="fr-CH" sz="2800" dirty="0"/>
              <a:t> (~April)</a:t>
            </a:r>
            <a:br>
              <a:rPr lang="fr-CH" dirty="0"/>
            </a:br>
            <a:r>
              <a:rPr lang="fr-CH" dirty="0"/>
              <a:t>CORR (EDH) update for Collaboration Agreement </a:t>
            </a:r>
            <a:r>
              <a:rPr lang="fr-CH" sz="1600" dirty="0">
                <a:solidFill>
                  <a:srgbClr val="FF0000"/>
                </a:solidFill>
              </a:rPr>
              <a:t>(ONLY)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14894-1D3D-0A76-7B03-3BC22E30A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19514"/>
            <a:ext cx="11376024" cy="48812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Mandatory justifications concerning the selection of the institute, and why a collaboration agreement was chosen instead of a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Mandatory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New </a:t>
            </a:r>
            <a:r>
              <a:rPr lang="fr-FR" dirty="0" err="1"/>
              <a:t>fields</a:t>
            </a:r>
            <a:r>
              <a:rPr lang="fr-FR" dirty="0"/>
              <a:t> (by TO):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fr-FR" dirty="0"/>
              <a:t>CERN </a:t>
            </a:r>
            <a:r>
              <a:rPr lang="fr-FR" dirty="0" err="1"/>
              <a:t>Safety</a:t>
            </a:r>
            <a:r>
              <a:rPr lang="fr-FR" dirty="0"/>
              <a:t> Officer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fr-FR" dirty="0"/>
              <a:t>Institute </a:t>
            </a:r>
            <a:r>
              <a:rPr lang="fr-FR" dirty="0" err="1"/>
              <a:t>Safety</a:t>
            </a:r>
            <a:r>
              <a:rPr lang="fr-FR" dirty="0"/>
              <a:t> Officer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Signature workflow by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fr-FR" dirty="0" err="1"/>
              <a:t>TO’s</a:t>
            </a:r>
            <a:r>
              <a:rPr lang="fr-FR" dirty="0"/>
              <a:t> management (SL + DH)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fr-FR" dirty="0"/>
              <a:t>Procurement Officer (and SL + GL if </a:t>
            </a:r>
            <a:r>
              <a:rPr lang="fr-FR" dirty="0" err="1"/>
              <a:t>required</a:t>
            </a:r>
            <a:r>
              <a:rPr lang="fr-FR" dirty="0"/>
              <a:t>) for KR, KE,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Legal Service in copy for information at the end of the 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Identification of Collaboration Agreement in Qualiac (in </a:t>
            </a:r>
            <a:r>
              <a:rPr lang="fr-FR" dirty="0" err="1"/>
              <a:t>progress</a:t>
            </a:r>
            <a:r>
              <a:rPr lang="fr-FR"/>
              <a:t> Q2 2025)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882363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9D16-8113-C6D3-EF5C-7176238B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S2P Project – FAP/BC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CC46B-F8E8-8819-B60E-5AA273750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69043"/>
            <a:ext cx="11376024" cy="5031732"/>
          </a:xfrm>
        </p:spPr>
        <p:txBody>
          <a:bodyPr/>
          <a:lstStyle/>
          <a:p>
            <a:r>
              <a:rPr lang="en-GB" dirty="0"/>
              <a:t>Source-to-Pay (S2P) </a:t>
            </a:r>
            <a:r>
              <a:rPr lang="en-GB" b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This process covers the entire procurement cycle from identifying a need (Source) to making the payment (Pay). It includes sourcing, procurement, ordering, receiving, invoicing, and payment.</a:t>
            </a:r>
          </a:p>
          <a:p>
            <a:r>
              <a:rPr lang="en-GB" u="sng" dirty="0"/>
              <a:t>Achieved</a:t>
            </a:r>
            <a:r>
              <a:rPr lang="en-GB" b="0" dirty="0"/>
              <a:t> : We worked with a Consultant (January / February 2025) to assess the possibilities for CERN to integrate a S2 P solution (or part of it).</a:t>
            </a:r>
          </a:p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Thank you for your participation ! </a:t>
            </a:r>
            <a:r>
              <a:rPr lang="en-GB" sz="1400" b="0" dirty="0">
                <a:highlight>
                  <a:srgbClr val="00FF00"/>
                </a:highlight>
              </a:rPr>
              <a:t>Adam, Alvaro, Andrea, Anthony, Charles, Cristina, Davide, Fella, Josh, Julia, Nordine.</a:t>
            </a:r>
          </a:p>
          <a:p>
            <a:r>
              <a:rPr lang="en-US" u="sng" dirty="0"/>
              <a:t>Conclusion</a:t>
            </a:r>
            <a:r>
              <a:rPr lang="en-US" b="0" dirty="0"/>
              <a:t> was presented to CERN on 7</a:t>
            </a:r>
            <a:r>
              <a:rPr lang="en-US" b="0" baseline="30000" dirty="0"/>
              <a:t>th</a:t>
            </a:r>
            <a:r>
              <a:rPr lang="en-US" b="0" dirty="0"/>
              <a:t> of March with several (interesting and challenging) options.</a:t>
            </a:r>
          </a:p>
          <a:p>
            <a:r>
              <a:rPr lang="en-GB" u="sng" dirty="0"/>
              <a:t>Next steps</a:t>
            </a:r>
            <a:r>
              <a:rPr lang="en-GB" dirty="0"/>
              <a:t> </a:t>
            </a:r>
            <a:r>
              <a:rPr lang="en-GB" b="0" dirty="0"/>
              <a:t>(target June 2025): CERN internal discussions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FAP-BC : technical analysis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b="0" dirty="0"/>
              <a:t>IPT-PI : benefits vs risks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Management : costs vs risks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42697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4390-36FF-34E6-E671-5AB2404B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And the one </a:t>
            </a:r>
            <a:r>
              <a:rPr lang="fr-CH" dirty="0" err="1"/>
              <a:t>you’r</a:t>
            </a:r>
            <a:r>
              <a:rPr lang="fr-CH" dirty="0"/>
              <a:t> all </a:t>
            </a:r>
            <a:r>
              <a:rPr lang="fr-CH" dirty="0" err="1"/>
              <a:t>asking</a:t>
            </a:r>
            <a:r>
              <a:rPr lang="fr-CH" dirty="0"/>
              <a:t> me !!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41A97-4A3E-7F96-FC34-88B8F642C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CH" sz="5400" dirty="0">
                <a:highlight>
                  <a:srgbClr val="00FF00"/>
                </a:highlight>
              </a:rPr>
              <a:t>CHAT GPT</a:t>
            </a:r>
          </a:p>
          <a:p>
            <a:pPr algn="ctr"/>
            <a:endParaRPr lang="fr-CH" sz="5400" dirty="0">
              <a:highlight>
                <a:srgbClr val="00FF00"/>
              </a:highlight>
            </a:endParaRPr>
          </a:p>
          <a:p>
            <a:pPr algn="ctr"/>
            <a:r>
              <a:rPr lang="fr-CH" sz="5400" dirty="0" err="1">
                <a:solidFill>
                  <a:schemeClr val="bg1"/>
                </a:solidFill>
                <a:highlight>
                  <a:srgbClr val="0000FF"/>
                </a:highlight>
              </a:rPr>
              <a:t>Order</a:t>
            </a:r>
            <a:r>
              <a:rPr lang="fr-CH" sz="54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fr-CH" sz="5400" dirty="0" err="1">
                <a:solidFill>
                  <a:schemeClr val="bg1"/>
                </a:solidFill>
                <a:highlight>
                  <a:srgbClr val="0000FF"/>
                </a:highlight>
              </a:rPr>
              <a:t>signed</a:t>
            </a:r>
            <a:endParaRPr lang="fr-CH" sz="5400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pPr algn="ctr"/>
            <a:r>
              <a:rPr lang="fr-CH" sz="2400" dirty="0">
                <a:solidFill>
                  <a:schemeClr val="bg1"/>
                </a:solidFill>
                <a:highlight>
                  <a:srgbClr val="FF0000"/>
                </a:highlight>
              </a:rPr>
              <a:t>Limited </a:t>
            </a:r>
            <a:r>
              <a:rPr lang="fr-CH" sz="2400" dirty="0" err="1">
                <a:solidFill>
                  <a:schemeClr val="bg1"/>
                </a:solidFill>
                <a:highlight>
                  <a:srgbClr val="FF0000"/>
                </a:highlight>
              </a:rPr>
              <a:t>number</a:t>
            </a:r>
            <a:r>
              <a:rPr lang="fr-CH" sz="2400" dirty="0">
                <a:solidFill>
                  <a:schemeClr val="bg1"/>
                </a:solidFill>
                <a:highlight>
                  <a:srgbClr val="FF0000"/>
                </a:highlight>
              </a:rPr>
              <a:t> of licences (50 for all FHR) to </a:t>
            </a:r>
            <a:r>
              <a:rPr lang="fr-CH" sz="2400" dirty="0" err="1">
                <a:solidFill>
                  <a:schemeClr val="bg1"/>
                </a:solidFill>
                <a:highlight>
                  <a:srgbClr val="FF0000"/>
                </a:highlight>
              </a:rPr>
              <a:t>be</a:t>
            </a:r>
            <a:r>
              <a:rPr lang="fr-CH" sz="240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fr-CH" sz="2400" dirty="0" err="1">
                <a:solidFill>
                  <a:schemeClr val="bg1"/>
                </a:solidFill>
                <a:highlight>
                  <a:srgbClr val="FF0000"/>
                </a:highlight>
              </a:rPr>
              <a:t>distributed</a:t>
            </a:r>
            <a:r>
              <a:rPr lang="fr-CH" sz="240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fr-CH" sz="2400" dirty="0" err="1">
                <a:solidFill>
                  <a:schemeClr val="bg1"/>
                </a:solidFill>
                <a:highlight>
                  <a:srgbClr val="FF0000"/>
                </a:highlight>
              </a:rPr>
              <a:t>soon</a:t>
            </a:r>
            <a:endParaRPr lang="fr-CH" sz="2400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fr-CH" sz="3200" dirty="0">
                <a:highlight>
                  <a:srgbClr val="00FFFF"/>
                </a:highlight>
              </a:rPr>
              <a:t>Next meeting </a:t>
            </a:r>
            <a:r>
              <a:rPr lang="fr-CH" sz="3200" dirty="0" err="1">
                <a:highlight>
                  <a:srgbClr val="00FFFF"/>
                </a:highlight>
              </a:rPr>
              <a:t>Monday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5" name="Picture 4" descr="A black stopwatch with words coming soon&#10;&#10;AI-generated content may be incorrect.">
            <a:extLst>
              <a:ext uri="{FF2B5EF4-FFF2-40B4-BE49-F238E27FC236}">
                <a16:creationId xmlns:a16="http://schemas.microsoft.com/office/drawing/2014/main" id="{550DAA9C-84AB-A638-B5F8-ABDFA33E0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387" y="293225"/>
            <a:ext cx="3282387" cy="328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70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F3CFA-B6CB-3F06-AC57-8F303B4B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BFE0-B0F7-333C-63C7-5D879929CC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New D&amp;B procedure</a:t>
            </a:r>
            <a:br>
              <a:rPr lang="en-US" dirty="0"/>
            </a:br>
            <a:endParaRPr lang="en-GB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D9EB2-978F-7071-F267-E8C008C56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Bethan Roberts</a:t>
            </a:r>
          </a:p>
          <a:p>
            <a:r>
              <a:rPr lang="en-GB" b="0" dirty="0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4027996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D8E1-15CD-D712-3450-A4D89219E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7676DD-AA2F-AFE9-C01E-D851D7D33143}"/>
              </a:ext>
            </a:extLst>
          </p:cNvPr>
          <p:cNvSpPr/>
          <p:nvPr/>
        </p:nvSpPr>
        <p:spPr>
          <a:xfrm>
            <a:off x="704402" y="1664902"/>
            <a:ext cx="4484838" cy="1897808"/>
          </a:xfrm>
          <a:prstGeom prst="rect">
            <a:avLst/>
          </a:prstGeom>
          <a:solidFill>
            <a:schemeClr val="bg1">
              <a:lumMod val="75000"/>
              <a:alpha val="3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0224DD-E4DD-0FFB-5B67-02A8D508C022}"/>
              </a:ext>
            </a:extLst>
          </p:cNvPr>
          <p:cNvSpPr/>
          <p:nvPr/>
        </p:nvSpPr>
        <p:spPr>
          <a:xfrm>
            <a:off x="5669375" y="1664902"/>
            <a:ext cx="6329830" cy="1897808"/>
          </a:xfrm>
          <a:prstGeom prst="rect">
            <a:avLst/>
          </a:prstGeom>
          <a:solidFill>
            <a:srgbClr val="B9CFFF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4AD924-EDB7-B0E8-18FA-D847ED7F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7" y="115820"/>
            <a:ext cx="11481541" cy="1143000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r>
              <a:rPr lang="en-US" sz="3200" dirty="0"/>
              <a:t>A </a:t>
            </a:r>
            <a:r>
              <a:rPr lang="en-GB" sz="3200" dirty="0"/>
              <a:t>centralised</a:t>
            </a:r>
            <a:r>
              <a:rPr lang="en-US" sz="3200" dirty="0"/>
              <a:t> way to request a D&amp;B (Dun &amp; Bradstreet) report</a:t>
            </a:r>
            <a:br>
              <a:rPr lang="en-US" sz="3200" dirty="0"/>
            </a:br>
            <a:r>
              <a:rPr lang="en-US" sz="3200" dirty="0"/>
              <a:t> </a:t>
            </a:r>
            <a:endParaRPr lang="en-GB" sz="3200" dirty="0"/>
          </a:p>
        </p:txBody>
      </p:sp>
      <p:pic>
        <p:nvPicPr>
          <p:cNvPr id="9" name="Graphic 8" descr="Users outline">
            <a:extLst>
              <a:ext uri="{FF2B5EF4-FFF2-40B4-BE49-F238E27FC236}">
                <a16:creationId xmlns:a16="http://schemas.microsoft.com/office/drawing/2014/main" id="{1CD88106-FF0B-5DB7-BF41-104500EC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7658" y="1941817"/>
            <a:ext cx="704255" cy="704255"/>
          </a:xfrm>
          <a:prstGeom prst="rect">
            <a:avLst/>
          </a:prstGeom>
        </p:spPr>
      </p:pic>
      <p:pic>
        <p:nvPicPr>
          <p:cNvPr id="12" name="Graphic 11" descr="Target Audience outline">
            <a:extLst>
              <a:ext uri="{FF2B5EF4-FFF2-40B4-BE49-F238E27FC236}">
                <a16:creationId xmlns:a16="http://schemas.microsoft.com/office/drawing/2014/main" id="{A4AD22E9-A708-9898-3366-05D4C262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5945" y="1934071"/>
            <a:ext cx="719747" cy="719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3F4E86-00FC-0E3C-B764-70E0188083EC}"/>
              </a:ext>
            </a:extLst>
          </p:cNvPr>
          <p:cNvSpPr txBox="1"/>
          <p:nvPr/>
        </p:nvSpPr>
        <p:spPr>
          <a:xfrm>
            <a:off x="644727" y="1180952"/>
            <a:ext cx="261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Old process </a:t>
            </a:r>
          </a:p>
        </p:txBody>
      </p:sp>
      <p:pic>
        <p:nvPicPr>
          <p:cNvPr id="3" name="Graphic 2" descr="Ui Ux outline">
            <a:extLst>
              <a:ext uri="{FF2B5EF4-FFF2-40B4-BE49-F238E27FC236}">
                <a16:creationId xmlns:a16="http://schemas.microsoft.com/office/drawing/2014/main" id="{8BB97867-D2FF-6FD1-3B0D-1DC7C4EDE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7290" y="1782157"/>
            <a:ext cx="900000" cy="900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6B2E779-B043-A76C-9C4A-87241125290C}"/>
              </a:ext>
            </a:extLst>
          </p:cNvPr>
          <p:cNvGrpSpPr/>
          <p:nvPr/>
        </p:nvGrpSpPr>
        <p:grpSpPr>
          <a:xfrm>
            <a:off x="3859621" y="2029674"/>
            <a:ext cx="867688" cy="404967"/>
            <a:chOff x="4077419" y="3855283"/>
            <a:chExt cx="867688" cy="404967"/>
          </a:xfrm>
          <a:solidFill>
            <a:schemeClr val="bg1">
              <a:lumMod val="50000"/>
            </a:schemeClr>
          </a:solidFill>
        </p:grpSpPr>
        <p:pic>
          <p:nvPicPr>
            <p:cNvPr id="19" name="Graphic 18" descr="Dollar outline">
              <a:extLst>
                <a:ext uri="{FF2B5EF4-FFF2-40B4-BE49-F238E27FC236}">
                  <a16:creationId xmlns:a16="http://schemas.microsoft.com/office/drawing/2014/main" id="{A110621F-3A33-344A-7748-3CFCA6A4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77419" y="3855283"/>
              <a:ext cx="404967" cy="404967"/>
            </a:xfrm>
            <a:prstGeom prst="rect">
              <a:avLst/>
            </a:prstGeom>
          </p:spPr>
        </p:pic>
        <p:pic>
          <p:nvPicPr>
            <p:cNvPr id="20" name="Graphic 19" descr="Dollar outline">
              <a:extLst>
                <a:ext uri="{FF2B5EF4-FFF2-40B4-BE49-F238E27FC236}">
                  <a16:creationId xmlns:a16="http://schemas.microsoft.com/office/drawing/2014/main" id="{6A2B880E-3F8B-2B77-4364-7BCBDAD8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8780" y="3855283"/>
              <a:ext cx="404967" cy="404967"/>
            </a:xfrm>
            <a:prstGeom prst="rect">
              <a:avLst/>
            </a:prstGeom>
          </p:spPr>
        </p:pic>
        <p:pic>
          <p:nvPicPr>
            <p:cNvPr id="21" name="Graphic 20" descr="Dollar outline">
              <a:extLst>
                <a:ext uri="{FF2B5EF4-FFF2-40B4-BE49-F238E27FC236}">
                  <a16:creationId xmlns:a16="http://schemas.microsoft.com/office/drawing/2014/main" id="{58264307-6D8C-CEF5-902B-DAB0FE020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40140" y="3855283"/>
              <a:ext cx="404967" cy="40496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6389D4B-654A-9056-7199-281F99A16D36}"/>
              </a:ext>
            </a:extLst>
          </p:cNvPr>
          <p:cNvSpPr txBox="1"/>
          <p:nvPr/>
        </p:nvSpPr>
        <p:spPr>
          <a:xfrm>
            <a:off x="1950810" y="2743508"/>
            <a:ext cx="1785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D&amp;B site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67169-7D4D-FB74-8FCC-8C92B745CEA3}"/>
              </a:ext>
            </a:extLst>
          </p:cNvPr>
          <p:cNvSpPr txBox="1"/>
          <p:nvPr/>
        </p:nvSpPr>
        <p:spPr>
          <a:xfrm>
            <a:off x="3337290" y="2743508"/>
            <a:ext cx="197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Over-consumption (duplicate reports)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4216EA-228F-D096-6B4A-11412FF379FB}"/>
              </a:ext>
            </a:extLst>
          </p:cNvPr>
          <p:cNvCxnSpPr/>
          <p:nvPr/>
        </p:nvCxnSpPr>
        <p:spPr>
          <a:xfrm>
            <a:off x="3394872" y="2232157"/>
            <a:ext cx="41203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BFE725B-BBE2-57EB-2230-0069B5A6529A}"/>
              </a:ext>
            </a:extLst>
          </p:cNvPr>
          <p:cNvSpPr txBox="1"/>
          <p:nvPr/>
        </p:nvSpPr>
        <p:spPr>
          <a:xfrm>
            <a:off x="704402" y="3853775"/>
            <a:ext cx="435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Each procurement officer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was logging into D&amp;B to download a report.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3E6D3F-6992-CEA6-B3DE-D6E1F08BB2DA}"/>
              </a:ext>
            </a:extLst>
          </p:cNvPr>
          <p:cNvSpPr txBox="1"/>
          <p:nvPr/>
        </p:nvSpPr>
        <p:spPr>
          <a:xfrm>
            <a:off x="5742986" y="2743508"/>
            <a:ext cx="149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Procurement officers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6040-F9AC-4401-40A2-3E170475455A}"/>
              </a:ext>
            </a:extLst>
          </p:cNvPr>
          <p:cNvSpPr txBox="1"/>
          <p:nvPr/>
        </p:nvSpPr>
        <p:spPr>
          <a:xfrm>
            <a:off x="6877991" y="2743508"/>
            <a:ext cx="1472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Request</a:t>
            </a:r>
          </a:p>
          <a:p>
            <a:pPr algn="ctr"/>
            <a:r>
              <a:rPr lang="en-GB" sz="1400" dirty="0"/>
              <a:t>via </a:t>
            </a:r>
          </a:p>
          <a:p>
            <a:pPr algn="ctr"/>
            <a:r>
              <a:rPr lang="en-GB" sz="1400" dirty="0"/>
              <a:t>Confluence</a:t>
            </a:r>
          </a:p>
        </p:txBody>
      </p:sp>
      <p:pic>
        <p:nvPicPr>
          <p:cNvPr id="35" name="Graphic 34" descr="User outline">
            <a:extLst>
              <a:ext uri="{FF2B5EF4-FFF2-40B4-BE49-F238E27FC236}">
                <a16:creationId xmlns:a16="http://schemas.microsoft.com/office/drawing/2014/main" id="{CCF624FB-9A8A-0779-D3C7-738ADF3B1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9724" y="2013981"/>
            <a:ext cx="559927" cy="559927"/>
          </a:xfrm>
          <a:prstGeom prst="rect">
            <a:avLst/>
          </a:prstGeom>
        </p:spPr>
      </p:pic>
      <p:pic>
        <p:nvPicPr>
          <p:cNvPr id="36" name="Graphic 35" descr="Ui Ux outline">
            <a:extLst>
              <a:ext uri="{FF2B5EF4-FFF2-40B4-BE49-F238E27FC236}">
                <a16:creationId xmlns:a16="http://schemas.microsoft.com/office/drawing/2014/main" id="{612C1979-4164-4795-B8C5-0E838230E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3683" y="1853159"/>
            <a:ext cx="900000" cy="90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3CCB217-BA19-E737-7AC2-8BBAB0FDD6ED}"/>
              </a:ext>
            </a:extLst>
          </p:cNvPr>
          <p:cNvSpPr txBox="1"/>
          <p:nvPr/>
        </p:nvSpPr>
        <p:spPr>
          <a:xfrm>
            <a:off x="7886853" y="2743508"/>
            <a:ext cx="178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Supplier DB </a:t>
            </a:r>
          </a:p>
          <a:p>
            <a:pPr algn="ctr"/>
            <a:endParaRPr lang="en-GB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841EF7-E096-9077-C49A-0A1CFCC6C9CB}"/>
              </a:ext>
            </a:extLst>
          </p:cNvPr>
          <p:cNvSpPr txBox="1"/>
          <p:nvPr/>
        </p:nvSpPr>
        <p:spPr>
          <a:xfrm>
            <a:off x="9389430" y="2743508"/>
            <a:ext cx="1268506" cy="31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D&amp;B site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B1CFC6-27FD-9FCF-D182-CA504FBC7FEE}"/>
              </a:ext>
            </a:extLst>
          </p:cNvPr>
          <p:cNvSpPr txBox="1"/>
          <p:nvPr/>
        </p:nvSpPr>
        <p:spPr>
          <a:xfrm>
            <a:off x="5648164" y="1180952"/>
            <a:ext cx="261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NEW process </a:t>
            </a:r>
          </a:p>
        </p:txBody>
      </p:sp>
      <p:pic>
        <p:nvPicPr>
          <p:cNvPr id="41" name="Graphic 40" descr="Caret Right outline">
            <a:extLst>
              <a:ext uri="{FF2B5EF4-FFF2-40B4-BE49-F238E27FC236}">
                <a16:creationId xmlns:a16="http://schemas.microsoft.com/office/drawing/2014/main" id="{9FB7C71F-108B-0F5D-7A94-AF0735A588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70256" y="1664902"/>
            <a:ext cx="914400" cy="1897409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2F048A0-106C-1981-E1B7-87FCE6402472}"/>
              </a:ext>
            </a:extLst>
          </p:cNvPr>
          <p:cNvCxnSpPr>
            <a:cxnSpLocks/>
          </p:cNvCxnSpPr>
          <p:nvPr/>
        </p:nvCxnSpPr>
        <p:spPr>
          <a:xfrm>
            <a:off x="6802912" y="2293944"/>
            <a:ext cx="412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62073B9-89D6-DEE1-F3CC-292BE70C75D3}"/>
              </a:ext>
            </a:extLst>
          </p:cNvPr>
          <p:cNvCxnSpPr>
            <a:cxnSpLocks/>
          </p:cNvCxnSpPr>
          <p:nvPr/>
        </p:nvCxnSpPr>
        <p:spPr>
          <a:xfrm>
            <a:off x="8036691" y="2293944"/>
            <a:ext cx="412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5802756-35DC-CA64-14A4-93FBD0B07214}"/>
              </a:ext>
            </a:extLst>
          </p:cNvPr>
          <p:cNvCxnSpPr>
            <a:cxnSpLocks/>
          </p:cNvCxnSpPr>
          <p:nvPr/>
        </p:nvCxnSpPr>
        <p:spPr>
          <a:xfrm>
            <a:off x="9110650" y="2293944"/>
            <a:ext cx="412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 descr="Server outline">
            <a:extLst>
              <a:ext uri="{FF2B5EF4-FFF2-40B4-BE49-F238E27FC236}">
                <a16:creationId xmlns:a16="http://schemas.microsoft.com/office/drawing/2014/main" id="{797EC92A-52C2-1434-70BA-915DF35DC6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61835" y="1892353"/>
            <a:ext cx="803183" cy="803183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F4B8B6-9B7B-1C33-3FCE-BF77B9997431}"/>
              </a:ext>
            </a:extLst>
          </p:cNvPr>
          <p:cNvCxnSpPr>
            <a:cxnSpLocks/>
          </p:cNvCxnSpPr>
          <p:nvPr/>
        </p:nvCxnSpPr>
        <p:spPr>
          <a:xfrm>
            <a:off x="10524682" y="2293944"/>
            <a:ext cx="412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F03FBDE-CE37-A476-3710-B725AEDE0A40}"/>
              </a:ext>
            </a:extLst>
          </p:cNvPr>
          <p:cNvSpPr txBox="1"/>
          <p:nvPr/>
        </p:nvSpPr>
        <p:spPr>
          <a:xfrm>
            <a:off x="10730699" y="2743508"/>
            <a:ext cx="1268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Reports available in Confluence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57E8D5E-6119-377F-2474-2D09A5900261}"/>
              </a:ext>
            </a:extLst>
          </p:cNvPr>
          <p:cNvSpPr txBox="1"/>
          <p:nvPr/>
        </p:nvSpPr>
        <p:spPr>
          <a:xfrm>
            <a:off x="5644579" y="3853775"/>
            <a:ext cx="63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/>
              <a:t>A centralised way </a:t>
            </a:r>
            <a:r>
              <a:rPr lang="en-GB" sz="1600" dirty="0"/>
              <a:t>for Procurement officers to request a D&amp;B report. </a:t>
            </a:r>
          </a:p>
        </p:txBody>
      </p:sp>
      <p:pic>
        <p:nvPicPr>
          <p:cNvPr id="56" name="Graphic 55" descr="Users outline">
            <a:extLst>
              <a:ext uri="{FF2B5EF4-FFF2-40B4-BE49-F238E27FC236}">
                <a16:creationId xmlns:a16="http://schemas.microsoft.com/office/drawing/2014/main" id="{490B7CC2-175F-7EB7-0CE8-130AC74633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6705" y="1884102"/>
            <a:ext cx="704255" cy="70425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C42AF6D-A92A-6C7F-896D-73A75467730B}"/>
              </a:ext>
            </a:extLst>
          </p:cNvPr>
          <p:cNvSpPr txBox="1"/>
          <p:nvPr/>
        </p:nvSpPr>
        <p:spPr>
          <a:xfrm>
            <a:off x="730868" y="2743508"/>
            <a:ext cx="149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Procurement officers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53BAE56-0231-0B4B-FAD8-9E6D5BEF3F25}"/>
              </a:ext>
            </a:extLst>
          </p:cNvPr>
          <p:cNvCxnSpPr>
            <a:cxnSpLocks/>
          </p:cNvCxnSpPr>
          <p:nvPr/>
        </p:nvCxnSpPr>
        <p:spPr>
          <a:xfrm>
            <a:off x="1950810" y="2232157"/>
            <a:ext cx="41203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CE0756F-4E8A-9118-D898-10EACBC48B0B}"/>
              </a:ext>
            </a:extLst>
          </p:cNvPr>
          <p:cNvSpPr txBox="1"/>
          <p:nvPr/>
        </p:nvSpPr>
        <p:spPr>
          <a:xfrm>
            <a:off x="707987" y="5073193"/>
            <a:ext cx="4358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In 2024,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several duplicated reports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were  requested, resulting in additional costs for the Procurement service.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7E1921-8A6C-99C6-502F-4CA2B67DD18C}"/>
              </a:ext>
            </a:extLst>
          </p:cNvPr>
          <p:cNvSpPr txBox="1"/>
          <p:nvPr/>
        </p:nvSpPr>
        <p:spPr>
          <a:xfrm>
            <a:off x="5648164" y="5073193"/>
            <a:ext cx="632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/>
              <a:t>All requested reports are available </a:t>
            </a:r>
            <a:r>
              <a:rPr lang="en-GB" sz="1600" dirty="0"/>
              <a:t>on the Confluence page, resulting in </a:t>
            </a:r>
            <a:r>
              <a:rPr lang="en-GB" sz="1600" b="1" dirty="0"/>
              <a:t>no more duplicates.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009D33-794A-C1CF-802C-D717B617F047}"/>
              </a:ext>
            </a:extLst>
          </p:cNvPr>
          <p:cNvSpPr txBox="1"/>
          <p:nvPr/>
        </p:nvSpPr>
        <p:spPr>
          <a:xfrm>
            <a:off x="704402" y="4471558"/>
            <a:ext cx="435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The procedure was manually updated with the D&amp;B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log-in and password.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935EB01-FBFD-465C-A653-80CAE10F28E6}"/>
              </a:ext>
            </a:extLst>
          </p:cNvPr>
          <p:cNvSpPr txBox="1"/>
          <p:nvPr/>
        </p:nvSpPr>
        <p:spPr>
          <a:xfrm>
            <a:off x="5644579" y="4471558"/>
            <a:ext cx="6329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/>
              <a:t>No log-in or password </a:t>
            </a:r>
            <a:r>
              <a:rPr lang="en-GB" sz="1600" dirty="0"/>
              <a:t>required in Confluence. </a:t>
            </a:r>
          </a:p>
        </p:txBody>
      </p:sp>
    </p:spTree>
    <p:extLst>
      <p:ext uri="{BB962C8B-B14F-4D97-AF65-F5344CB8AC3E}">
        <p14:creationId xmlns:p14="http://schemas.microsoft.com/office/powerpoint/2010/main" val="40708742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DD15D-FE6E-1C76-1051-2E0C64315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56BC22F-3CB5-7BF7-014E-B5EDBFE9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8" y="531680"/>
            <a:ext cx="1124787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Link: </a:t>
            </a:r>
            <a:r>
              <a:rPr lang="en-US" sz="2400" dirty="0">
                <a:hlinkClick r:id="rId2"/>
              </a:rPr>
              <a:t>https://confluence.cern.ch/pages/viewpage.action?pageId=526224629</a:t>
            </a:r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6AF5C-FE51-77B1-918C-2607A255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28" y="1436915"/>
            <a:ext cx="9423135" cy="43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6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05CE5-864B-94C2-2E93-2B3294BE7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B3D8B0-226E-B7F2-06F8-9887C102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7" y="115820"/>
            <a:ext cx="11481541" cy="1143000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r>
              <a:rPr lang="en-US" sz="3200" dirty="0"/>
              <a:t>A </a:t>
            </a:r>
            <a:r>
              <a:rPr lang="en-GB" sz="3200" dirty="0"/>
              <a:t>centralised</a:t>
            </a:r>
            <a:r>
              <a:rPr lang="en-US" sz="3200" dirty="0"/>
              <a:t> way to request a D&amp;B (Dun &amp; Bradstreet) report</a:t>
            </a:r>
            <a:br>
              <a:rPr lang="en-US" sz="3200" dirty="0"/>
            </a:br>
            <a:r>
              <a:rPr lang="en-US" sz="3200" dirty="0"/>
              <a:t> </a:t>
            </a:r>
            <a:endParaRPr lang="en-GB" sz="3200" dirty="0"/>
          </a:p>
        </p:txBody>
      </p:sp>
      <p:pic>
        <p:nvPicPr>
          <p:cNvPr id="4" name="Graphic 3" descr="Play outline">
            <a:extLst>
              <a:ext uri="{FF2B5EF4-FFF2-40B4-BE49-F238E27FC236}">
                <a16:creationId xmlns:a16="http://schemas.microsoft.com/office/drawing/2014/main" id="{70B341BB-D1A4-41C3-56C2-AC4984201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5457" y="2348467"/>
            <a:ext cx="1714500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894BE-E620-ECA1-BE2A-F5CC567C78DC}"/>
              </a:ext>
            </a:extLst>
          </p:cNvPr>
          <p:cNvSpPr txBox="1"/>
          <p:nvPr/>
        </p:nvSpPr>
        <p:spPr>
          <a:xfrm>
            <a:off x="1269487" y="4062967"/>
            <a:ext cx="194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hlinkClick r:id="rId4"/>
              </a:rPr>
              <a:t>Demo time</a:t>
            </a:r>
            <a:endParaRPr lang="en-GB" sz="2400" b="1" u="sng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4BB94-A5A9-33DA-5062-3568B019E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847" y="1354513"/>
            <a:ext cx="5525409" cy="25136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7BB0CC-8F8D-C4C9-7BCA-1F7D97EF9B74}"/>
              </a:ext>
            </a:extLst>
          </p:cNvPr>
          <p:cNvCxnSpPr>
            <a:cxnSpLocks/>
          </p:cNvCxnSpPr>
          <p:nvPr/>
        </p:nvCxnSpPr>
        <p:spPr>
          <a:xfrm>
            <a:off x="5202700" y="2477787"/>
            <a:ext cx="1008182" cy="531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66F9F3-B0CB-DDBB-C28A-5B6E27AAB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47" y="4489695"/>
            <a:ext cx="4475052" cy="1700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4E20B2-4C1C-FB82-3326-CFE8B7CEE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882" y="2522526"/>
            <a:ext cx="2725942" cy="1818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C57A9E-3AF5-05DD-3F45-7408CAD68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9240" y="1520854"/>
            <a:ext cx="2885168" cy="16552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10B96F0-2E74-2187-F931-DC69BC112D0D}"/>
              </a:ext>
            </a:extLst>
          </p:cNvPr>
          <p:cNvCxnSpPr>
            <a:cxnSpLocks/>
          </p:cNvCxnSpPr>
          <p:nvPr/>
        </p:nvCxnSpPr>
        <p:spPr>
          <a:xfrm>
            <a:off x="8704356" y="1787618"/>
            <a:ext cx="384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440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23ECE-117D-E3A9-E376-8D15AFBDD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063E-53E8-45AC-A979-64F7472B2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New minute on critical contracts &amp; logbook</a:t>
            </a:r>
            <a:br>
              <a:rPr lang="en-US" dirty="0"/>
            </a:br>
            <a:endParaRPr lang="en-GB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43DEC-1432-0180-88E7-167DD65466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Charles Carayon</a:t>
            </a:r>
          </a:p>
          <a:p>
            <a:r>
              <a:rPr lang="en-GB" b="0" dirty="0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4107630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DF4AB-27D1-5406-E061-8A7D2BCAA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D158-0B62-C8E4-811C-39A20154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231621"/>
            <a:ext cx="10774188" cy="48861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9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900" dirty="0">
                <a:solidFill>
                  <a:schemeClr val="tx1">
                    <a:lumMod val="75000"/>
                  </a:schemeClr>
                </a:solidFill>
              </a:rPr>
              <a:t>Strategic contracts to be followed-up closely: </a:t>
            </a:r>
            <a:r>
              <a:rPr lang="en-GB" sz="1400" b="0" dirty="0">
                <a:solidFill>
                  <a:schemeClr val="tx1">
                    <a:lumMod val="75000"/>
                  </a:schemeClr>
                </a:solidFill>
                <a:hlinkClick r:id="rId2"/>
              </a:rPr>
              <a:t>confluence page </a:t>
            </a:r>
            <a:endParaRPr lang="en-GB" sz="1400" b="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D1590-67FC-1E5A-8B44-AAD9CFF3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31621"/>
            <a:ext cx="11376025" cy="624783"/>
          </a:xfrm>
        </p:spPr>
        <p:txBody>
          <a:bodyPr rtlCol="0" anchor="t">
            <a:normAutofit/>
          </a:bodyPr>
          <a:lstStyle/>
          <a:p>
            <a:pPr defTabSz="457200"/>
            <a:r>
              <a:rPr lang="fr-CH" dirty="0" err="1"/>
              <a:t>Internal</a:t>
            </a:r>
            <a:r>
              <a:rPr lang="fr-CH" dirty="0"/>
              <a:t> audit</a:t>
            </a:r>
            <a:endParaRPr lang="en-GB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96F2889-D256-9024-8DEA-12C10635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811DC3-7995-1725-48FA-92FB341B80A9}"/>
              </a:ext>
            </a:extLst>
          </p:cNvPr>
          <p:cNvGraphicFramePr>
            <a:graphicFrameLocks noGrp="1"/>
          </p:cNvGraphicFramePr>
          <p:nvPr/>
        </p:nvGraphicFramePr>
        <p:xfrm>
          <a:off x="2372687" y="1123540"/>
          <a:ext cx="7148048" cy="5598151"/>
        </p:xfrm>
        <a:graphic>
          <a:graphicData uri="http://schemas.openxmlformats.org/drawingml/2006/table">
            <a:tbl>
              <a:tblPr/>
              <a:tblGrid>
                <a:gridCol w="693800">
                  <a:extLst>
                    <a:ext uri="{9D8B030D-6E8A-4147-A177-3AD203B41FA5}">
                      <a16:colId xmlns:a16="http://schemas.microsoft.com/office/drawing/2014/main" val="3614583541"/>
                    </a:ext>
                  </a:extLst>
                </a:gridCol>
                <a:gridCol w="1132995">
                  <a:extLst>
                    <a:ext uri="{9D8B030D-6E8A-4147-A177-3AD203B41FA5}">
                      <a16:colId xmlns:a16="http://schemas.microsoft.com/office/drawing/2014/main" val="507155688"/>
                    </a:ext>
                  </a:extLst>
                </a:gridCol>
                <a:gridCol w="1483076">
                  <a:extLst>
                    <a:ext uri="{9D8B030D-6E8A-4147-A177-3AD203B41FA5}">
                      <a16:colId xmlns:a16="http://schemas.microsoft.com/office/drawing/2014/main" val="4186424511"/>
                    </a:ext>
                  </a:extLst>
                </a:gridCol>
                <a:gridCol w="757451">
                  <a:extLst>
                    <a:ext uri="{9D8B030D-6E8A-4147-A177-3AD203B41FA5}">
                      <a16:colId xmlns:a16="http://schemas.microsoft.com/office/drawing/2014/main" val="627180683"/>
                    </a:ext>
                  </a:extLst>
                </a:gridCol>
                <a:gridCol w="712895">
                  <a:extLst>
                    <a:ext uri="{9D8B030D-6E8A-4147-A177-3AD203B41FA5}">
                      <a16:colId xmlns:a16="http://schemas.microsoft.com/office/drawing/2014/main" val="1442439596"/>
                    </a:ext>
                  </a:extLst>
                </a:gridCol>
                <a:gridCol w="725626">
                  <a:extLst>
                    <a:ext uri="{9D8B030D-6E8A-4147-A177-3AD203B41FA5}">
                      <a16:colId xmlns:a16="http://schemas.microsoft.com/office/drawing/2014/main" val="2115757313"/>
                    </a:ext>
                  </a:extLst>
                </a:gridCol>
                <a:gridCol w="515576">
                  <a:extLst>
                    <a:ext uri="{9D8B030D-6E8A-4147-A177-3AD203B41FA5}">
                      <a16:colId xmlns:a16="http://schemas.microsoft.com/office/drawing/2014/main" val="2865023794"/>
                    </a:ext>
                  </a:extLst>
                </a:gridCol>
                <a:gridCol w="547401">
                  <a:extLst>
                    <a:ext uri="{9D8B030D-6E8A-4147-A177-3AD203B41FA5}">
                      <a16:colId xmlns:a16="http://schemas.microsoft.com/office/drawing/2014/main" val="1506646378"/>
                    </a:ext>
                  </a:extLst>
                </a:gridCol>
                <a:gridCol w="579228">
                  <a:extLst>
                    <a:ext uri="{9D8B030D-6E8A-4147-A177-3AD203B41FA5}">
                      <a16:colId xmlns:a16="http://schemas.microsoft.com/office/drawing/2014/main" val="2096344904"/>
                    </a:ext>
                  </a:extLst>
                </a:gridCol>
              </a:tblGrid>
              <a:tr h="27593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Kraljic Financial Impact 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Kraljic Supply Risk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Kraljic TYPE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818608"/>
                  </a:ext>
                </a:extLst>
              </a:tr>
              <a:tr h="366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Suppliers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Comm1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= 1MCHF per year, 10 &gt;=10MCHF  to be adapted case by case 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how critical is this supply? Impact if failure? 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Likelihood of failure? 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Avg. Supply risk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3358" marR="3358" marT="3358" marB="20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504572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X302/IT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Microsoft EES Contract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CRAYON SCHWEIZ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Metcalfe, Jessica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356152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X146/IT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Oracle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renewal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ORACLE SOFTWARE (SCHWEIZ) GMBH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Metcalfe, Jessica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389998"/>
                  </a:ext>
                </a:extLst>
              </a:tr>
              <a:tr h="14748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U014/EN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of electrical energy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EDF - DIRECTION GRANDS COMPTES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Jenssen, Bjorn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13622"/>
                  </a:ext>
                </a:extLst>
              </a:tr>
              <a:tr h="14748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U009/EN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Transmission of electricity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Jenssen, Bjorn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021107"/>
                  </a:ext>
                </a:extLst>
              </a:tr>
              <a:tr h="14748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S310/EN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 maintenance contract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DALKIA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CARAYON, Charles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828850"/>
                  </a:ext>
                </a:extLst>
              </a:tr>
              <a:tr h="14748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S303/EN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 of switchboards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Schneider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Veyret, Anthony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171487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S278/EN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Maintenance of transformers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Schneider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Veyret, Anthony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792488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S262/EN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 INSTALLATION WORK 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COMSA INSTALACIONES Y SISTEMAS INDUSTRIALES SAU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CARAYON, Charles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219816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S236/EN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 maintenance contract 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CBRE GWS TECHNICAL SERVICES 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CARAYON, Charles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543655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S176/TE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maintenance and operation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SERCO LIMITED / AIR LIQUIDE ADVANCED TECHNOLOGIES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CARAYON, Charles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506824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F812/RCS/LBNF/DUNE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LBNF-DUNE Cold Materials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GABADI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Horridge, Adam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696283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F779&amp;780/TE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HL-LHC Cryogenic Helium Lines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KRIOSYSTEM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Lecinana Soldevilla, Alvaro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29394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F777&amp;778/TE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HL-LHC He Refrigerators P1&amp;P5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LINDE KRYOTECHNIK AG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Lecinana Soldevilla, Alvaro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05366"/>
                  </a:ext>
                </a:extLst>
              </a:tr>
              <a:tr h="14748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F663/TE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Nb3Sn for Hi-Lumi Quadrupoles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BRUKER OST LLC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Bentchikou, Julia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40630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B1847/EP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ELV and LV power supplies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CAEN SPA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585181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B1793/EP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supplies for ITk Pixels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WIENER POWER ELECTRONICS, WIENER DE / ISEG DE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61429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B1727/EP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Supply for ATLAS Muons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CAEN SPA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404799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B1716/EP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Outer Tracker Hybrid Circuits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VALTRONIC TECHNOLOGIES (SUISSE) SA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081603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B1702/EP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Bump-bonding of Pixel modules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ADVACAM OY / VTT TECHNICAL RESEARCH CENTRE OF FINLAND LTD, ADVAFAB OY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17414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B1687/TE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Helium Supply at CERN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LINDE GAS SCHWEIZ, LINDE GAS CH / LINDE GMBH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Lecinana Soldevilla, Alvaro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40068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B1681/EP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ELV and LV power supplies FOR IT-4492/EP/CMS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WIENER POWER ELECTRONICS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555190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B1641/BE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Power RF Grid-tubes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THALES AVS FRANCE SAS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Bentchikou, Julia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92136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B1593/EP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 sensors for CMS HGCal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HAMAMATSU PHOTONICS FR, SWISS OFFICE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050492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B1592/EP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Silicon sensors for ATLAS/CMS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HAMAMATSU PHOTONICS FR, SWISS OFFICE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693880"/>
                  </a:ext>
                </a:extLst>
              </a:tr>
              <a:tr h="19938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B1591/EP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FRAMEWORK MS - Silicon sensors for ATLAS/CMS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HAMAMATSU PHOTONICS FR, SWISS OFFICE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739464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B1379/EP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FOUNDRY SERVICES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IMEC VZW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07655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B1226/EP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VOLTAGE POWER SUPPLIES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CAEN SPA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691503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B1225/EP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 LOW VOLTAGE POWER SUPPLY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WIENER POWER ELECTRONICS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010389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B1215/HSE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PERSONAL DOSIMETERS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MIRION TECHNOLOGIES (RADOS) OY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Metcalfe, Jessica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31089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B1186/EP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VMEBUS SUBRACKS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WIENER POWER ELECTRONICS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Azizi, Nourdine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396479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B1130A/EN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SIEMENS AUTOMATION PRODUCTS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SIEMENS SCHWEIZ AG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Musso, Andrea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75352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B1129/EN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OF SCHNEIDER EQUIPMENT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SCHNEIDER ELECTRIC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Musso, Andrea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862456"/>
                  </a:ext>
                </a:extLst>
              </a:tr>
              <a:tr h="113014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F830/EP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CMS endcap handling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VSL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Carayon, Charles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358" marR="3358" marT="3358" marB="2014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Bottleneck</a:t>
                      </a:r>
                    </a:p>
                  </a:txBody>
                  <a:tcPr marL="3358" marR="3358" marT="3358" marB="2014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31038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3E19B0-BA2E-0A48-F2AD-AA0863331CC5}"/>
              </a:ext>
            </a:extLst>
          </p:cNvPr>
          <p:cNvSpPr/>
          <p:nvPr/>
        </p:nvSpPr>
        <p:spPr>
          <a:xfrm>
            <a:off x="6428792" y="1123540"/>
            <a:ext cx="3091944" cy="5598151"/>
          </a:xfrm>
          <a:prstGeom prst="roundRect">
            <a:avLst>
              <a:gd name="adj" fmla="val 4131"/>
            </a:avLst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1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99718-3394-1136-412D-88E6C3509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498A9-0933-5E15-E112-17D3135F4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93" y="985913"/>
            <a:ext cx="11526157" cy="488617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When circulating a contract, PO to update the "</a:t>
            </a:r>
            <a:r>
              <a:rPr lang="en-GB" sz="1600" b="0" dirty="0" err="1">
                <a:solidFill>
                  <a:schemeClr val="tx1">
                    <a:lumMod val="75000"/>
                  </a:schemeClr>
                </a:solidFill>
              </a:rPr>
              <a:t>Kraljic</a:t>
            </a: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 type" fields in the updated version of the "MINUTE CONTRACT": </a:t>
            </a:r>
          </a:p>
          <a:p>
            <a:pPr marL="742950" lvl="1" indent="-457200">
              <a:buFont typeface="+mj-lt"/>
              <a:buAutoNum type="alphaLcParenR"/>
            </a:pPr>
            <a:r>
              <a:rPr lang="en-GB" sz="1400" b="0" dirty="0">
                <a:solidFill>
                  <a:schemeClr val="tx1">
                    <a:lumMod val="75000"/>
                  </a:schemeClr>
                </a:solidFill>
              </a:rPr>
              <a:t>Access the dedicated </a:t>
            </a:r>
            <a:r>
              <a:rPr lang="en-GB" sz="1400" b="0" dirty="0">
                <a:solidFill>
                  <a:schemeClr val="tx1">
                    <a:lumMod val="75000"/>
                  </a:schemeClr>
                </a:solidFill>
                <a:hlinkClick r:id="rId2"/>
              </a:rPr>
              <a:t>confluence page </a:t>
            </a:r>
            <a:endParaRPr lang="en-GB" sz="1400" b="0" dirty="0">
              <a:solidFill>
                <a:schemeClr val="tx1">
                  <a:lumMod val="75000"/>
                </a:schemeClr>
              </a:solidFill>
            </a:endParaRPr>
          </a:p>
          <a:p>
            <a:pPr marL="742950" lvl="1" indent="-457200">
              <a:buFont typeface="+mj-lt"/>
              <a:buAutoNum type="alphaLcParenR"/>
            </a:pPr>
            <a:r>
              <a:rPr lang="en-GB" sz="1400" b="0" dirty="0">
                <a:solidFill>
                  <a:schemeClr val="tx1">
                    <a:lumMod val="75000"/>
                  </a:schemeClr>
                </a:solidFill>
              </a:rPr>
              <a:t>Click and update the excel file available on </a:t>
            </a:r>
            <a:r>
              <a:rPr lang="en-GB" sz="1400" b="0" dirty="0" err="1">
                <a:solidFill>
                  <a:schemeClr val="tx1">
                    <a:lumMod val="75000"/>
                  </a:schemeClr>
                </a:solidFill>
                <a:hlinkClick r:id="rId3"/>
              </a:rPr>
              <a:t>CERNbox</a:t>
            </a:r>
            <a:r>
              <a:rPr lang="en-GB" sz="1400" b="0" dirty="0">
                <a:solidFill>
                  <a:schemeClr val="tx1">
                    <a:lumMod val="75000"/>
                  </a:schemeClr>
                </a:solidFill>
                <a:hlinkClick r:id="rId3"/>
              </a:rPr>
              <a:t> here </a:t>
            </a:r>
            <a:r>
              <a:rPr lang="en-GB" sz="1400" b="0" dirty="0">
                <a:solidFill>
                  <a:schemeClr val="tx1">
                    <a:lumMod val="75000"/>
                  </a:schemeClr>
                </a:solidFill>
              </a:rPr>
              <a:t>with the contract information </a:t>
            </a:r>
          </a:p>
          <a:p>
            <a:pPr marL="285750" lvl="1" indent="0">
              <a:buNone/>
            </a:pPr>
            <a:endParaRPr lang="en-GB" sz="1400" b="0" dirty="0">
              <a:solidFill>
                <a:schemeClr val="tx1">
                  <a:lumMod val="75000"/>
                </a:schemeClr>
              </a:solidFill>
            </a:endParaRPr>
          </a:p>
          <a:p>
            <a:pPr marL="285750" lvl="1" indent="0">
              <a:buNone/>
            </a:pPr>
            <a:endParaRPr lang="en-GB" sz="1400" b="0" dirty="0">
              <a:solidFill>
                <a:schemeClr val="tx1">
                  <a:lumMod val="75000"/>
                </a:schemeClr>
              </a:solidFill>
            </a:endParaRPr>
          </a:p>
          <a:p>
            <a:pPr marL="285750" lvl="1" indent="0">
              <a:buNone/>
            </a:pPr>
            <a:endParaRPr lang="en-GB" sz="1400" b="0" dirty="0">
              <a:solidFill>
                <a:schemeClr val="tx1">
                  <a:lumMod val="75000"/>
                </a:schemeClr>
              </a:solidFill>
            </a:endParaRPr>
          </a:p>
          <a:p>
            <a:pPr marL="742950" lvl="1" indent="-457200">
              <a:buFont typeface="+mj-lt"/>
              <a:buAutoNum type="alphaLcParenR"/>
            </a:pPr>
            <a:r>
              <a:rPr lang="en-GB" sz="1400" b="0" dirty="0">
                <a:solidFill>
                  <a:schemeClr val="tx1">
                    <a:lumMod val="75000"/>
                  </a:schemeClr>
                </a:solidFill>
              </a:rPr>
              <a:t>Update the template before circulation </a:t>
            </a:r>
          </a:p>
          <a:p>
            <a:pPr marL="285750" lvl="1" indent="0">
              <a:buNone/>
            </a:pPr>
            <a:br>
              <a:rPr lang="en-GB" sz="1400" b="0" dirty="0">
                <a:solidFill>
                  <a:schemeClr val="tx1">
                    <a:lumMod val="75000"/>
                  </a:schemeClr>
                </a:solidFill>
              </a:rPr>
            </a:br>
            <a:endParaRPr lang="en-GB" sz="1400" b="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Once the "MINUTE CONTRACT" is fully approved, and only for </a:t>
            </a:r>
            <a:r>
              <a:rPr lang="en-GB" sz="1600" u="sng" dirty="0">
                <a:solidFill>
                  <a:schemeClr val="tx1">
                    <a:lumMod val="75000"/>
                  </a:schemeClr>
                </a:solidFill>
              </a:rPr>
              <a:t>STRATEGIC, BOTTLENECK and SERVICE contracts, or any contract exceeding 10 MCHF </a:t>
            </a: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the DO-IT team will create the contract on the dedicated </a:t>
            </a:r>
            <a:r>
              <a:rPr lang="en-GB" sz="1600" b="0" dirty="0">
                <a:solidFill>
                  <a:schemeClr val="tx1">
                    <a:lumMod val="75000"/>
                  </a:schemeClr>
                </a:solidFill>
                <a:hlinkClick r:id="rId2"/>
              </a:rPr>
              <a:t>confluence logbook</a:t>
            </a: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, by filling the following information: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6FD0D-1B33-ED2A-663D-6BA82D94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rtlCol="0" anchor="t">
            <a:normAutofit/>
          </a:bodyPr>
          <a:lstStyle/>
          <a:p>
            <a:pPr defTabSz="457200"/>
            <a:r>
              <a:rPr lang="fr-CH" dirty="0"/>
              <a:t>«MINUTE CONTRACT» update and Logbook </a:t>
            </a:r>
            <a:endParaRPr lang="en-GB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BEFDF25-020E-F58A-81D3-BACDCDF5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257F834-1854-D406-F14C-357636F68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78" y="3259133"/>
            <a:ext cx="9469694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6B15A5E-7019-7EDF-2E4C-8DD6FC9EF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67" y="4687357"/>
            <a:ext cx="4364065" cy="151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212BA-C1D6-E4D6-8F72-5AEFEF016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543" y="1911558"/>
            <a:ext cx="8079179" cy="8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09C8C42-2E89-7044-BE8F-D28EC18A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64" y="265828"/>
            <a:ext cx="5910076" cy="5679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br>
              <a:rPr lang="en-US" sz="2800" dirty="0"/>
            </a:br>
            <a:r>
              <a:rPr lang="en-US" sz="2800" dirty="0"/>
              <a:t>Procurement expenses over time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F0C27-C5D5-C647-040B-0886F10CF8AA}"/>
              </a:ext>
            </a:extLst>
          </p:cNvPr>
          <p:cNvSpPr txBox="1"/>
          <p:nvPr/>
        </p:nvSpPr>
        <p:spPr>
          <a:xfrm>
            <a:off x="7820845" y="2761669"/>
            <a:ext cx="1575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613MCHF</a:t>
            </a:r>
            <a:endParaRPr lang="en-US" sz="1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79BD38-F06E-2510-0587-6AAC7D548E0D}"/>
              </a:ext>
            </a:extLst>
          </p:cNvPr>
          <p:cNvCxnSpPr>
            <a:cxnSpLocks/>
          </p:cNvCxnSpPr>
          <p:nvPr/>
        </p:nvCxnSpPr>
        <p:spPr>
          <a:xfrm flipV="1">
            <a:off x="8296968" y="3069446"/>
            <a:ext cx="0" cy="307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graph of blue lines and numbers&#10;&#10;AI-generated content may be incorrect.">
            <a:extLst>
              <a:ext uri="{FF2B5EF4-FFF2-40B4-BE49-F238E27FC236}">
                <a16:creationId xmlns:a16="http://schemas.microsoft.com/office/drawing/2014/main" id="{ACBC9CE4-D96D-4C49-86D3-EC24754B6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85" y="349731"/>
            <a:ext cx="6790690" cy="848836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6F657D-BA63-02B8-8D8E-FDBE9AD71AC0}"/>
              </a:ext>
            </a:extLst>
          </p:cNvPr>
          <p:cNvSpPr/>
          <p:nvPr/>
        </p:nvSpPr>
        <p:spPr>
          <a:xfrm>
            <a:off x="9306296" y="2534633"/>
            <a:ext cx="2200894" cy="5348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7% increase </a:t>
            </a:r>
            <a:r>
              <a:rPr lang="en-US" dirty="0" err="1"/>
              <a:t>wrt</a:t>
            </a:r>
            <a:r>
              <a:rPr lang="en-US" dirty="0"/>
              <a:t>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1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1EE05-0C5F-CBD2-F4CD-68618B03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B051EB-1E94-E22C-1014-F4B89632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2767822"/>
            <a:ext cx="8411688" cy="40098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99F1-2D62-8793-7E82-1447F2071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59" y="946329"/>
            <a:ext cx="11161712" cy="4886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75000"/>
                  </a:schemeClr>
                </a:solidFill>
              </a:rPr>
              <a:t>Notes: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Coming soon (with policy implementation): for Strategic/bottleneck and S contracts, incl. contracts &gt;10MCHF, POs to update the page (e.g. Main meetings notes, minutes, presentations etc.).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b="0" dirty="0">
                <a:solidFill>
                  <a:schemeClr val="tx1">
                    <a:lumMod val="75000"/>
                  </a:schemeClr>
                </a:solidFill>
              </a:rPr>
              <a:t>You may use the logbook for all your contracts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F382A-8E33-4F6F-9939-5CB1BB60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96082"/>
          </a:xfrm>
        </p:spPr>
        <p:txBody>
          <a:bodyPr rtlCol="0" anchor="t">
            <a:normAutofit/>
          </a:bodyPr>
          <a:lstStyle/>
          <a:p>
            <a:pPr defTabSz="457200"/>
            <a:r>
              <a:rPr lang="fr-CH" dirty="0"/>
              <a:t>«MINUTE CONTRACT» update and Logbook </a:t>
            </a:r>
            <a:endParaRPr lang="en-GB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AE78095-56C4-7434-7654-6683A75C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70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0F60E-3B94-C464-946E-6CC8E1138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15" y="1782446"/>
            <a:ext cx="5453639" cy="25000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F8F51-6231-8723-FD37-FFA9F0B49754}"/>
              </a:ext>
            </a:extLst>
          </p:cNvPr>
          <p:cNvSpPr/>
          <p:nvPr/>
        </p:nvSpPr>
        <p:spPr>
          <a:xfrm>
            <a:off x="6628707" y="2248354"/>
            <a:ext cx="3580108" cy="681655"/>
          </a:xfrm>
          <a:prstGeom prst="roundRect">
            <a:avLst>
              <a:gd name="adj" fmla="val 413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743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8EF3C-D17F-0614-BA36-D1BEF41C4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DE1B-E0C3-10D9-61C7-2E9CCFE0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59" y="1325105"/>
            <a:ext cx="11161712" cy="45073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400" b="0" dirty="0">
                <a:solidFill>
                  <a:schemeClr val="tx1">
                    <a:lumMod val="75000"/>
                  </a:schemeClr>
                </a:solidFill>
              </a:rPr>
              <a:t>Test the logbook – provide feedback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b="0" dirty="0">
                <a:solidFill>
                  <a:schemeClr val="tx1">
                    <a:lumMod val="75000"/>
                  </a:schemeClr>
                </a:solidFill>
              </a:rPr>
              <a:t>Finalisation of contract management policy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3ECD8-9462-2496-1934-4D5CC76F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96082"/>
          </a:xfrm>
        </p:spPr>
        <p:txBody>
          <a:bodyPr rtlCol="0" anchor="t">
            <a:normAutofit/>
          </a:bodyPr>
          <a:lstStyle/>
          <a:p>
            <a:pPr defTabSz="457200"/>
            <a:r>
              <a:rPr lang="fr-CH" dirty="0"/>
              <a:t>Next</a:t>
            </a:r>
            <a:endParaRPr lang="en-GB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3C1F79C-33FB-A15E-387B-234CE244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70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31008-4E7C-0DDB-6F23-F85AC3ED1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48C7F-E9A0-5CBB-8628-BC285663D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59" y="1325105"/>
            <a:ext cx="11161712" cy="450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0" dirty="0">
                <a:solidFill>
                  <a:schemeClr val="tx1">
                    <a:lumMod val="75000"/>
                  </a:schemeClr>
                </a:solidFill>
              </a:rPr>
              <a:t>D&amp;B reports – </a:t>
            </a:r>
            <a:r>
              <a:rPr lang="en-GB" sz="2400" b="0" dirty="0" err="1">
                <a:solidFill>
                  <a:schemeClr val="tx1">
                    <a:lumMod val="75000"/>
                  </a:schemeClr>
                </a:solidFill>
              </a:rPr>
              <a:t>Kraljic</a:t>
            </a:r>
            <a:r>
              <a:rPr lang="en-GB" sz="2400" b="0" dirty="0">
                <a:solidFill>
                  <a:schemeClr val="tx1">
                    <a:lumMod val="75000"/>
                  </a:schemeClr>
                </a:solidFill>
              </a:rPr>
              <a:t> contract category &amp; logbook</a:t>
            </a:r>
          </a:p>
          <a:p>
            <a:pPr marL="0" indent="0">
              <a:buNone/>
            </a:pPr>
            <a:r>
              <a:rPr lang="en-GB" sz="2400" b="0" dirty="0">
                <a:solidFill>
                  <a:schemeClr val="tx1">
                    <a:lumMod val="75000"/>
                  </a:schemeClr>
                </a:solidFill>
              </a:rPr>
              <a:t>=&gt; The PPMs were updated !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90258-030C-5F9A-698B-3DD57F67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96082"/>
          </a:xfrm>
        </p:spPr>
        <p:txBody>
          <a:bodyPr rtlCol="0" anchor="t">
            <a:normAutofit/>
          </a:bodyPr>
          <a:lstStyle/>
          <a:p>
            <a:pPr defTabSz="457200"/>
            <a:r>
              <a:rPr lang="fr-CH" dirty="0"/>
              <a:t>Note</a:t>
            </a:r>
            <a:endParaRPr lang="en-GB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831681-7388-3EBD-A4C1-75EDF6B0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72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09AE1-6D74-53B1-29B8-A46C3423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3709">
            <a:off x="5874909" y="2741603"/>
            <a:ext cx="4805741" cy="375582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</p:pic>
      <p:pic>
        <p:nvPicPr>
          <p:cNvPr id="1026" name="Picture 2" descr="Updated Stock Illustrations, Vecteurs, &amp; Clipart – (6,911 Stock  Illustrations)">
            <a:extLst>
              <a:ext uri="{FF2B5EF4-FFF2-40B4-BE49-F238E27FC236}">
                <a16:creationId xmlns:a16="http://schemas.microsoft.com/office/drawing/2014/main" id="{CA53C098-52F2-4FC0-99F9-8C65EBF6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30" y="3578804"/>
            <a:ext cx="1596352" cy="61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9765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AOB</a:t>
            </a:r>
            <a:br>
              <a:rPr lang="en-US" dirty="0"/>
            </a:b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804232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DF42A-7DA8-5879-889E-E17EEE81A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06D-D553-73F2-9FD4-7C45428D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59" y="1325105"/>
            <a:ext cx="11161712" cy="45073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400" b="0" dirty="0">
                <a:solidFill>
                  <a:schemeClr val="tx1">
                    <a:lumMod val="75000"/>
                  </a:schemeClr>
                </a:solidFill>
              </a:rPr>
              <a:t>Save the date: ILO forum on 25 March – coffee break at 10.15AM in 4-3-006 (TH conference room)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53047-DB2E-6FD9-B19C-696D8801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96082"/>
          </a:xfrm>
        </p:spPr>
        <p:txBody>
          <a:bodyPr rtlCol="0" anchor="t">
            <a:normAutofit/>
          </a:bodyPr>
          <a:lstStyle/>
          <a:p>
            <a:pPr defTabSz="457200"/>
            <a:r>
              <a:rPr lang="fr-CH" dirty="0"/>
              <a:t>AOB</a:t>
            </a:r>
            <a:endParaRPr lang="en-GB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0797223-E2D2-D28D-088D-2B9DA583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299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923DC-8BDD-7DB7-D914-DA2C85C4E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B58588-3094-636B-FA28-657B2B0D5E78}"/>
              </a:ext>
            </a:extLst>
          </p:cNvPr>
          <p:cNvSpPr txBox="1"/>
          <p:nvPr/>
        </p:nvSpPr>
        <p:spPr>
          <a:xfrm flipH="1">
            <a:off x="3230381" y="1174229"/>
            <a:ext cx="5293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THANK Y   U!</a:t>
            </a:r>
            <a:endParaRPr lang="en-GB" sz="4800" b="1" dirty="0"/>
          </a:p>
        </p:txBody>
      </p:sp>
      <p:pic>
        <p:nvPicPr>
          <p:cNvPr id="5122" name="Picture 2" descr="SDG Guide">
            <a:extLst>
              <a:ext uri="{FF2B5EF4-FFF2-40B4-BE49-F238E27FC236}">
                <a16:creationId xmlns:a16="http://schemas.microsoft.com/office/drawing/2014/main" id="{AF34C764-A7F6-A7DE-9CF8-07CAE0F5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0617" y="137532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6271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FEE683DB-1868-DB4C-8988-CB9FA22A8D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1440" y="0"/>
            <a:ext cx="1297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8686" y="22373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dirty="0">
                <a:latin typeface="+mj-lt"/>
                <a:cs typeface="Arial" panose="020B0604020202020204" pitchFamily="34" charset="0"/>
              </a:rPr>
              <a:t>What we buy (Supplies)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283576" y="6082497"/>
            <a:ext cx="46085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fr-CH" altLang="en-US" sz="1000" dirty="0"/>
              <a:t>*</a:t>
            </a:r>
            <a:r>
              <a:rPr lang="fr-CH" altLang="en-US" sz="1000" dirty="0" err="1"/>
              <a:t>Excluding</a:t>
            </a:r>
            <a:r>
              <a:rPr lang="fr-CH" altLang="en-US" sz="1000" dirty="0"/>
              <a:t> </a:t>
            </a:r>
            <a:r>
              <a:rPr lang="fr-CH" altLang="en-US" sz="1000" dirty="0" err="1"/>
              <a:t>visiting</a:t>
            </a:r>
            <a:r>
              <a:rPr lang="fr-CH" altLang="en-US" sz="1000" dirty="0"/>
              <a:t> </a:t>
            </a:r>
            <a:r>
              <a:rPr lang="fr-CH" altLang="en-US" sz="1000" dirty="0" err="1"/>
              <a:t>research</a:t>
            </a:r>
            <a:r>
              <a:rPr lang="fr-CH" altLang="en-US" sz="1000" dirty="0"/>
              <a:t> teams and collaborations</a:t>
            </a:r>
            <a:endParaRPr lang="en-GB" altLang="en-US" sz="1000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09C8C42-2E89-7044-BE8F-D28EC18A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9" y="667219"/>
            <a:ext cx="11376025" cy="1065742"/>
          </a:xfrm>
        </p:spPr>
        <p:txBody>
          <a:bodyPr>
            <a:noAutofit/>
          </a:bodyPr>
          <a:lstStyle/>
          <a:p>
            <a:br>
              <a:rPr lang="en-US" sz="1600" b="0" dirty="0"/>
            </a:br>
            <a:r>
              <a:rPr lang="en-US" sz="1600" b="0" dirty="0"/>
              <a:t>(279MCHF spent in 2024 – CERN budget only*)</a:t>
            </a:r>
            <a:br>
              <a:rPr lang="en-US" sz="1600" b="0" dirty="0"/>
            </a:br>
            <a:br>
              <a:rPr lang="en-US" sz="1600" b="0" dirty="0"/>
            </a:br>
            <a:br>
              <a:rPr lang="en-US" sz="1600" b="0" dirty="0"/>
            </a:br>
            <a:br>
              <a:rPr lang="en-US" sz="1600" b="0" dirty="0"/>
            </a:br>
            <a:endParaRPr lang="en-US" sz="1600" b="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7ECD1E1-8316-1C2A-46C2-34B3CA5893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4775127"/>
              </p:ext>
            </p:extLst>
          </p:nvPr>
        </p:nvGraphicFramePr>
        <p:xfrm>
          <a:off x="1304640" y="1456082"/>
          <a:ext cx="9809658" cy="478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06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18" y="371327"/>
            <a:ext cx="9382966" cy="1325563"/>
          </a:xfrm>
        </p:spPr>
        <p:txBody>
          <a:bodyPr>
            <a:normAutofit/>
          </a:bodyPr>
          <a:lstStyle/>
          <a:p>
            <a:r>
              <a:rPr lang="en-GB" sz="2800" dirty="0"/>
              <a:t>Importance of industrial return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41982B-3DCC-D149-98AC-E88B6F86CCD6}"/>
              </a:ext>
            </a:extLst>
          </p:cNvPr>
          <p:cNvSpPr txBox="1">
            <a:spLocks/>
          </p:cNvSpPr>
          <p:nvPr/>
        </p:nvSpPr>
        <p:spPr>
          <a:xfrm>
            <a:off x="4369753" y="673162"/>
            <a:ext cx="5564187" cy="1065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Yearly Budget (contributions 2025)*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24C08-12E3-F164-F8D1-BBDF80D4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060" y="1382854"/>
            <a:ext cx="7745357" cy="45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ERN template colours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9175FA-95AF-4748-B55B-BA10A2ACB7A4}" vid="{E766DD8D-3356-3846-8F49-E86FB20DA7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32705</TotalTime>
  <Words>5117</Words>
  <Application>Microsoft Office PowerPoint</Application>
  <PresentationFormat>Widescreen</PresentationFormat>
  <Paragraphs>1290</Paragraphs>
  <Slides>76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Aptos Narrow</vt:lpstr>
      <vt:lpstr>Arial</vt:lpstr>
      <vt:lpstr>Arial (Headings)</vt:lpstr>
      <vt:lpstr>Calibri</vt:lpstr>
      <vt:lpstr>Cambria Math</vt:lpstr>
      <vt:lpstr>Canva Sans Bold</vt:lpstr>
      <vt:lpstr>Courier New</vt:lpstr>
      <vt:lpstr>Georgia</vt:lpstr>
      <vt:lpstr>Wingdings</vt:lpstr>
      <vt:lpstr>Office Theme</vt:lpstr>
      <vt:lpstr> IPT-PI Group meeting 13 March 2025 </vt:lpstr>
      <vt:lpstr>AGENDA </vt:lpstr>
      <vt:lpstr>NEWCOMERS &amp; TEAM CHANGES  </vt:lpstr>
      <vt:lpstr>PowerPoint Presentation</vt:lpstr>
      <vt:lpstr>2024 PROCUREMENT REPORT  </vt:lpstr>
      <vt:lpstr>Procurement 2024 - Figures</vt:lpstr>
      <vt:lpstr> Procurement expenses over time  </vt:lpstr>
      <vt:lpstr> (279MCHF spent in 2024 – CERN budget only*)    </vt:lpstr>
      <vt:lpstr>Importance of industrial return</vt:lpstr>
      <vt:lpstr>Importance of industrial return</vt:lpstr>
      <vt:lpstr>Industrial return &amp; Return coefficient for Supply contracts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Limited Tendering (LT)</vt:lpstr>
      <vt:lpstr>Limited tendering  (guideline: used if at least 6 firms identified)</vt:lpstr>
      <vt:lpstr>IT category analysis  </vt:lpstr>
      <vt:lpstr>PowerPoint Presentation</vt:lpstr>
      <vt:lpstr>PowerPoint Presentation</vt:lpstr>
      <vt:lpstr>PowerPoint Presentation</vt:lpstr>
      <vt:lpstr>SW spend by Department</vt:lpstr>
      <vt:lpstr>Upcoming likely or known SW price increases</vt:lpstr>
      <vt:lpstr>Highly risky SW contracts and possible exposure</vt:lpstr>
      <vt:lpstr>PowerPoint Presentation</vt:lpstr>
      <vt:lpstr>PowerPoint Presentation</vt:lpstr>
      <vt:lpstr>PowerPoint Presentation</vt:lpstr>
      <vt:lpstr>CERP – supplier engagement survey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survey</vt:lpstr>
      <vt:lpstr>The matrix</vt:lpstr>
      <vt:lpstr>PowerPoint Presentation</vt:lpstr>
      <vt:lpstr>Industry matrix 1/9</vt:lpstr>
      <vt:lpstr>Industry matrix 2/9</vt:lpstr>
      <vt:lpstr>Industry matrix 3/9</vt:lpstr>
      <vt:lpstr>Industry matrix 4/9</vt:lpstr>
      <vt:lpstr>Industry matrix 5/9</vt:lpstr>
      <vt:lpstr>Industry matrix 6/9</vt:lpstr>
      <vt:lpstr>Industry matrix 7/9</vt:lpstr>
      <vt:lpstr>Industry matrix 8/9</vt:lpstr>
      <vt:lpstr>Industry matrix 9/9</vt:lpstr>
      <vt:lpstr>PowerPoint Presentation</vt:lpstr>
      <vt:lpstr>Overall matrix 1/2</vt:lpstr>
      <vt:lpstr>Overall matrix 2/2</vt:lpstr>
      <vt:lpstr>PowerPoint Presentation</vt:lpstr>
      <vt:lpstr>Actions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BCO - update </vt:lpstr>
      <vt:lpstr>DAI (EDH) update : IT Security Assessment</vt:lpstr>
      <vt:lpstr>RDOS (EDH) update</vt:lpstr>
      <vt:lpstr>+ Coming soon (~April) CORR (EDH) update for Collaboration Agreement (ONLY)</vt:lpstr>
      <vt:lpstr>S2P Project – FAP/BC</vt:lpstr>
      <vt:lpstr>And the one you’r all asking me !!</vt:lpstr>
      <vt:lpstr>New D&amp;B procedure </vt:lpstr>
      <vt:lpstr> A centralised way to request a D&amp;B (Dun &amp; Bradstreet) report  </vt:lpstr>
      <vt:lpstr>Link: https://confluence.cern.ch/pages/viewpage.action?pageId=526224629</vt:lpstr>
      <vt:lpstr> A centralised way to request a D&amp;B (Dun &amp; Bradstreet) report  </vt:lpstr>
      <vt:lpstr>New minute on critical contracts &amp; logbook </vt:lpstr>
      <vt:lpstr>Internal audit</vt:lpstr>
      <vt:lpstr>«MINUTE CONTRACT» update and Logbook </vt:lpstr>
      <vt:lpstr>«MINUTE CONTRACT» update and Logbook </vt:lpstr>
      <vt:lpstr>Next</vt:lpstr>
      <vt:lpstr>Note</vt:lpstr>
      <vt:lpstr>AOB </vt:lpstr>
      <vt:lpstr>AOB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Business with CERN Country@CERN</dc:title>
  <dc:creator>Microsoft Office User</dc:creator>
  <cp:lastModifiedBy>Charles Carayon</cp:lastModifiedBy>
  <cp:revision>741</cp:revision>
  <cp:lastPrinted>2019-04-30T10:39:04Z</cp:lastPrinted>
  <dcterms:created xsi:type="dcterms:W3CDTF">2019-03-14T08:20:25Z</dcterms:created>
  <dcterms:modified xsi:type="dcterms:W3CDTF">2025-03-13T16:39:52Z</dcterms:modified>
</cp:coreProperties>
</file>