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8"/>
  </p:notesMasterIdLst>
  <p:handoutMasterIdLst>
    <p:handoutMasterId r:id="rId69"/>
  </p:handoutMasterIdLst>
  <p:sldIdLst>
    <p:sldId id="787" r:id="rId2"/>
    <p:sldId id="286" r:id="rId3"/>
    <p:sldId id="794" r:id="rId4"/>
    <p:sldId id="505" r:id="rId5"/>
    <p:sldId id="813" r:id="rId6"/>
    <p:sldId id="2442" r:id="rId7"/>
    <p:sldId id="2436" r:id="rId8"/>
    <p:sldId id="2441" r:id="rId9"/>
    <p:sldId id="2444" r:id="rId10"/>
    <p:sldId id="2443" r:id="rId11"/>
    <p:sldId id="2445" r:id="rId12"/>
    <p:sldId id="259" r:id="rId13"/>
    <p:sldId id="336" r:id="rId14"/>
    <p:sldId id="719" r:id="rId15"/>
    <p:sldId id="724" r:id="rId16"/>
    <p:sldId id="268" r:id="rId17"/>
    <p:sldId id="725" r:id="rId18"/>
    <p:sldId id="266" r:id="rId19"/>
    <p:sldId id="267" r:id="rId20"/>
    <p:sldId id="334" r:id="rId21"/>
    <p:sldId id="281" r:id="rId22"/>
    <p:sldId id="325" r:id="rId23"/>
    <p:sldId id="332" r:id="rId24"/>
    <p:sldId id="333" r:id="rId25"/>
    <p:sldId id="335" r:id="rId26"/>
    <p:sldId id="726" r:id="rId27"/>
    <p:sldId id="321" r:id="rId28"/>
    <p:sldId id="322" r:id="rId29"/>
    <p:sldId id="323" r:id="rId30"/>
    <p:sldId id="330" r:id="rId31"/>
    <p:sldId id="329" r:id="rId32"/>
    <p:sldId id="331" r:id="rId33"/>
    <p:sldId id="727" r:id="rId34"/>
    <p:sldId id="720" r:id="rId35"/>
    <p:sldId id="293" r:id="rId36"/>
    <p:sldId id="731" r:id="rId37"/>
    <p:sldId id="733" r:id="rId38"/>
    <p:sldId id="734" r:id="rId39"/>
    <p:sldId id="796" r:id="rId40"/>
    <p:sldId id="801" r:id="rId41"/>
    <p:sldId id="800" r:id="rId42"/>
    <p:sldId id="802" r:id="rId43"/>
    <p:sldId id="807" r:id="rId44"/>
    <p:sldId id="808" r:id="rId45"/>
    <p:sldId id="806" r:id="rId46"/>
    <p:sldId id="804" r:id="rId47"/>
    <p:sldId id="2446" r:id="rId48"/>
    <p:sldId id="810" r:id="rId49"/>
    <p:sldId id="764" r:id="rId50"/>
    <p:sldId id="574" r:id="rId51"/>
    <p:sldId id="560" r:id="rId52"/>
    <p:sldId id="570" r:id="rId53"/>
    <p:sldId id="571" r:id="rId54"/>
    <p:sldId id="573" r:id="rId55"/>
    <p:sldId id="809" r:id="rId56"/>
    <p:sldId id="368" r:id="rId57"/>
    <p:sldId id="369" r:id="rId58"/>
    <p:sldId id="782" r:id="rId59"/>
    <p:sldId id="799" r:id="rId60"/>
    <p:sldId id="791" r:id="rId61"/>
    <p:sldId id="384" r:id="rId62"/>
    <p:sldId id="798" r:id="rId63"/>
    <p:sldId id="762" r:id="rId64"/>
    <p:sldId id="811" r:id="rId65"/>
    <p:sldId id="812" r:id="rId66"/>
    <p:sldId id="43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34" clrIdx="0"/>
  <p:cmAuthor id="2" name="Microsoft Office User" initials="MOU"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93D6E1"/>
    <a:srgbClr val="80CFDC"/>
    <a:srgbClr val="56C0CE"/>
    <a:srgbClr val="4EBCCE"/>
    <a:srgbClr val="35AABD"/>
    <a:srgbClr val="B4E2EA"/>
    <a:srgbClr val="A4DDE6"/>
    <a:srgbClr val="96D7E2"/>
    <a:srgbClr val="75CB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7434" autoAdjust="0"/>
  </p:normalViewPr>
  <p:slideViewPr>
    <p:cSldViewPr snapToGrid="0" snapToObjects="1">
      <p:cViewPr varScale="1">
        <p:scale>
          <a:sx n="42" d="100"/>
          <a:sy n="42" d="100"/>
        </p:scale>
        <p:origin x="72" y="144"/>
      </p:cViewPr>
      <p:guideLst>
        <p:guide orient="horz" pos="3770"/>
        <p:guide pos="3863"/>
      </p:guideLst>
    </p:cSldViewPr>
  </p:slideViewPr>
  <p:outlineViewPr>
    <p:cViewPr>
      <p:scale>
        <a:sx n="33" d="100"/>
        <a:sy n="33" d="100"/>
      </p:scale>
      <p:origin x="0" y="-13112"/>
    </p:cViewPr>
  </p:outlineViewPr>
  <p:notesTextViewPr>
    <p:cViewPr>
      <p:scale>
        <a:sx n="70" d="100"/>
        <a:sy n="70" d="100"/>
      </p:scale>
      <p:origin x="0" y="0"/>
    </p:cViewPr>
  </p:notesTextViewPr>
  <p:sorterViewPr>
    <p:cViewPr>
      <p:scale>
        <a:sx n="50" d="100"/>
        <a:sy n="50" d="100"/>
      </p:scale>
      <p:origin x="0" y="0"/>
    </p:cViewPr>
  </p:sorterViewPr>
  <p:notesViewPr>
    <p:cSldViewPr snapToGrid="0"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1/29/2025</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dirty="0"/>
          </a:p>
        </p:txBody>
      </p:sp>
    </p:spTree>
    <p:extLst>
      <p:ext uri="{BB962C8B-B14F-4D97-AF65-F5344CB8AC3E}">
        <p14:creationId xmlns:p14="http://schemas.microsoft.com/office/powerpoint/2010/main" val="297706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DACC5-38D4-0726-F33A-075DD4462E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F4469-BA02-105B-75BA-CC6B8EEB27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D3F928-8B41-EDDF-C2EB-119DE0FB16A9}"/>
              </a:ext>
            </a:extLst>
          </p:cNvPr>
          <p:cNvSpPr>
            <a:spLocks noGrp="1"/>
          </p:cNvSpPr>
          <p:nvPr>
            <p:ph type="body" idx="1"/>
          </p:nvPr>
        </p:nvSpPr>
        <p:spPr/>
        <p:txBody>
          <a:bodyPr/>
          <a:lstStyle/>
          <a:p>
            <a:r>
              <a:rPr lang="fr-CH" dirty="0"/>
              <a:t>Question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chemeClr val="accent5">
                    <a:lumMod val="75000"/>
                  </a:schemeClr>
                </a:solidFill>
                <a:effectLst/>
                <a:latin typeface="Arial" panose="020B0604020202020204" pitchFamily="34" charset="0"/>
                <a:cs typeface="Arial" panose="020B0604020202020204" pitchFamily="34" charset="0"/>
              </a:rPr>
              <a:t>The overall level of service provided by the Procurement Service was very satisfactory</a:t>
            </a:r>
            <a:endParaRPr lang="fr-CH" dirty="0"/>
          </a:p>
          <a:p>
            <a:r>
              <a:rPr lang="fr-CH" dirty="0"/>
              <a:t> </a:t>
            </a:r>
          </a:p>
        </p:txBody>
      </p:sp>
      <p:sp>
        <p:nvSpPr>
          <p:cNvPr id="4" name="Espace réservé du numéro de diapositive 3">
            <a:extLst>
              <a:ext uri="{FF2B5EF4-FFF2-40B4-BE49-F238E27FC236}">
                <a16:creationId xmlns:a16="http://schemas.microsoft.com/office/drawing/2014/main" id="{CFB43EC6-99C4-4FCF-624B-7A1BA487B03E}"/>
              </a:ext>
            </a:extLst>
          </p:cNvPr>
          <p:cNvSpPr>
            <a:spLocks noGrp="1"/>
          </p:cNvSpPr>
          <p:nvPr>
            <p:ph type="sldNum" sz="quarter" idx="5"/>
          </p:nvPr>
        </p:nvSpPr>
        <p:spPr/>
        <p:txBody>
          <a:bodyPr/>
          <a:lstStyle/>
          <a:p>
            <a:fld id="{CA6F4EC0-7FA3-4E2A-9AE0-FF21FB475B42}" type="slidenum">
              <a:rPr lang="fr-CH" smtClean="0"/>
              <a:t>37</a:t>
            </a:fld>
            <a:endParaRPr lang="fr-CH" dirty="0"/>
          </a:p>
        </p:txBody>
      </p:sp>
    </p:spTree>
    <p:extLst>
      <p:ext uri="{BB962C8B-B14F-4D97-AF65-F5344CB8AC3E}">
        <p14:creationId xmlns:p14="http://schemas.microsoft.com/office/powerpoint/2010/main" val="33443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89E-81C1-BCF0-3AE7-8D557EDB71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86DB14-2CB5-2CF2-2011-931A12FBA7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AB09F2-FA40-7144-284E-A9B752B9795F}"/>
              </a:ext>
            </a:extLst>
          </p:cNvPr>
          <p:cNvSpPr>
            <a:spLocks noGrp="1"/>
          </p:cNvSpPr>
          <p:nvPr>
            <p:ph type="body" idx="1"/>
          </p:nvPr>
        </p:nvSpPr>
        <p:spPr/>
        <p:txBody>
          <a:bodyPr/>
          <a:lstStyle/>
          <a:p>
            <a:r>
              <a:rPr lang="fr-CH" dirty="0"/>
              <a:t>Question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chemeClr val="accent5">
                    <a:lumMod val="75000"/>
                  </a:schemeClr>
                </a:solidFill>
                <a:effectLst/>
                <a:latin typeface="Arial" panose="020B0604020202020204" pitchFamily="34" charset="0"/>
                <a:cs typeface="Arial" panose="020B0604020202020204" pitchFamily="34" charset="0"/>
              </a:rPr>
              <a:t>The overall level of service provided by the Procurement Service was very satisfactory</a:t>
            </a:r>
            <a:endParaRPr lang="fr-CH" dirty="0"/>
          </a:p>
          <a:p>
            <a:r>
              <a:rPr lang="fr-CH" dirty="0"/>
              <a:t> </a:t>
            </a:r>
          </a:p>
        </p:txBody>
      </p:sp>
      <p:sp>
        <p:nvSpPr>
          <p:cNvPr id="4" name="Espace réservé du numéro de diapositive 3">
            <a:extLst>
              <a:ext uri="{FF2B5EF4-FFF2-40B4-BE49-F238E27FC236}">
                <a16:creationId xmlns:a16="http://schemas.microsoft.com/office/drawing/2014/main" id="{E676D039-1FBC-E651-C378-6984A085142A}"/>
              </a:ext>
            </a:extLst>
          </p:cNvPr>
          <p:cNvSpPr>
            <a:spLocks noGrp="1"/>
          </p:cNvSpPr>
          <p:nvPr>
            <p:ph type="sldNum" sz="quarter" idx="5"/>
          </p:nvPr>
        </p:nvSpPr>
        <p:spPr/>
        <p:txBody>
          <a:bodyPr/>
          <a:lstStyle/>
          <a:p>
            <a:fld id="{CA6F4EC0-7FA3-4E2A-9AE0-FF21FB475B42}" type="slidenum">
              <a:rPr lang="fr-CH" smtClean="0"/>
              <a:t>38</a:t>
            </a:fld>
            <a:endParaRPr lang="fr-CH" dirty="0"/>
          </a:p>
        </p:txBody>
      </p:sp>
    </p:spTree>
    <p:extLst>
      <p:ext uri="{BB962C8B-B14F-4D97-AF65-F5344CB8AC3E}">
        <p14:creationId xmlns:p14="http://schemas.microsoft.com/office/powerpoint/2010/main" val="4248896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0F45B-D411-3448-0461-18A04F0EA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62580B-194A-693E-6A50-9CD42BB5A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B1131-DD1C-DBA9-685D-CA086A969D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71F8520-0E7B-170F-7F75-153134FFD1FD}"/>
              </a:ext>
            </a:extLst>
          </p:cNvPr>
          <p:cNvSpPr>
            <a:spLocks noGrp="1"/>
          </p:cNvSpPr>
          <p:nvPr>
            <p:ph type="sldNum" sz="quarter" idx="5"/>
          </p:nvPr>
        </p:nvSpPr>
        <p:spPr/>
        <p:txBody>
          <a:bodyPr/>
          <a:lstStyle/>
          <a:p>
            <a:fld id="{717BE08A-C500-474E-BC20-872F41BC7B5F}" type="slidenum">
              <a:rPr lang="en-GB" smtClean="0"/>
              <a:t>50</a:t>
            </a:fld>
            <a:endParaRPr lang="en-GB"/>
          </a:p>
        </p:txBody>
      </p:sp>
    </p:spTree>
    <p:extLst>
      <p:ext uri="{BB962C8B-B14F-4D97-AF65-F5344CB8AC3E}">
        <p14:creationId xmlns:p14="http://schemas.microsoft.com/office/powerpoint/2010/main" val="401980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7BE08A-C500-474E-BC20-872F41BC7B5F}" type="slidenum">
              <a:rPr lang="en-GB" smtClean="0"/>
              <a:t>51</a:t>
            </a:fld>
            <a:endParaRPr lang="en-GB"/>
          </a:p>
        </p:txBody>
      </p:sp>
    </p:spTree>
    <p:extLst>
      <p:ext uri="{BB962C8B-B14F-4D97-AF65-F5344CB8AC3E}">
        <p14:creationId xmlns:p14="http://schemas.microsoft.com/office/powerpoint/2010/main" val="242763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C4B4-7C2B-11AB-4DFA-2ADBE1C6B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BD6CC-20A5-9FB2-C495-C61F0B4B6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B2CD5-544A-647E-8980-6BCA989B77A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BBB34F-7DCE-61A9-B94D-4B9815D456AE}"/>
              </a:ext>
            </a:extLst>
          </p:cNvPr>
          <p:cNvSpPr>
            <a:spLocks noGrp="1"/>
          </p:cNvSpPr>
          <p:nvPr>
            <p:ph type="sldNum" sz="quarter" idx="5"/>
          </p:nvPr>
        </p:nvSpPr>
        <p:spPr/>
        <p:txBody>
          <a:bodyPr/>
          <a:lstStyle/>
          <a:p>
            <a:fld id="{717BE08A-C500-474E-BC20-872F41BC7B5F}" type="slidenum">
              <a:rPr lang="en-GB" smtClean="0"/>
              <a:t>52</a:t>
            </a:fld>
            <a:endParaRPr lang="en-GB"/>
          </a:p>
        </p:txBody>
      </p:sp>
    </p:spTree>
    <p:extLst>
      <p:ext uri="{BB962C8B-B14F-4D97-AF65-F5344CB8AC3E}">
        <p14:creationId xmlns:p14="http://schemas.microsoft.com/office/powerpoint/2010/main" val="133285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89DD3-FE87-A5DA-031F-C400FFECE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4EC93-967D-3249-CF54-34E3A89B1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7ACE9-B25F-9D0A-F3A8-51A5C93CC46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FC8F159-1D0A-8DD9-7A7B-9B7D777BAE36}"/>
              </a:ext>
            </a:extLst>
          </p:cNvPr>
          <p:cNvSpPr>
            <a:spLocks noGrp="1"/>
          </p:cNvSpPr>
          <p:nvPr>
            <p:ph type="sldNum" sz="quarter" idx="5"/>
          </p:nvPr>
        </p:nvSpPr>
        <p:spPr/>
        <p:txBody>
          <a:bodyPr/>
          <a:lstStyle/>
          <a:p>
            <a:fld id="{717BE08A-C500-474E-BC20-872F41BC7B5F}" type="slidenum">
              <a:rPr lang="en-GB" smtClean="0"/>
              <a:t>53</a:t>
            </a:fld>
            <a:endParaRPr lang="en-GB"/>
          </a:p>
        </p:txBody>
      </p:sp>
    </p:spTree>
    <p:extLst>
      <p:ext uri="{BB962C8B-B14F-4D97-AF65-F5344CB8AC3E}">
        <p14:creationId xmlns:p14="http://schemas.microsoft.com/office/powerpoint/2010/main" val="3819513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47AFD-253A-6618-9B4C-729044766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0C1F5-DB9A-AD2E-A9D2-25634002C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8FE19-8BBD-F0B3-A6BB-F6A6526BB40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8A96E67-5B83-AEEB-2388-2478C498483B}"/>
              </a:ext>
            </a:extLst>
          </p:cNvPr>
          <p:cNvSpPr>
            <a:spLocks noGrp="1"/>
          </p:cNvSpPr>
          <p:nvPr>
            <p:ph type="sldNum" sz="quarter" idx="5"/>
          </p:nvPr>
        </p:nvSpPr>
        <p:spPr/>
        <p:txBody>
          <a:bodyPr/>
          <a:lstStyle/>
          <a:p>
            <a:fld id="{717BE08A-C500-474E-BC20-872F41BC7B5F}" type="slidenum">
              <a:rPr lang="en-GB" smtClean="0"/>
              <a:t>54</a:t>
            </a:fld>
            <a:endParaRPr lang="en-GB"/>
          </a:p>
        </p:txBody>
      </p:sp>
    </p:spTree>
    <p:extLst>
      <p:ext uri="{BB962C8B-B14F-4D97-AF65-F5344CB8AC3E}">
        <p14:creationId xmlns:p14="http://schemas.microsoft.com/office/powerpoint/2010/main" val="2440059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F6AA1-C09E-A0D8-385E-16AEB3773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98818-A0BC-C9DF-4B19-FAAC82B01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AE627-60A4-EBC4-2CB9-B58B7A1F39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A2341EC-6EBF-0E8D-BBD4-D6D5A5694F44}"/>
              </a:ext>
            </a:extLst>
          </p:cNvPr>
          <p:cNvSpPr>
            <a:spLocks noGrp="1"/>
          </p:cNvSpPr>
          <p:nvPr>
            <p:ph type="sldNum" sz="quarter" idx="5"/>
          </p:nvPr>
        </p:nvSpPr>
        <p:spPr/>
        <p:txBody>
          <a:bodyPr/>
          <a:lstStyle/>
          <a:p>
            <a:fld id="{717BE08A-C500-474E-BC20-872F41BC7B5F}" type="slidenum">
              <a:rPr lang="en-GB" smtClean="0"/>
              <a:t>55</a:t>
            </a:fld>
            <a:endParaRPr lang="en-GB"/>
          </a:p>
        </p:txBody>
      </p:sp>
    </p:spTree>
    <p:extLst>
      <p:ext uri="{BB962C8B-B14F-4D97-AF65-F5344CB8AC3E}">
        <p14:creationId xmlns:p14="http://schemas.microsoft.com/office/powerpoint/2010/main" val="146987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3C48-D8F4-002C-3EAD-E1B1A96BC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E8D86-D036-10C4-35A6-44909F551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04F2E-62DF-221D-6698-57DCEE61FF1D}"/>
              </a:ext>
            </a:extLst>
          </p:cNvPr>
          <p:cNvSpPr>
            <a:spLocks noGrp="1"/>
          </p:cNvSpPr>
          <p:nvPr>
            <p:ph type="body" idx="1"/>
          </p:nvPr>
        </p:nvSpPr>
        <p:spPr/>
        <p:txBody>
          <a:bodyPr/>
          <a:lstStyle/>
          <a:p>
            <a:endParaRPr lang="fr-CH" baseline="0" dirty="0"/>
          </a:p>
        </p:txBody>
      </p:sp>
      <p:sp>
        <p:nvSpPr>
          <p:cNvPr id="4" name="Slide Number Placeholder 3">
            <a:extLst>
              <a:ext uri="{FF2B5EF4-FFF2-40B4-BE49-F238E27FC236}">
                <a16:creationId xmlns:a16="http://schemas.microsoft.com/office/drawing/2014/main" id="{E3534186-25A1-5740-8D4A-466F0175C27C}"/>
              </a:ext>
            </a:extLst>
          </p:cNvPr>
          <p:cNvSpPr>
            <a:spLocks noGrp="1"/>
          </p:cNvSpPr>
          <p:nvPr>
            <p:ph type="sldNum" sz="quarter" idx="10"/>
          </p:nvPr>
        </p:nvSpPr>
        <p:spPr/>
        <p:txBody>
          <a:bodyPr/>
          <a:lstStyle/>
          <a:p>
            <a:fld id="{6BF75A86-30E6-430F-962E-16F2EBCD0533}" type="slidenum">
              <a:rPr lang="fr-CH" smtClean="0"/>
              <a:t>59</a:t>
            </a:fld>
            <a:endParaRPr lang="fr-CH"/>
          </a:p>
        </p:txBody>
      </p:sp>
    </p:spTree>
    <p:extLst>
      <p:ext uri="{BB962C8B-B14F-4D97-AF65-F5344CB8AC3E}">
        <p14:creationId xmlns:p14="http://schemas.microsoft.com/office/powerpoint/2010/main" val="2523297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78448-AF51-9475-1FCB-DCFA45843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225A7-1A65-6B7C-B39D-C2FD496DF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B5E92-B96D-3381-EAC1-6B93C8C6D9DF}"/>
              </a:ext>
            </a:extLst>
          </p:cNvPr>
          <p:cNvSpPr>
            <a:spLocks noGrp="1"/>
          </p:cNvSpPr>
          <p:nvPr>
            <p:ph type="body" idx="1"/>
          </p:nvPr>
        </p:nvSpPr>
        <p:spPr/>
        <p:txBody>
          <a:bodyPr/>
          <a:lstStyle/>
          <a:p>
            <a:endParaRPr lang="fr-CH" baseline="0" dirty="0"/>
          </a:p>
        </p:txBody>
      </p:sp>
      <p:sp>
        <p:nvSpPr>
          <p:cNvPr id="4" name="Slide Number Placeholder 3">
            <a:extLst>
              <a:ext uri="{FF2B5EF4-FFF2-40B4-BE49-F238E27FC236}">
                <a16:creationId xmlns:a16="http://schemas.microsoft.com/office/drawing/2014/main" id="{175F99AE-E800-2C48-BEA4-68CC42E50A67}"/>
              </a:ext>
            </a:extLst>
          </p:cNvPr>
          <p:cNvSpPr>
            <a:spLocks noGrp="1"/>
          </p:cNvSpPr>
          <p:nvPr>
            <p:ph type="sldNum" sz="quarter" idx="10"/>
          </p:nvPr>
        </p:nvSpPr>
        <p:spPr/>
        <p:txBody>
          <a:bodyPr/>
          <a:lstStyle/>
          <a:p>
            <a:fld id="{6BF75A86-30E6-430F-962E-16F2EBCD0533}" type="slidenum">
              <a:rPr lang="fr-CH" smtClean="0"/>
              <a:t>62</a:t>
            </a:fld>
            <a:endParaRPr lang="fr-CH"/>
          </a:p>
        </p:txBody>
      </p:sp>
    </p:spTree>
    <p:extLst>
      <p:ext uri="{BB962C8B-B14F-4D97-AF65-F5344CB8AC3E}">
        <p14:creationId xmlns:p14="http://schemas.microsoft.com/office/powerpoint/2010/main" val="58949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936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baseline="0" dirty="0"/>
          </a:p>
        </p:txBody>
      </p:sp>
      <p:sp>
        <p:nvSpPr>
          <p:cNvPr id="4" name="Slide Number Placeholder 3"/>
          <p:cNvSpPr>
            <a:spLocks noGrp="1"/>
          </p:cNvSpPr>
          <p:nvPr>
            <p:ph type="sldNum" sz="quarter" idx="10"/>
          </p:nvPr>
        </p:nvSpPr>
        <p:spPr/>
        <p:txBody>
          <a:bodyPr/>
          <a:lstStyle/>
          <a:p>
            <a:fld id="{6BF75A86-30E6-430F-962E-16F2EBCD0533}" type="slidenum">
              <a:rPr lang="fr-CH" smtClean="0"/>
              <a:t>63</a:t>
            </a:fld>
            <a:endParaRPr lang="fr-CH"/>
          </a:p>
        </p:txBody>
      </p:sp>
    </p:spTree>
    <p:extLst>
      <p:ext uri="{BB962C8B-B14F-4D97-AF65-F5344CB8AC3E}">
        <p14:creationId xmlns:p14="http://schemas.microsoft.com/office/powerpoint/2010/main" val="1097376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0E39-7BB5-C0A0-B0B4-03E644A0D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F0600-D13B-F893-5065-69E16B729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46A42-1FC5-FEB4-6117-ADB4129DFB44}"/>
              </a:ext>
            </a:extLst>
          </p:cNvPr>
          <p:cNvSpPr>
            <a:spLocks noGrp="1"/>
          </p:cNvSpPr>
          <p:nvPr>
            <p:ph type="body" idx="1"/>
          </p:nvPr>
        </p:nvSpPr>
        <p:spPr/>
        <p:txBody>
          <a:bodyPr/>
          <a:lstStyle/>
          <a:p>
            <a:endParaRPr lang="fr-CH" baseline="0" dirty="0"/>
          </a:p>
        </p:txBody>
      </p:sp>
      <p:sp>
        <p:nvSpPr>
          <p:cNvPr id="4" name="Slide Number Placeholder 3">
            <a:extLst>
              <a:ext uri="{FF2B5EF4-FFF2-40B4-BE49-F238E27FC236}">
                <a16:creationId xmlns:a16="http://schemas.microsoft.com/office/drawing/2014/main" id="{2B74D6F3-B1F1-94AF-3306-94EFB3615964}"/>
              </a:ext>
            </a:extLst>
          </p:cNvPr>
          <p:cNvSpPr>
            <a:spLocks noGrp="1"/>
          </p:cNvSpPr>
          <p:nvPr>
            <p:ph type="sldNum" sz="quarter" idx="10"/>
          </p:nvPr>
        </p:nvSpPr>
        <p:spPr/>
        <p:txBody>
          <a:bodyPr/>
          <a:lstStyle/>
          <a:p>
            <a:fld id="{6BF75A86-30E6-430F-962E-16F2EBCD0533}" type="slidenum">
              <a:rPr lang="fr-CH" smtClean="0"/>
              <a:t>64</a:t>
            </a:fld>
            <a:endParaRPr lang="fr-CH"/>
          </a:p>
        </p:txBody>
      </p:sp>
    </p:spTree>
    <p:extLst>
      <p:ext uri="{BB962C8B-B14F-4D97-AF65-F5344CB8AC3E}">
        <p14:creationId xmlns:p14="http://schemas.microsoft.com/office/powerpoint/2010/main" val="3714317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14C75-A1B2-0A69-BA50-2D24DD2C3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01EDE-D362-A5DC-6763-F16563859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0D76B-AEE5-0CA5-2339-EF2A22FCBCC1}"/>
              </a:ext>
            </a:extLst>
          </p:cNvPr>
          <p:cNvSpPr>
            <a:spLocks noGrp="1"/>
          </p:cNvSpPr>
          <p:nvPr>
            <p:ph type="body" idx="1"/>
          </p:nvPr>
        </p:nvSpPr>
        <p:spPr/>
        <p:txBody>
          <a:bodyPr/>
          <a:lstStyle/>
          <a:p>
            <a:endParaRPr lang="fr-CH" baseline="0" dirty="0"/>
          </a:p>
        </p:txBody>
      </p:sp>
      <p:sp>
        <p:nvSpPr>
          <p:cNvPr id="4" name="Slide Number Placeholder 3">
            <a:extLst>
              <a:ext uri="{FF2B5EF4-FFF2-40B4-BE49-F238E27FC236}">
                <a16:creationId xmlns:a16="http://schemas.microsoft.com/office/drawing/2014/main" id="{123D999B-2A02-DFE4-B741-EB8891CC633A}"/>
              </a:ext>
            </a:extLst>
          </p:cNvPr>
          <p:cNvSpPr>
            <a:spLocks noGrp="1"/>
          </p:cNvSpPr>
          <p:nvPr>
            <p:ph type="sldNum" sz="quarter" idx="10"/>
          </p:nvPr>
        </p:nvSpPr>
        <p:spPr/>
        <p:txBody>
          <a:bodyPr/>
          <a:lstStyle/>
          <a:p>
            <a:fld id="{6BF75A86-30E6-430F-962E-16F2EBCD0533}" type="slidenum">
              <a:rPr lang="fr-CH" smtClean="0"/>
              <a:t>65</a:t>
            </a:fld>
            <a:endParaRPr lang="fr-CH"/>
          </a:p>
        </p:txBody>
      </p:sp>
    </p:spTree>
    <p:extLst>
      <p:ext uri="{BB962C8B-B14F-4D97-AF65-F5344CB8AC3E}">
        <p14:creationId xmlns:p14="http://schemas.microsoft.com/office/powerpoint/2010/main" val="3634313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baseline="0" dirty="0"/>
          </a:p>
        </p:txBody>
      </p:sp>
      <p:sp>
        <p:nvSpPr>
          <p:cNvPr id="4" name="Slide Number Placeholder 3"/>
          <p:cNvSpPr>
            <a:spLocks noGrp="1"/>
          </p:cNvSpPr>
          <p:nvPr>
            <p:ph type="sldNum" sz="quarter" idx="10"/>
          </p:nvPr>
        </p:nvSpPr>
        <p:spPr/>
        <p:txBody>
          <a:bodyPr/>
          <a:lstStyle/>
          <a:p>
            <a:fld id="{6BF75A86-30E6-430F-962E-16F2EBCD0533}" type="slidenum">
              <a:rPr lang="fr-CH" smtClean="0"/>
              <a:t>4</a:t>
            </a:fld>
            <a:endParaRPr lang="fr-CH"/>
          </a:p>
        </p:txBody>
      </p:sp>
    </p:spTree>
    <p:extLst>
      <p:ext uri="{BB962C8B-B14F-4D97-AF65-F5344CB8AC3E}">
        <p14:creationId xmlns:p14="http://schemas.microsoft.com/office/powerpoint/2010/main" val="48841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Question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chemeClr val="accent5">
                    <a:lumMod val="75000"/>
                  </a:schemeClr>
                </a:solidFill>
                <a:effectLst/>
                <a:latin typeface="Arial" panose="020B0604020202020204" pitchFamily="34" charset="0"/>
                <a:cs typeface="Arial" panose="020B0604020202020204" pitchFamily="34" charset="0"/>
              </a:rPr>
              <a:t>The overall level of service provided by the Procurement Service was very satisfactory</a:t>
            </a:r>
            <a:endParaRPr lang="fr-CH" dirty="0"/>
          </a:p>
          <a:p>
            <a:r>
              <a:rPr lang="fr-CH" dirty="0"/>
              <a:t> </a:t>
            </a:r>
          </a:p>
        </p:txBody>
      </p:sp>
      <p:sp>
        <p:nvSpPr>
          <p:cNvPr id="4" name="Espace réservé du numéro de diapositive 3"/>
          <p:cNvSpPr>
            <a:spLocks noGrp="1"/>
          </p:cNvSpPr>
          <p:nvPr>
            <p:ph type="sldNum" sz="quarter" idx="5"/>
          </p:nvPr>
        </p:nvSpPr>
        <p:spPr/>
        <p:txBody>
          <a:bodyPr/>
          <a:lstStyle/>
          <a:p>
            <a:fld id="{CA6F4EC0-7FA3-4E2A-9AE0-FF21FB475B42}" type="slidenum">
              <a:rPr lang="fr-CH" smtClean="0"/>
              <a:t>18</a:t>
            </a:fld>
            <a:endParaRPr lang="fr-CH" dirty="0"/>
          </a:p>
        </p:txBody>
      </p:sp>
    </p:spTree>
    <p:extLst>
      <p:ext uri="{BB962C8B-B14F-4D97-AF65-F5344CB8AC3E}">
        <p14:creationId xmlns:p14="http://schemas.microsoft.com/office/powerpoint/2010/main" val="107982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6F4EC0-7FA3-4E2A-9AE0-FF21FB475B42}" type="slidenum">
              <a:rPr lang="fr-CH" smtClean="0"/>
              <a:t>19</a:t>
            </a:fld>
            <a:endParaRPr lang="fr-CH" dirty="0"/>
          </a:p>
        </p:txBody>
      </p:sp>
    </p:spTree>
    <p:extLst>
      <p:ext uri="{BB962C8B-B14F-4D97-AF65-F5344CB8AC3E}">
        <p14:creationId xmlns:p14="http://schemas.microsoft.com/office/powerpoint/2010/main" val="72488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6237B-6344-0A3C-B817-74D0923A7A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521627-F02B-6D1A-4A9B-E07CF8D00F5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AEFAFF-905D-4C66-D319-7BD4CE0E8B5C}"/>
              </a:ext>
            </a:extLst>
          </p:cNvPr>
          <p:cNvSpPr>
            <a:spLocks noGrp="1"/>
          </p:cNvSpPr>
          <p:nvPr>
            <p:ph type="body" idx="1"/>
          </p:nvPr>
        </p:nvSpPr>
        <p:spPr/>
        <p:txBody>
          <a:bodyPr/>
          <a:lstStyle/>
          <a:p>
            <a:r>
              <a:rPr lang="fr-CH" dirty="0"/>
              <a:t>Question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chemeClr val="accent5">
                    <a:lumMod val="75000"/>
                  </a:schemeClr>
                </a:solidFill>
                <a:effectLst/>
                <a:latin typeface="Arial" panose="020B0604020202020204" pitchFamily="34" charset="0"/>
                <a:cs typeface="Arial" panose="020B0604020202020204" pitchFamily="34" charset="0"/>
              </a:rPr>
              <a:t>The overall level of service provided by the Procurement Service was very satisfactory</a:t>
            </a:r>
            <a:endParaRPr lang="fr-CH" dirty="0"/>
          </a:p>
          <a:p>
            <a:r>
              <a:rPr lang="fr-CH" dirty="0"/>
              <a:t> </a:t>
            </a:r>
          </a:p>
        </p:txBody>
      </p:sp>
      <p:sp>
        <p:nvSpPr>
          <p:cNvPr id="4" name="Espace réservé du numéro de diapositive 3">
            <a:extLst>
              <a:ext uri="{FF2B5EF4-FFF2-40B4-BE49-F238E27FC236}">
                <a16:creationId xmlns:a16="http://schemas.microsoft.com/office/drawing/2014/main" id="{8EA85C67-3F77-3097-CABE-90973983069D}"/>
              </a:ext>
            </a:extLst>
          </p:cNvPr>
          <p:cNvSpPr>
            <a:spLocks noGrp="1"/>
          </p:cNvSpPr>
          <p:nvPr>
            <p:ph type="sldNum" sz="quarter" idx="5"/>
          </p:nvPr>
        </p:nvSpPr>
        <p:spPr/>
        <p:txBody>
          <a:bodyPr/>
          <a:lstStyle/>
          <a:p>
            <a:fld id="{CA6F4EC0-7FA3-4E2A-9AE0-FF21FB475B42}" type="slidenum">
              <a:rPr lang="fr-CH" smtClean="0"/>
              <a:t>27</a:t>
            </a:fld>
            <a:endParaRPr lang="fr-CH" dirty="0"/>
          </a:p>
        </p:txBody>
      </p:sp>
    </p:spTree>
    <p:extLst>
      <p:ext uri="{BB962C8B-B14F-4D97-AF65-F5344CB8AC3E}">
        <p14:creationId xmlns:p14="http://schemas.microsoft.com/office/powerpoint/2010/main" val="3371631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8C9E5-3390-0CD4-8D99-CF5C3C549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382D4-7DFE-06AB-6694-ADD06888C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23799-B7EA-C4E2-E92B-7E155DA0EC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494148-4578-49E1-6C95-4348595E61D1}"/>
              </a:ext>
            </a:extLst>
          </p:cNvPr>
          <p:cNvSpPr>
            <a:spLocks noGrp="1"/>
          </p:cNvSpPr>
          <p:nvPr>
            <p:ph type="sldNum" sz="quarter" idx="5"/>
          </p:nvPr>
        </p:nvSpPr>
        <p:spPr/>
        <p:txBody>
          <a:bodyPr/>
          <a:lstStyle/>
          <a:p>
            <a:fld id="{CA6F4EC0-7FA3-4E2A-9AE0-FF21FB475B42}" type="slidenum">
              <a:rPr lang="fr-CH" smtClean="0"/>
              <a:t>28</a:t>
            </a:fld>
            <a:endParaRPr lang="fr-CH" dirty="0"/>
          </a:p>
        </p:txBody>
      </p:sp>
    </p:spTree>
    <p:extLst>
      <p:ext uri="{BB962C8B-B14F-4D97-AF65-F5344CB8AC3E}">
        <p14:creationId xmlns:p14="http://schemas.microsoft.com/office/powerpoint/2010/main" val="370250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A02C5-1942-1D50-738A-CF7E96F17E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4DADDE-209E-C4A5-E70F-0FFB8B1E22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F5A37F-99A4-B8FE-A252-ECC006285405}"/>
              </a:ext>
            </a:extLst>
          </p:cNvPr>
          <p:cNvSpPr>
            <a:spLocks noGrp="1"/>
          </p:cNvSpPr>
          <p:nvPr>
            <p:ph type="body" idx="1"/>
          </p:nvPr>
        </p:nvSpPr>
        <p:spPr/>
        <p:txBody>
          <a:bodyPr/>
          <a:lstStyle/>
          <a:p>
            <a:r>
              <a:rPr lang="fr-CH" dirty="0"/>
              <a:t>Question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chemeClr val="accent5">
                    <a:lumMod val="75000"/>
                  </a:schemeClr>
                </a:solidFill>
                <a:effectLst/>
                <a:latin typeface="Arial" panose="020B0604020202020204" pitchFamily="34" charset="0"/>
                <a:cs typeface="Arial" panose="020B0604020202020204" pitchFamily="34" charset="0"/>
              </a:rPr>
              <a:t>The overall level of service provided by the Procurement Service was very satisfactory</a:t>
            </a:r>
            <a:endParaRPr lang="fr-CH" dirty="0"/>
          </a:p>
          <a:p>
            <a:r>
              <a:rPr lang="fr-CH" dirty="0"/>
              <a:t> </a:t>
            </a:r>
          </a:p>
        </p:txBody>
      </p:sp>
      <p:sp>
        <p:nvSpPr>
          <p:cNvPr id="4" name="Espace réservé du numéro de diapositive 3">
            <a:extLst>
              <a:ext uri="{FF2B5EF4-FFF2-40B4-BE49-F238E27FC236}">
                <a16:creationId xmlns:a16="http://schemas.microsoft.com/office/drawing/2014/main" id="{1900DC39-D07D-DAE6-4887-B66531C67DFC}"/>
              </a:ext>
            </a:extLst>
          </p:cNvPr>
          <p:cNvSpPr>
            <a:spLocks noGrp="1"/>
          </p:cNvSpPr>
          <p:nvPr>
            <p:ph type="sldNum" sz="quarter" idx="5"/>
          </p:nvPr>
        </p:nvSpPr>
        <p:spPr/>
        <p:txBody>
          <a:bodyPr/>
          <a:lstStyle/>
          <a:p>
            <a:fld id="{CA6F4EC0-7FA3-4E2A-9AE0-FF21FB475B42}" type="slidenum">
              <a:rPr lang="fr-CH" smtClean="0"/>
              <a:t>34</a:t>
            </a:fld>
            <a:endParaRPr lang="fr-CH" dirty="0"/>
          </a:p>
        </p:txBody>
      </p:sp>
    </p:spTree>
    <p:extLst>
      <p:ext uri="{BB962C8B-B14F-4D97-AF65-F5344CB8AC3E}">
        <p14:creationId xmlns:p14="http://schemas.microsoft.com/office/powerpoint/2010/main" val="2826569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E013D-914C-C48C-1A1E-539EF960E2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950D55-4B25-D94E-8263-B8793C698A3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2C9A44-EDAA-9B04-BC31-CB84677AF7C4}"/>
              </a:ext>
            </a:extLst>
          </p:cNvPr>
          <p:cNvSpPr>
            <a:spLocks noGrp="1"/>
          </p:cNvSpPr>
          <p:nvPr>
            <p:ph type="body" idx="1"/>
          </p:nvPr>
        </p:nvSpPr>
        <p:spPr/>
        <p:txBody>
          <a:bodyPr/>
          <a:lstStyle/>
          <a:p>
            <a:r>
              <a:rPr lang="fr-CH" dirty="0"/>
              <a:t>Question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chemeClr val="accent5">
                    <a:lumMod val="75000"/>
                  </a:schemeClr>
                </a:solidFill>
                <a:effectLst/>
                <a:latin typeface="Arial" panose="020B0604020202020204" pitchFamily="34" charset="0"/>
                <a:cs typeface="Arial" panose="020B0604020202020204" pitchFamily="34" charset="0"/>
              </a:rPr>
              <a:t>The overall level of service provided by the Procurement Service was very satisfactory</a:t>
            </a:r>
            <a:endParaRPr lang="fr-CH" dirty="0"/>
          </a:p>
          <a:p>
            <a:r>
              <a:rPr lang="fr-CH" dirty="0"/>
              <a:t> </a:t>
            </a:r>
          </a:p>
        </p:txBody>
      </p:sp>
      <p:sp>
        <p:nvSpPr>
          <p:cNvPr id="4" name="Espace réservé du numéro de diapositive 3">
            <a:extLst>
              <a:ext uri="{FF2B5EF4-FFF2-40B4-BE49-F238E27FC236}">
                <a16:creationId xmlns:a16="http://schemas.microsoft.com/office/drawing/2014/main" id="{8F255457-C2E2-03F8-CD8C-1625241E8D9A}"/>
              </a:ext>
            </a:extLst>
          </p:cNvPr>
          <p:cNvSpPr>
            <a:spLocks noGrp="1"/>
          </p:cNvSpPr>
          <p:nvPr>
            <p:ph type="sldNum" sz="quarter" idx="5"/>
          </p:nvPr>
        </p:nvSpPr>
        <p:spPr/>
        <p:txBody>
          <a:bodyPr/>
          <a:lstStyle/>
          <a:p>
            <a:fld id="{CA6F4EC0-7FA3-4E2A-9AE0-FF21FB475B42}" type="slidenum">
              <a:rPr lang="fr-CH" smtClean="0"/>
              <a:t>36</a:t>
            </a:fld>
            <a:endParaRPr lang="fr-CH" dirty="0"/>
          </a:p>
        </p:txBody>
      </p:sp>
    </p:spTree>
    <p:extLst>
      <p:ext uri="{BB962C8B-B14F-4D97-AF65-F5344CB8AC3E}">
        <p14:creationId xmlns:p14="http://schemas.microsoft.com/office/powerpoint/2010/main" val="4284032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p:nvPr>
        </p:nvSpPr>
        <p:spPr>
          <a:xfrm>
            <a:off x="6172225" y="2416175"/>
            <a:ext cx="5616575"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endParaRPr lang="en-US" dirty="0"/>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26434"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0"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10823"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18842"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29665"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5" name="Picture 4">
            <a:extLst>
              <a:ext uri="{FF2B5EF4-FFF2-40B4-BE49-F238E27FC236}">
                <a16:creationId xmlns:a16="http://schemas.microsoft.com/office/drawing/2014/main" id="{26C18BCF-1026-3541-8435-A6A493D987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012" y="6394174"/>
            <a:ext cx="395212" cy="390939"/>
          </a:xfrm>
          <a:prstGeom prst="rect">
            <a:avLst/>
          </a:prstGeom>
        </p:spPr>
      </p:pic>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6" name="Picture 5">
            <a:extLst>
              <a:ext uri="{FF2B5EF4-FFF2-40B4-BE49-F238E27FC236}">
                <a16:creationId xmlns:a16="http://schemas.microsoft.com/office/drawing/2014/main" id="{9CFB6B8F-D55B-5A41-9E0F-093D943344AD}"/>
              </a:ext>
            </a:extLst>
          </p:cNvPr>
          <p:cNvPicPr>
            <a:picLocks noChangeAspect="1"/>
          </p:cNvPicPr>
          <p:nvPr userDrawn="1"/>
        </p:nvPicPr>
        <p:blipFill>
          <a:blip r:embed="rId2"/>
          <a:stretch>
            <a:fillRect/>
          </a:stretch>
        </p:blipFill>
        <p:spPr>
          <a:xfrm>
            <a:off x="5239938" y="2512611"/>
            <a:ext cx="1741337" cy="1741337"/>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82465" y="6356351"/>
            <a:ext cx="1456713"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2439178" y="6356351"/>
            <a:ext cx="8420596"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859774" y="6356351"/>
            <a:ext cx="722625" cy="365125"/>
          </a:xfrm>
          <a:prstGeom prst="rect">
            <a:avLst/>
          </a:prstGeom>
        </p:spPr>
        <p:txBody>
          <a:bodyPr/>
          <a:lstStyle/>
          <a:p>
            <a:fld id="{22171F32-9A30-EC41-A9D2-45D6D6C63207}"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a:lstStyle/>
          <a:p>
            <a:r>
              <a:rPr lang="en-US" noProof="0"/>
              <a:t>Click to edit Master title style</a:t>
            </a:r>
            <a:endParaRPr lang="en-GB" noProof="0"/>
          </a:p>
        </p:txBody>
      </p:sp>
      <p:sp>
        <p:nvSpPr>
          <p:cNvPr id="3" name="Espace réservé du contenu 2"/>
          <p:cNvSpPr>
            <a:spLocks noGrp="1"/>
          </p:cNvSpPr>
          <p:nvPr>
            <p:ph idx="1"/>
          </p:nvPr>
        </p:nvSpPr>
        <p:spPr/>
        <p:txBody>
          <a:bodyPr/>
          <a:lstStyle/>
          <a:p>
            <a:pPr lvl="0" eaLnBrk="1" latinLnBrk="0" hangingPunct="1"/>
            <a:r>
              <a:rPr lang="en-US" noProof="0"/>
              <a:t>Edit Master text styles</a:t>
            </a:r>
          </a:p>
          <a:p>
            <a:pPr lvl="1" eaLnBrk="1" latinLnBrk="0" hangingPunct="1"/>
            <a:r>
              <a:rPr lang="en-US" noProof="0"/>
              <a:t>Second level</a:t>
            </a:r>
          </a:p>
          <a:p>
            <a:pPr lvl="2" eaLnBrk="1" latinLnBrk="0" hangingPunct="1"/>
            <a:r>
              <a:rPr lang="en-US" noProof="0"/>
              <a:t>Third level</a:t>
            </a:r>
          </a:p>
          <a:p>
            <a:pPr lvl="3" eaLnBrk="1" latinLnBrk="0" hangingPunct="1"/>
            <a:r>
              <a:rPr lang="en-US" noProof="0"/>
              <a:t>Fourth level</a:t>
            </a:r>
          </a:p>
          <a:p>
            <a:pPr lvl="4" eaLnBrk="1" latinLnBrk="0" hangingPunct="1"/>
            <a:r>
              <a:rPr lang="en-US" noProof="0"/>
              <a:t>Fifth level</a:t>
            </a:r>
            <a:endParaRPr kumimoji="0" lang="en-GB" noProof="0"/>
          </a:p>
        </p:txBody>
      </p:sp>
    </p:spTree>
    <p:extLst>
      <p:ext uri="{BB962C8B-B14F-4D97-AF65-F5344CB8AC3E}">
        <p14:creationId xmlns:p14="http://schemas.microsoft.com/office/powerpoint/2010/main" val="47267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5688059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B8FE3CD-E7A4-4B26-8248-AFC7852D54DB}" type="slidenum">
              <a:rPr lang="en-GB" smtClean="0"/>
              <a:t>‹#›</a:t>
            </a:fld>
            <a:endParaRPr lang="en-GB" dirty="0"/>
          </a:p>
        </p:txBody>
      </p:sp>
    </p:spTree>
    <p:extLst>
      <p:ext uri="{BB962C8B-B14F-4D97-AF65-F5344CB8AC3E}">
        <p14:creationId xmlns:p14="http://schemas.microsoft.com/office/powerpoint/2010/main" val="4228807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B8FE3CD-E7A4-4B26-8248-AFC7852D54DB}" type="slidenum">
              <a:rPr lang="en-GB" smtClean="0"/>
              <a:t>‹#›</a:t>
            </a:fld>
            <a:endParaRPr lang="en-GB" dirty="0"/>
          </a:p>
        </p:txBody>
      </p:sp>
    </p:spTree>
    <p:extLst>
      <p:ext uri="{BB962C8B-B14F-4D97-AF65-F5344CB8AC3E}">
        <p14:creationId xmlns:p14="http://schemas.microsoft.com/office/powerpoint/2010/main" val="114648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0B53359-C582-6844-9EA4-4D6212D59769}"/>
              </a:ext>
            </a:extLst>
          </p:cNvPr>
          <p:cNvSpPr>
            <a:spLocks noGrp="1"/>
          </p:cNvSpPr>
          <p:nvPr>
            <p:ph type="pic" sz="quarter" idx="13" hasCustomPrompt="1"/>
          </p:nvPr>
        </p:nvSpPr>
        <p:spPr>
          <a:xfrm>
            <a:off x="0" y="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hasCustomPrompt="1"/>
          </p:nvPr>
        </p:nvSpPr>
        <p:spPr>
          <a:xfrm>
            <a:off x="8075613" y="1592263"/>
            <a:ext cx="3708400" cy="4608512"/>
          </a:xfrm>
        </p:spPr>
        <p:txBody>
          <a:bodyPr/>
          <a:lstStyle>
            <a:lvl1pPr marL="342900" indent="-342900">
              <a:buFont typeface="Arial" panose="020B0604020202020204" pitchFamily="34" charset="0"/>
              <a:buChar char="•"/>
              <a:defRPr>
                <a:solidFill>
                  <a:schemeClr val="bg1"/>
                </a:solidFill>
              </a:defRPr>
            </a:lvl1pPr>
            <a:lvl2pPr marL="628650" indent="-261938">
              <a:buFont typeface="Arial" panose="020B0604020202020204" pitchFamily="34" charset="0"/>
              <a:buChar char="•"/>
              <a:tabLst/>
              <a:defRPr sz="1800">
                <a:solidFill>
                  <a:schemeClr val="bg1"/>
                </a:solidFill>
              </a:defRPr>
            </a:lvl2pPr>
            <a:lvl3pPr marL="889000" indent="-260350">
              <a:buSzPct val="100000"/>
              <a:buFont typeface="Arial" panose="020B0604020202020204" pitchFamily="34" charset="0"/>
              <a:buChar char="•"/>
              <a:tabLst/>
              <a:defRPr sz="1800">
                <a:solidFill>
                  <a:schemeClr val="bg1"/>
                </a:solidFill>
              </a:defRPr>
            </a:lvl3pPr>
            <a:lvl4pPr marL="1209675" indent="-269875">
              <a:buSzPct val="100000"/>
              <a:buFont typeface="Arial" panose="020B0604020202020204" pitchFamily="34" charset="0"/>
              <a:buChar char="•"/>
              <a:tabLst/>
              <a:defRPr sz="1600">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8075613" y="373593"/>
            <a:ext cx="3708400" cy="1065742"/>
          </a:xfrm>
        </p:spPr>
        <p:txBody>
          <a:bodyPr/>
          <a:lstStyle>
            <a:lvl1pPr>
              <a:defRPr>
                <a:solidFill>
                  <a:schemeClr val="bg1"/>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F16AF3C9-D784-6946-89F2-5993CCDAAF63}"/>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6EBA3189-CBF0-9340-9C1D-42AA3E21A8C6}"/>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D41DD477-EAF2-F841-B7BB-852598C9EAA0}"/>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893001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68E270-2AED-0F45-A0C5-6F0942DF8A9F}"/>
              </a:ext>
            </a:extLst>
          </p:cNvPr>
          <p:cNvSpPr/>
          <p:nvPr userDrawn="1"/>
        </p:nvSpPr>
        <p:spPr>
          <a:xfrm>
            <a:off x="0" y="6315998"/>
            <a:ext cx="12192000" cy="542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50851"/>
            <a:ext cx="631160" cy="365125"/>
          </a:xfrm>
          <a:prstGeom prst="rect">
            <a:avLst/>
          </a:prstGeom>
        </p:spPr>
        <p:txBody>
          <a:bodyPr vert="horz" lIns="0" tIns="0" rIns="0" bIns="0" rtlCol="0" anchor="ctr"/>
          <a:lstStyle>
            <a:lvl1pPr algn="r">
              <a:defRPr sz="1000">
                <a:solidFill>
                  <a:schemeClr val="bg1"/>
                </a:solidFill>
              </a:defRPr>
            </a:lvl1pPr>
          </a:lstStyle>
          <a:p>
            <a:endParaRPr lang="en-US" dirty="0"/>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pic>
        <p:nvPicPr>
          <p:cNvPr id="11" name="Picture 10">
            <a:extLst>
              <a:ext uri="{FF2B5EF4-FFF2-40B4-BE49-F238E27FC236}">
                <a16:creationId xmlns:a16="http://schemas.microsoft.com/office/drawing/2014/main" id="{C3346822-6F29-4340-B76E-0E6C21BA22D8}"/>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457260" y="6397057"/>
            <a:ext cx="406174" cy="401783"/>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2" r:id="rId7"/>
    <p:sldLayoutId id="2147483652" r:id="rId8"/>
    <p:sldLayoutId id="2147483653" r:id="rId9"/>
    <p:sldLayoutId id="2147483661" r:id="rId10"/>
    <p:sldLayoutId id="2147483666" r:id="rId11"/>
    <p:sldLayoutId id="2147483667" r:id="rId12"/>
    <p:sldLayoutId id="2147483658" r:id="rId13"/>
    <p:sldLayoutId id="2147483659" r:id="rId14"/>
    <p:sldLayoutId id="2147483673" r:id="rId15"/>
    <p:sldLayoutId id="2147483660" r:id="rId16"/>
    <p:sldLayoutId id="2147483671" r:id="rId17"/>
    <p:sldLayoutId id="2147483651" r:id="rId18"/>
    <p:sldLayoutId id="2147483654" r:id="rId19"/>
    <p:sldLayoutId id="2147483669" r:id="rId20"/>
    <p:sldLayoutId id="2147483655" r:id="rId21"/>
    <p:sldLayoutId id="2147483674" r:id="rId22"/>
    <p:sldLayoutId id="2147483675" r:id="rId23"/>
    <p:sldLayoutId id="2147483676" r:id="rId24"/>
    <p:sldLayoutId id="2147483677" r:id="rId25"/>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guide id="19" pos="3940" userDrawn="1">
          <p15:clr>
            <a:srgbClr val="F26B43"/>
          </p15:clr>
        </p15:guide>
        <p15:guide id="20" pos="1481" userDrawn="1">
          <p15:clr>
            <a:srgbClr val="F26B43"/>
          </p15:clr>
        </p15:guide>
        <p15:guide id="21" pos="1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3.jpe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3.xml"/><Relationship Id="rId5" Type="http://schemas.openxmlformats.org/officeDocument/2006/relationships/image" Target="../media/image23.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aisbi.cern.ch/pentaho/api/repos/%3Ahome%3ACERN%3ATPR%3A_Dashboards%3ASupplier%20Database%3AProcurement.wcdf/generatedContent"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openai.com/blog/chatgpt" TargetMode="External"/><Relationship Id="rId4" Type="http://schemas.openxmlformats.org/officeDocument/2006/relationships/hyperlink" Target="https://chat.mistral.ai/cha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cern.sharepoint.com/sites/fp-procedures/procurement/Lists/Savings_test/overview.aspx"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cern.sharepoint.com/:p:/r/sites/fp-procedures/procurement/Quality%20Sessions%20Reports/Garanties%20bancaires.pptx?d=wef5781187fb34eb1b6f384bf9284e5d6&amp;csf=1&amp;web=1&amp;e=dgXVWu"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0.xml"/><Relationship Id="rId4" Type="http://schemas.openxmlformats.org/officeDocument/2006/relationships/hyperlink" Target="https://confluence.cern.ch/display/PROC/Process+excellenc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0.xml"/><Relationship Id="rId6" Type="http://schemas.openxmlformats.org/officeDocument/2006/relationships/image" Target="../media/image96.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98.png"/><Relationship Id="rId4" Type="http://schemas.openxmlformats.org/officeDocument/2006/relationships/image" Target="../media/image95.png"/><Relationship Id="rId9" Type="http://schemas.microsoft.com/office/2007/relationships/hdphoto" Target="../media/hdphoto4.wdp"/><Relationship Id="rId14" Type="http://schemas.openxmlformats.org/officeDocument/2006/relationships/image" Target="../media/image100.png"/></Relationships>
</file>

<file path=ppt/slides/_rels/slide4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105.png"/><Relationship Id="rId11" Type="http://schemas.openxmlformats.org/officeDocument/2006/relationships/image" Target="../media/image109.pn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jpeg"/><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confluence.cern.ch/pages/viewpage.action?spaceKey=PROC&amp;title=Procurement+Group+%28IPT-PI%29+Home" TargetMode="External"/><Relationship Id="rId1" Type="http://schemas.openxmlformats.org/officeDocument/2006/relationships/slideLayout" Target="../slideLayouts/slideLayout4.xml"/><Relationship Id="rId4" Type="http://schemas.microsoft.com/office/2007/relationships/hdphoto" Target="../media/hdphoto10.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hyperlink" Target="https://confluence.cern.ch/display/PROC/Document+template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procurement.web.cern.ch/faq-category/limited-tendering-faqs" TargetMode="Externa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s://lms.cern.ch/ekp/servlet/ekp?PX=N&amp;TEACHREVIEW=N&amp;PTX=&amp;CID=EKP000044624&amp;TX=FORMAT1&amp;LANGUAGE_TAG=en&amp;DECORATEPAGE=N" TargetMode="External"/><Relationship Id="rId7"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332" y="4956632"/>
            <a:ext cx="12187668" cy="1731502"/>
          </a:xfrm>
        </p:spPr>
        <p:txBody>
          <a:bodyPr/>
          <a:lstStyle/>
          <a:p>
            <a:pPr algn="ctr"/>
            <a:br>
              <a:rPr lang="en-US" altLang="fr-FR" sz="4000" dirty="0"/>
            </a:br>
            <a:r>
              <a:rPr lang="en-US" altLang="fr-FR" sz="4000" dirty="0"/>
              <a:t>IPT-PI Group meeting</a:t>
            </a:r>
            <a:br>
              <a:rPr lang="en-US" altLang="fr-FR" sz="4400" dirty="0"/>
            </a:br>
            <a:r>
              <a:rPr lang="en-US" altLang="fr-FR" sz="2400" dirty="0"/>
              <a:t>30 January 2025</a:t>
            </a:r>
            <a:br>
              <a:rPr lang="en-US" altLang="fr-FR" sz="4400" dirty="0"/>
            </a:br>
            <a:endParaRPr lang="en-US" sz="4400" dirty="0"/>
          </a:p>
        </p:txBody>
      </p:sp>
      <p:grpSp>
        <p:nvGrpSpPr>
          <p:cNvPr id="4" name="Group 3">
            <a:extLst>
              <a:ext uri="{FF2B5EF4-FFF2-40B4-BE49-F238E27FC236}">
                <a16:creationId xmlns:a16="http://schemas.microsoft.com/office/drawing/2014/main" id="{4A490D5E-9254-7443-B68C-572C1F20F732}"/>
              </a:ext>
            </a:extLst>
          </p:cNvPr>
          <p:cNvGrpSpPr/>
          <p:nvPr/>
        </p:nvGrpSpPr>
        <p:grpSpPr>
          <a:xfrm>
            <a:off x="-1" y="8237"/>
            <a:ext cx="12187669" cy="98854"/>
            <a:chOff x="-1" y="0"/>
            <a:chExt cx="12187669" cy="98854"/>
          </a:xfrm>
        </p:grpSpPr>
        <p:sp>
          <p:nvSpPr>
            <p:cNvPr id="17" name="Rectangle 16">
              <a:extLst>
                <a:ext uri="{FF2B5EF4-FFF2-40B4-BE49-F238E27FC236}">
                  <a16:creationId xmlns:a16="http://schemas.microsoft.com/office/drawing/2014/main" id="{6798DBC4-0DCD-E74F-A5BB-804AFF8611A1}"/>
                </a:ext>
              </a:extLst>
            </p:cNvPr>
            <p:cNvSpPr/>
            <p:nvPr/>
          </p:nvSpPr>
          <p:spPr>
            <a:xfrm>
              <a:off x="-1" y="0"/>
              <a:ext cx="12187669" cy="988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ysClr val="windowText" lastClr="000000"/>
                  </a:solidFill>
                </a:ln>
                <a:solidFill>
                  <a:schemeClr val="tx1">
                    <a:lumMod val="50000"/>
                    <a:lumOff val="50000"/>
                  </a:schemeClr>
                </a:solidFill>
              </a:endParaRPr>
            </a:p>
          </p:txBody>
        </p:sp>
        <p:sp>
          <p:nvSpPr>
            <p:cNvPr id="10" name="Rectangle 9">
              <a:extLst>
                <a:ext uri="{FF2B5EF4-FFF2-40B4-BE49-F238E27FC236}">
                  <a16:creationId xmlns:a16="http://schemas.microsoft.com/office/drawing/2014/main" id="{22191512-9730-A84B-BEE9-A4F67B05B201}"/>
                </a:ext>
              </a:extLst>
            </p:cNvPr>
            <p:cNvSpPr/>
            <p:nvPr/>
          </p:nvSpPr>
          <p:spPr>
            <a:xfrm>
              <a:off x="2277976" y="0"/>
              <a:ext cx="1906846" cy="988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ysClr val="windowText" lastClr="000000"/>
                  </a:solidFill>
                </a:ln>
                <a:solidFill>
                  <a:schemeClr val="tx1">
                    <a:lumMod val="50000"/>
                    <a:lumOff val="50000"/>
                  </a:schemeClr>
                </a:solidFill>
              </a:endParaRPr>
            </a:p>
          </p:txBody>
        </p:sp>
        <p:sp>
          <p:nvSpPr>
            <p:cNvPr id="12" name="Rectangle 11">
              <a:extLst>
                <a:ext uri="{FF2B5EF4-FFF2-40B4-BE49-F238E27FC236}">
                  <a16:creationId xmlns:a16="http://schemas.microsoft.com/office/drawing/2014/main" id="{3C3DD523-0EEB-8C40-9CC2-468669C898F4}"/>
                </a:ext>
              </a:extLst>
            </p:cNvPr>
            <p:cNvSpPr/>
            <p:nvPr/>
          </p:nvSpPr>
          <p:spPr>
            <a:xfrm>
              <a:off x="367129" y="0"/>
              <a:ext cx="1906846" cy="988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ysClr val="windowText" lastClr="000000"/>
                  </a:solidFill>
                </a:ln>
                <a:solidFill>
                  <a:schemeClr val="tx1">
                    <a:lumMod val="50000"/>
                    <a:lumOff val="50000"/>
                  </a:schemeClr>
                </a:solidFill>
              </a:endParaRPr>
            </a:p>
          </p:txBody>
        </p:sp>
        <p:sp>
          <p:nvSpPr>
            <p:cNvPr id="14" name="Rectangle 13">
              <a:extLst>
                <a:ext uri="{FF2B5EF4-FFF2-40B4-BE49-F238E27FC236}">
                  <a16:creationId xmlns:a16="http://schemas.microsoft.com/office/drawing/2014/main" id="{E1F3269A-CC4D-8B4E-9823-0115BA1D036F}"/>
                </a:ext>
              </a:extLst>
            </p:cNvPr>
            <p:cNvSpPr/>
            <p:nvPr/>
          </p:nvSpPr>
          <p:spPr>
            <a:xfrm>
              <a:off x="4164441" y="0"/>
              <a:ext cx="1906846" cy="988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ysClr val="windowText" lastClr="000000"/>
                  </a:solidFill>
                </a:ln>
                <a:solidFill>
                  <a:schemeClr val="tx1">
                    <a:lumMod val="50000"/>
                    <a:lumOff val="50000"/>
                  </a:schemeClr>
                </a:solidFill>
              </a:endParaRPr>
            </a:p>
          </p:txBody>
        </p:sp>
        <p:sp>
          <p:nvSpPr>
            <p:cNvPr id="15" name="Rectangle 14">
              <a:extLst>
                <a:ext uri="{FF2B5EF4-FFF2-40B4-BE49-F238E27FC236}">
                  <a16:creationId xmlns:a16="http://schemas.microsoft.com/office/drawing/2014/main" id="{BD0C5F83-DBD5-4C4B-A9C2-C036F5FC2C86}"/>
                </a:ext>
              </a:extLst>
            </p:cNvPr>
            <p:cNvSpPr/>
            <p:nvPr/>
          </p:nvSpPr>
          <p:spPr>
            <a:xfrm>
              <a:off x="6087762" y="0"/>
              <a:ext cx="1906846" cy="988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ysClr val="windowText" lastClr="000000"/>
                  </a:solidFill>
                </a:ln>
                <a:solidFill>
                  <a:schemeClr val="tx1">
                    <a:lumMod val="50000"/>
                    <a:lumOff val="50000"/>
                  </a:schemeClr>
                </a:solidFill>
              </a:endParaRPr>
            </a:p>
          </p:txBody>
        </p:sp>
        <p:sp>
          <p:nvSpPr>
            <p:cNvPr id="16" name="Rectangle 15">
              <a:extLst>
                <a:ext uri="{FF2B5EF4-FFF2-40B4-BE49-F238E27FC236}">
                  <a16:creationId xmlns:a16="http://schemas.microsoft.com/office/drawing/2014/main" id="{624D340A-80F7-5540-B01D-7AA89F380EDE}"/>
                </a:ext>
              </a:extLst>
            </p:cNvPr>
            <p:cNvSpPr/>
            <p:nvPr/>
          </p:nvSpPr>
          <p:spPr>
            <a:xfrm>
              <a:off x="7998941" y="0"/>
              <a:ext cx="1906846" cy="988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ysClr val="windowText" lastClr="000000"/>
                  </a:solidFill>
                </a:ln>
                <a:solidFill>
                  <a:schemeClr val="tx1">
                    <a:lumMod val="50000"/>
                    <a:lumOff val="50000"/>
                  </a:schemeClr>
                </a:solidFill>
              </a:endParaRPr>
            </a:p>
          </p:txBody>
        </p:sp>
      </p:grpSp>
      <p:pic>
        <p:nvPicPr>
          <p:cNvPr id="3" name="Picture 2">
            <a:extLst>
              <a:ext uri="{FF2B5EF4-FFF2-40B4-BE49-F238E27FC236}">
                <a16:creationId xmlns:a16="http://schemas.microsoft.com/office/drawing/2014/main" id="{91787228-5B03-A307-565D-DFD795082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981" y="8237"/>
            <a:ext cx="14810535" cy="5062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90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97EA7-569F-4718-7F00-575339A6611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C01B558-313D-721B-6C1C-AEFF78A2F92B}"/>
              </a:ext>
            </a:extLst>
          </p:cNvPr>
          <p:cNvSpPr>
            <a:spLocks noGrp="1"/>
          </p:cNvSpPr>
          <p:nvPr>
            <p:ph type="title"/>
          </p:nvPr>
        </p:nvSpPr>
        <p:spPr>
          <a:xfrm>
            <a:off x="1775520" y="269778"/>
            <a:ext cx="9073008" cy="1143000"/>
          </a:xfrm>
        </p:spPr>
        <p:txBody>
          <a:bodyPr>
            <a:normAutofit/>
          </a:bodyPr>
          <a:lstStyle/>
          <a:p>
            <a:r>
              <a:rPr lang="en-US" sz="3200" dirty="0"/>
              <a:t>2025 Other objectives: working efficiently</a:t>
            </a:r>
            <a:endParaRPr lang="en-GB" sz="3200" dirty="0"/>
          </a:p>
        </p:txBody>
      </p:sp>
      <p:grpSp>
        <p:nvGrpSpPr>
          <p:cNvPr id="48" name="Group 47">
            <a:extLst>
              <a:ext uri="{FF2B5EF4-FFF2-40B4-BE49-F238E27FC236}">
                <a16:creationId xmlns:a16="http://schemas.microsoft.com/office/drawing/2014/main" id="{E01AEDD8-DADF-2DFF-96D5-CF12B39D1181}"/>
              </a:ext>
            </a:extLst>
          </p:cNvPr>
          <p:cNvGrpSpPr/>
          <p:nvPr/>
        </p:nvGrpSpPr>
        <p:grpSpPr>
          <a:xfrm>
            <a:off x="3719736" y="1087523"/>
            <a:ext cx="4752528" cy="1484311"/>
            <a:chOff x="2267744" y="1087522"/>
            <a:chExt cx="4752528" cy="1484311"/>
          </a:xfrm>
        </p:grpSpPr>
        <p:sp>
          <p:nvSpPr>
            <p:cNvPr id="16" name="TextBox 15">
              <a:extLst>
                <a:ext uri="{FF2B5EF4-FFF2-40B4-BE49-F238E27FC236}">
                  <a16:creationId xmlns:a16="http://schemas.microsoft.com/office/drawing/2014/main" id="{4E5FC6C6-AD79-9231-5674-C497B915AE16}"/>
                </a:ext>
              </a:extLst>
            </p:cNvPr>
            <p:cNvSpPr txBox="1"/>
            <p:nvPr/>
          </p:nvSpPr>
          <p:spPr>
            <a:xfrm>
              <a:off x="3407547" y="1152389"/>
              <a:ext cx="3468709" cy="516745"/>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Achieve CERN objective concerning IR </a:t>
              </a:r>
            </a:p>
            <a:p>
              <a:pPr>
                <a:lnSpc>
                  <a:spcPct val="110000"/>
                </a:lnSpc>
                <a:tabLst>
                  <a:tab pos="2865755" algn="ctr"/>
                  <a:tab pos="4838700" algn="l"/>
                </a:tabLst>
              </a:pPr>
              <a:r>
                <a:rPr lang="en-US" sz="1200" b="1" dirty="0">
                  <a:solidFill>
                    <a:srgbClr val="002060"/>
                  </a:solidFill>
                  <a:latin typeface="+mj-lt"/>
                  <a:ea typeface="Yu Mincho" panose="02020400000000000000" pitchFamily="18" charset="-128"/>
                  <a:cs typeface="Times New Roman" panose="02020603050405020304" pitchFamily="18" charset="0"/>
                </a:rPr>
                <a:t>(less than 3 countries &lt;0.4 by 2025)</a:t>
              </a:r>
              <a:endParaRPr lang="en-GB" sz="1050" dirty="0">
                <a:latin typeface="+mj-lt"/>
                <a:ea typeface="Yu Mincho" panose="02020400000000000000" pitchFamily="18" charset="-128"/>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E96368F-1CF3-BCBB-BE19-2F9C1A463F42}"/>
                </a:ext>
              </a:extLst>
            </p:cNvPr>
            <p:cNvSpPr/>
            <p:nvPr/>
          </p:nvSpPr>
          <p:spPr>
            <a:xfrm>
              <a:off x="2267744" y="1087522"/>
              <a:ext cx="4752528" cy="1484311"/>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AFDB49E-5360-BBCB-A005-F899955AD56F}"/>
                </a:ext>
              </a:extLst>
            </p:cNvPr>
            <p:cNvSpPr txBox="1"/>
            <p:nvPr/>
          </p:nvSpPr>
          <p:spPr>
            <a:xfrm>
              <a:off x="3442955" y="1658541"/>
              <a:ext cx="3433301" cy="646331"/>
            </a:xfrm>
            <a:prstGeom prst="rect">
              <a:avLst/>
            </a:prstGeom>
            <a:noFill/>
          </p:spPr>
          <p:txBody>
            <a:bodyPr wrap="square">
              <a:spAutoFit/>
            </a:bodyPr>
            <a:lstStyle/>
            <a:p>
              <a:r>
                <a:rPr lang="en-US" sz="1200" dirty="0">
                  <a:solidFill>
                    <a:srgbClr val="002060"/>
                  </a:solidFill>
                  <a:latin typeface="+mj-lt"/>
                  <a:ea typeface="Yu Mincho" panose="02020400000000000000" pitchFamily="18" charset="-128"/>
                  <a:cs typeface="Times New Roman" panose="02020603050405020304" pitchFamily="18" charset="0"/>
                </a:rPr>
                <a:t>Develop roles and responsibilities for procurement champions in particular for Norway, Romania and Sweden.</a:t>
              </a:r>
              <a:endParaRPr lang="en-GB" sz="1200" dirty="0"/>
            </a:p>
          </p:txBody>
        </p:sp>
        <p:pic>
          <p:nvPicPr>
            <p:cNvPr id="8" name="Picture 7" descr="A screenshot of a computer screen&#10;&#10;Description automatically generated">
              <a:extLst>
                <a:ext uri="{FF2B5EF4-FFF2-40B4-BE49-F238E27FC236}">
                  <a16:creationId xmlns:a16="http://schemas.microsoft.com/office/drawing/2014/main" id="{109502D6-FB14-0BD0-2C27-C6E090DA7A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605" y="1190583"/>
              <a:ext cx="861454" cy="1374662"/>
            </a:xfrm>
            <a:prstGeom prst="rect">
              <a:avLst/>
            </a:prstGeom>
          </p:spPr>
        </p:pic>
      </p:grpSp>
      <p:grpSp>
        <p:nvGrpSpPr>
          <p:cNvPr id="44" name="Group 43">
            <a:extLst>
              <a:ext uri="{FF2B5EF4-FFF2-40B4-BE49-F238E27FC236}">
                <a16:creationId xmlns:a16="http://schemas.microsoft.com/office/drawing/2014/main" id="{9B7C1F30-F564-2032-5AFD-FAB573F2B67A}"/>
              </a:ext>
            </a:extLst>
          </p:cNvPr>
          <p:cNvGrpSpPr/>
          <p:nvPr/>
        </p:nvGrpSpPr>
        <p:grpSpPr>
          <a:xfrm>
            <a:off x="2675620" y="2694610"/>
            <a:ext cx="6840760" cy="3083678"/>
            <a:chOff x="1331640" y="2694610"/>
            <a:chExt cx="6840760" cy="3083678"/>
          </a:xfrm>
        </p:grpSpPr>
        <p:grpSp>
          <p:nvGrpSpPr>
            <p:cNvPr id="41" name="Group 40">
              <a:extLst>
                <a:ext uri="{FF2B5EF4-FFF2-40B4-BE49-F238E27FC236}">
                  <a16:creationId xmlns:a16="http://schemas.microsoft.com/office/drawing/2014/main" id="{9EC78DD9-5B71-0B1C-16B7-C8F958313B1E}"/>
                </a:ext>
              </a:extLst>
            </p:cNvPr>
            <p:cNvGrpSpPr/>
            <p:nvPr/>
          </p:nvGrpSpPr>
          <p:grpSpPr>
            <a:xfrm>
              <a:off x="4788024" y="2694610"/>
              <a:ext cx="3384376" cy="1484310"/>
              <a:chOff x="4788024" y="2694610"/>
              <a:chExt cx="3384376" cy="1484310"/>
            </a:xfrm>
          </p:grpSpPr>
          <p:sp>
            <p:nvSpPr>
              <p:cNvPr id="6" name="TextBox 5">
                <a:extLst>
                  <a:ext uri="{FF2B5EF4-FFF2-40B4-BE49-F238E27FC236}">
                    <a16:creationId xmlns:a16="http://schemas.microsoft.com/office/drawing/2014/main" id="{5CB36E98-7448-43AD-E3F1-2F7717B7E21C}"/>
                  </a:ext>
                </a:extLst>
              </p:cNvPr>
              <p:cNvSpPr txBox="1"/>
              <p:nvPr/>
            </p:nvSpPr>
            <p:spPr>
              <a:xfrm>
                <a:off x="4885042" y="2796928"/>
                <a:ext cx="2304256" cy="547907"/>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Put in place a new working platform</a:t>
                </a:r>
                <a:endParaRPr lang="en-GB" sz="1400" b="1" dirty="0">
                  <a:latin typeface="+mj-lt"/>
                  <a:ea typeface="Yu Mincho" panose="02020400000000000000" pitchFamily="18" charset="-128"/>
                  <a:cs typeface="Times New Roman" panose="02020603050405020304" pitchFamily="18" charset="0"/>
                </a:endParaRPr>
              </a:p>
            </p:txBody>
          </p:sp>
          <p:pic>
            <p:nvPicPr>
              <p:cNvPr id="11" name="Picture 10" descr="A computer screen with icons&#10;&#10;Description automatically generated">
                <a:extLst>
                  <a:ext uri="{FF2B5EF4-FFF2-40B4-BE49-F238E27FC236}">
                    <a16:creationId xmlns:a16="http://schemas.microsoft.com/office/drawing/2014/main" id="{6698BF68-AC28-796B-C715-57620BDDABFC}"/>
                  </a:ext>
                </a:extLst>
              </p:cNvPr>
              <p:cNvPicPr>
                <a:picLocks noChangeAspect="1"/>
              </p:cNvPicPr>
              <p:nvPr/>
            </p:nvPicPr>
            <p:blipFill>
              <a:blip r:embed="rId3" cstate="print">
                <a:extLst>
                  <a:ext uri="{28A0092B-C50C-407E-A947-70E740481C1C}">
                    <a14:useLocalDpi xmlns:a14="http://schemas.microsoft.com/office/drawing/2010/main" val="0"/>
                  </a:ext>
                </a:extLst>
              </a:blip>
              <a:srcRect l="22884" t="498" r="19514" b="9965"/>
              <a:stretch/>
            </p:blipFill>
            <p:spPr>
              <a:xfrm>
                <a:off x="6756949" y="2831696"/>
                <a:ext cx="1255669" cy="1145060"/>
              </a:xfrm>
              <a:prstGeom prst="rect">
                <a:avLst/>
              </a:prstGeom>
            </p:spPr>
          </p:pic>
          <p:sp>
            <p:nvSpPr>
              <p:cNvPr id="26" name="TextBox 25">
                <a:extLst>
                  <a:ext uri="{FF2B5EF4-FFF2-40B4-BE49-F238E27FC236}">
                    <a16:creationId xmlns:a16="http://schemas.microsoft.com/office/drawing/2014/main" id="{01D85C2C-1D5C-0739-9F76-0BFB1D68BE1F}"/>
                  </a:ext>
                </a:extLst>
              </p:cNvPr>
              <p:cNvSpPr txBox="1"/>
              <p:nvPr/>
            </p:nvSpPr>
            <p:spPr>
              <a:xfrm>
                <a:off x="4885042" y="3280767"/>
                <a:ext cx="1466354" cy="261610"/>
              </a:xfrm>
              <a:prstGeom prst="rect">
                <a:avLst/>
              </a:prstGeom>
              <a:noFill/>
            </p:spPr>
            <p:txBody>
              <a:bodyPr wrap="square">
                <a:spAutoFit/>
              </a:bodyPr>
              <a:lstStyle/>
              <a:p>
                <a:r>
                  <a:rPr lang="en-US" sz="1100" dirty="0">
                    <a:solidFill>
                      <a:srgbClr val="002060"/>
                    </a:solidFill>
                    <a:latin typeface="+mj-lt"/>
                    <a:ea typeface="Yu Mincho" panose="02020400000000000000" pitchFamily="18" charset="-128"/>
                    <a:cs typeface="Times New Roman" panose="02020603050405020304" pitchFamily="18" charset="0"/>
                  </a:rPr>
                  <a:t>Such as Confluence</a:t>
                </a:r>
                <a:endParaRPr lang="en-GB" sz="1100" dirty="0"/>
              </a:p>
            </p:txBody>
          </p:sp>
          <p:sp>
            <p:nvSpPr>
              <p:cNvPr id="27" name="Rectangle: Rounded Corners 26">
                <a:extLst>
                  <a:ext uri="{FF2B5EF4-FFF2-40B4-BE49-F238E27FC236}">
                    <a16:creationId xmlns:a16="http://schemas.microsoft.com/office/drawing/2014/main" id="{F873708D-BDE1-A265-D4BA-03FC2586F3E0}"/>
                  </a:ext>
                </a:extLst>
              </p:cNvPr>
              <p:cNvSpPr/>
              <p:nvPr/>
            </p:nvSpPr>
            <p:spPr>
              <a:xfrm>
                <a:off x="4788024" y="2694610"/>
                <a:ext cx="3384376" cy="1484310"/>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42E8EB74-1AA2-E347-1C7A-50E5856988F0}"/>
                </a:ext>
              </a:extLst>
            </p:cNvPr>
            <p:cNvGrpSpPr/>
            <p:nvPr/>
          </p:nvGrpSpPr>
          <p:grpSpPr>
            <a:xfrm>
              <a:off x="1331640" y="2699855"/>
              <a:ext cx="6840760" cy="3078433"/>
              <a:chOff x="1331640" y="2699855"/>
              <a:chExt cx="6840760" cy="3078433"/>
            </a:xfrm>
          </p:grpSpPr>
          <p:sp>
            <p:nvSpPr>
              <p:cNvPr id="18" name="TextBox 17">
                <a:extLst>
                  <a:ext uri="{FF2B5EF4-FFF2-40B4-BE49-F238E27FC236}">
                    <a16:creationId xmlns:a16="http://schemas.microsoft.com/office/drawing/2014/main" id="{DE6CC632-1585-3989-473F-F99BA5C173F9}"/>
                  </a:ext>
                </a:extLst>
              </p:cNvPr>
              <p:cNvSpPr txBox="1"/>
              <p:nvPr/>
            </p:nvSpPr>
            <p:spPr>
              <a:xfrm>
                <a:off x="1404318" y="2781718"/>
                <a:ext cx="3656642" cy="547907"/>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Coordination of future FCC procurements</a:t>
                </a:r>
                <a:endParaRPr lang="en-GB" sz="1050" b="1" dirty="0">
                  <a:latin typeface="+mj-lt"/>
                  <a:ea typeface="Yu Mincho" panose="02020400000000000000" pitchFamily="18" charset="-128"/>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B2E9EA72-5B2E-EB1F-243C-CF68C4447FA0}"/>
                  </a:ext>
                </a:extLst>
              </p:cNvPr>
              <p:cNvSpPr/>
              <p:nvPr/>
            </p:nvSpPr>
            <p:spPr>
              <a:xfrm>
                <a:off x="1331640" y="2699855"/>
                <a:ext cx="3384376" cy="1484310"/>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62425B7-207B-78E0-C916-A66A17BB1506}"/>
                  </a:ext>
                </a:extLst>
              </p:cNvPr>
              <p:cNvSpPr txBox="1"/>
              <p:nvPr/>
            </p:nvSpPr>
            <p:spPr>
              <a:xfrm>
                <a:off x="2921728" y="3280767"/>
                <a:ext cx="1602051" cy="461665"/>
              </a:xfrm>
              <a:prstGeom prst="rect">
                <a:avLst/>
              </a:prstGeom>
              <a:noFill/>
            </p:spPr>
            <p:txBody>
              <a:bodyPr wrap="square">
                <a:spAutoFit/>
              </a:bodyPr>
              <a:lstStyle/>
              <a:p>
                <a:r>
                  <a:rPr lang="en-US" sz="1200" dirty="0">
                    <a:solidFill>
                      <a:srgbClr val="002060"/>
                    </a:solidFill>
                    <a:latin typeface="+mj-lt"/>
                    <a:ea typeface="Yu Mincho" panose="02020400000000000000" pitchFamily="18" charset="-128"/>
                    <a:cs typeface="Times New Roman" panose="02020603050405020304" pitchFamily="18" charset="0"/>
                  </a:rPr>
                  <a:t>Becoming a trusted partner for FCC</a:t>
                </a:r>
                <a:endParaRPr lang="en-GB" sz="1200" dirty="0"/>
              </a:p>
            </p:txBody>
          </p:sp>
          <p:pic>
            <p:nvPicPr>
              <p:cNvPr id="32" name="Picture 31" descr="A circular structure with white text&#10;&#10;Description automatically generated with medium confidence">
                <a:extLst>
                  <a:ext uri="{FF2B5EF4-FFF2-40B4-BE49-F238E27FC236}">
                    <a16:creationId xmlns:a16="http://schemas.microsoft.com/office/drawing/2014/main" id="{6EC69A52-E033-528C-5AB9-AD24E41F27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0370" y="3275536"/>
                <a:ext cx="1439350" cy="809634"/>
              </a:xfrm>
              <a:prstGeom prst="ellipse">
                <a:avLst/>
              </a:prstGeom>
              <a:ln>
                <a:noFill/>
              </a:ln>
              <a:effectLst>
                <a:softEdge rad="112500"/>
              </a:effectLst>
            </p:spPr>
          </p:pic>
          <p:sp>
            <p:nvSpPr>
              <p:cNvPr id="46" name="Rectangle: Rounded Corners 45">
                <a:extLst>
                  <a:ext uri="{FF2B5EF4-FFF2-40B4-BE49-F238E27FC236}">
                    <a16:creationId xmlns:a16="http://schemas.microsoft.com/office/drawing/2014/main" id="{BCBE2C1A-F252-6BE5-AE65-F7B106CE1C2B}"/>
                  </a:ext>
                </a:extLst>
              </p:cNvPr>
              <p:cNvSpPr/>
              <p:nvPr/>
            </p:nvSpPr>
            <p:spPr>
              <a:xfrm>
                <a:off x="1331640" y="4293978"/>
                <a:ext cx="3384376" cy="1484310"/>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491995A9-BBCF-0D71-486F-4B8CE9258B7B}"/>
                  </a:ext>
                </a:extLst>
              </p:cNvPr>
              <p:cNvSpPr/>
              <p:nvPr/>
            </p:nvSpPr>
            <p:spPr>
              <a:xfrm>
                <a:off x="4788024" y="4293978"/>
                <a:ext cx="3384376" cy="1484310"/>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45" name="Group 44">
            <a:extLst>
              <a:ext uri="{FF2B5EF4-FFF2-40B4-BE49-F238E27FC236}">
                <a16:creationId xmlns:a16="http://schemas.microsoft.com/office/drawing/2014/main" id="{B8BB13F6-B658-9C28-4681-D80AAAD0DD7E}"/>
              </a:ext>
            </a:extLst>
          </p:cNvPr>
          <p:cNvGrpSpPr/>
          <p:nvPr/>
        </p:nvGrpSpPr>
        <p:grpSpPr>
          <a:xfrm>
            <a:off x="2711624" y="4338395"/>
            <a:ext cx="6982810" cy="1395476"/>
            <a:chOff x="1367644" y="4370175"/>
            <a:chExt cx="6982810" cy="1395476"/>
          </a:xfrm>
        </p:grpSpPr>
        <p:grpSp>
          <p:nvGrpSpPr>
            <p:cNvPr id="42" name="Group 41">
              <a:extLst>
                <a:ext uri="{FF2B5EF4-FFF2-40B4-BE49-F238E27FC236}">
                  <a16:creationId xmlns:a16="http://schemas.microsoft.com/office/drawing/2014/main" id="{C8DD0631-014A-8D81-5D99-4D57FD4CE8F4}"/>
                </a:ext>
              </a:extLst>
            </p:cNvPr>
            <p:cNvGrpSpPr/>
            <p:nvPr/>
          </p:nvGrpSpPr>
          <p:grpSpPr>
            <a:xfrm>
              <a:off x="4885042" y="4370175"/>
              <a:ext cx="3465412" cy="1332660"/>
              <a:chOff x="4885042" y="4370175"/>
              <a:chExt cx="3465412" cy="1332660"/>
            </a:xfrm>
          </p:grpSpPr>
          <p:sp>
            <p:nvSpPr>
              <p:cNvPr id="15" name="TextBox 14">
                <a:extLst>
                  <a:ext uri="{FF2B5EF4-FFF2-40B4-BE49-F238E27FC236}">
                    <a16:creationId xmlns:a16="http://schemas.microsoft.com/office/drawing/2014/main" id="{89666F1D-07AC-B4E0-51E7-EE662F39D9E3}"/>
                  </a:ext>
                </a:extLst>
              </p:cNvPr>
              <p:cNvSpPr txBox="1"/>
              <p:nvPr/>
            </p:nvSpPr>
            <p:spPr>
              <a:xfrm>
                <a:off x="4885042" y="4426257"/>
                <a:ext cx="1866572" cy="1021883"/>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Put in place a new digital platform to collect replies from Market Surveys</a:t>
                </a:r>
                <a:endParaRPr lang="en-GB" sz="1400" b="1" dirty="0">
                  <a:latin typeface="+mj-lt"/>
                  <a:ea typeface="Yu Mincho" panose="02020400000000000000" pitchFamily="18" charset="-128"/>
                  <a:cs typeface="Times New Roman" panose="02020603050405020304" pitchFamily="18" charset="0"/>
                </a:endParaRPr>
              </a:p>
            </p:txBody>
          </p:sp>
          <p:pic>
            <p:nvPicPr>
              <p:cNvPr id="37" name="Picture 36" descr="A computer screen with graphs and charts&#10;&#10;Description automatically generated">
                <a:extLst>
                  <a:ext uri="{FF2B5EF4-FFF2-40B4-BE49-F238E27FC236}">
                    <a16:creationId xmlns:a16="http://schemas.microsoft.com/office/drawing/2014/main" id="{9D089CA2-42C4-FC3A-3826-6395DB90EC32}"/>
                  </a:ext>
                </a:extLst>
              </p:cNvPr>
              <p:cNvPicPr>
                <a:picLocks noChangeAspect="1"/>
              </p:cNvPicPr>
              <p:nvPr/>
            </p:nvPicPr>
            <p:blipFill>
              <a:blip r:embed="rId5" cstate="print">
                <a:extLst>
                  <a:ext uri="{28A0092B-C50C-407E-A947-70E740481C1C}">
                    <a14:useLocalDpi xmlns:a14="http://schemas.microsoft.com/office/drawing/2010/main" val="0"/>
                  </a:ext>
                </a:extLst>
              </a:blip>
              <a:srcRect l="28349" t="23767" r="30700" b="28070"/>
              <a:stretch/>
            </p:blipFill>
            <p:spPr>
              <a:xfrm>
                <a:off x="6419112" y="4370175"/>
                <a:ext cx="1931342" cy="1332660"/>
              </a:xfrm>
              <a:prstGeom prst="rect">
                <a:avLst/>
              </a:prstGeom>
            </p:spPr>
          </p:pic>
        </p:grpSp>
        <p:grpSp>
          <p:nvGrpSpPr>
            <p:cNvPr id="43" name="Group 42">
              <a:extLst>
                <a:ext uri="{FF2B5EF4-FFF2-40B4-BE49-F238E27FC236}">
                  <a16:creationId xmlns:a16="http://schemas.microsoft.com/office/drawing/2014/main" id="{5C293263-15A7-A523-02D1-F182F05151D4}"/>
                </a:ext>
              </a:extLst>
            </p:cNvPr>
            <p:cNvGrpSpPr/>
            <p:nvPr/>
          </p:nvGrpSpPr>
          <p:grpSpPr>
            <a:xfrm>
              <a:off x="1367644" y="4417012"/>
              <a:ext cx="3384376" cy="1348639"/>
              <a:chOff x="1367644" y="4417012"/>
              <a:chExt cx="3384376" cy="1348639"/>
            </a:xfrm>
          </p:grpSpPr>
          <p:sp>
            <p:nvSpPr>
              <p:cNvPr id="12" name="TextBox 11">
                <a:extLst>
                  <a:ext uri="{FF2B5EF4-FFF2-40B4-BE49-F238E27FC236}">
                    <a16:creationId xmlns:a16="http://schemas.microsoft.com/office/drawing/2014/main" id="{8075142E-F617-0138-AF89-039CEAD9B0A4}"/>
                  </a:ext>
                </a:extLst>
              </p:cNvPr>
              <p:cNvSpPr txBox="1"/>
              <p:nvPr/>
            </p:nvSpPr>
            <p:spPr>
              <a:xfrm>
                <a:off x="1367644" y="4417012"/>
                <a:ext cx="3384376" cy="310919"/>
              </a:xfrm>
              <a:prstGeom prst="rect">
                <a:avLst/>
              </a:prstGeom>
              <a:noFill/>
            </p:spPr>
            <p:txBody>
              <a:bodyPr wrap="square">
                <a:spAutoFit/>
              </a:bodyPr>
              <a:lstStyle/>
              <a:p>
                <a:pPr algn="ct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NEW electricity contracts from 2027</a:t>
                </a:r>
                <a:endParaRPr lang="en-GB" sz="1050" b="1" dirty="0">
                  <a:latin typeface="+mj-lt"/>
                  <a:ea typeface="Yu Mincho" panose="02020400000000000000" pitchFamily="18" charset="-128"/>
                  <a:cs typeface="Times New Roman" panose="02020603050405020304" pitchFamily="18" charset="0"/>
                </a:endParaRPr>
              </a:p>
            </p:txBody>
          </p:sp>
          <p:pic>
            <p:nvPicPr>
              <p:cNvPr id="39" name="Picture 38" descr="A clipboard with a pen and lightning bolt&#10;&#10;Description automatically generated">
                <a:extLst>
                  <a:ext uri="{FF2B5EF4-FFF2-40B4-BE49-F238E27FC236}">
                    <a16:creationId xmlns:a16="http://schemas.microsoft.com/office/drawing/2014/main" id="{E20CD2A9-48F5-3322-CD13-C3100F817FEE}"/>
                  </a:ext>
                </a:extLst>
              </p:cNvPr>
              <p:cNvPicPr>
                <a:picLocks noChangeAspect="1"/>
              </p:cNvPicPr>
              <p:nvPr/>
            </p:nvPicPr>
            <p:blipFill>
              <a:blip r:embed="rId6" cstate="print">
                <a:extLst>
                  <a:ext uri="{28A0092B-C50C-407E-A947-70E740481C1C}">
                    <a14:useLocalDpi xmlns:a14="http://schemas.microsoft.com/office/drawing/2010/main" val="0"/>
                  </a:ext>
                </a:extLst>
              </a:blip>
              <a:srcRect l="38865" t="19934" r="22313" b="17558"/>
              <a:stretch/>
            </p:blipFill>
            <p:spPr>
              <a:xfrm>
                <a:off x="2468133" y="4647837"/>
                <a:ext cx="1183398" cy="1117814"/>
              </a:xfrm>
              <a:prstGeom prst="rect">
                <a:avLst/>
              </a:prstGeom>
            </p:spPr>
          </p:pic>
        </p:grpSp>
      </p:grpSp>
      <p:pic>
        <p:nvPicPr>
          <p:cNvPr id="2" name="Picture 2" descr="3,200+ Done Stamp Stock Illustrations, Royalty-Free Vector Graphics &amp; Clip  Art - iStock | Well done stamp">
            <a:extLst>
              <a:ext uri="{FF2B5EF4-FFF2-40B4-BE49-F238E27FC236}">
                <a16:creationId xmlns:a16="http://schemas.microsoft.com/office/drawing/2014/main" id="{87855837-AF78-44CD-2A92-D678A0E4EB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9152" y="1474705"/>
            <a:ext cx="969008" cy="49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255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86AD51-F81B-369A-F4E8-D366973E2878}"/>
              </a:ext>
            </a:extLst>
          </p:cNvPr>
          <p:cNvSpPr>
            <a:spLocks noGrp="1"/>
          </p:cNvSpPr>
          <p:nvPr>
            <p:ph type="title"/>
          </p:nvPr>
        </p:nvSpPr>
        <p:spPr>
          <a:xfrm>
            <a:off x="1775520" y="142575"/>
            <a:ext cx="9073008" cy="1143000"/>
          </a:xfrm>
        </p:spPr>
        <p:txBody>
          <a:bodyPr>
            <a:normAutofit/>
          </a:bodyPr>
          <a:lstStyle/>
          <a:p>
            <a:r>
              <a:rPr lang="en-US" sz="3200" dirty="0"/>
              <a:t>2025 Other objectives: communication and outreach</a:t>
            </a:r>
            <a:endParaRPr lang="en-GB" sz="3200" dirty="0"/>
          </a:p>
        </p:txBody>
      </p:sp>
      <p:grpSp>
        <p:nvGrpSpPr>
          <p:cNvPr id="42" name="Group 41">
            <a:extLst>
              <a:ext uri="{FF2B5EF4-FFF2-40B4-BE49-F238E27FC236}">
                <a16:creationId xmlns:a16="http://schemas.microsoft.com/office/drawing/2014/main" id="{10C45959-BD32-43AA-FD1E-49F591C350DA}"/>
              </a:ext>
            </a:extLst>
          </p:cNvPr>
          <p:cNvGrpSpPr/>
          <p:nvPr/>
        </p:nvGrpSpPr>
        <p:grpSpPr>
          <a:xfrm>
            <a:off x="3417553" y="1638604"/>
            <a:ext cx="5356894" cy="2021700"/>
            <a:chOff x="1591370" y="1638604"/>
            <a:chExt cx="5356894" cy="2021700"/>
          </a:xfrm>
        </p:grpSpPr>
        <p:sp>
          <p:nvSpPr>
            <p:cNvPr id="22" name="TextBox 21">
              <a:extLst>
                <a:ext uri="{FF2B5EF4-FFF2-40B4-BE49-F238E27FC236}">
                  <a16:creationId xmlns:a16="http://schemas.microsoft.com/office/drawing/2014/main" id="{37D72698-EC8B-891E-070E-A6DD5C7E79C5}"/>
                </a:ext>
              </a:extLst>
            </p:cNvPr>
            <p:cNvSpPr txBox="1"/>
            <p:nvPr/>
          </p:nvSpPr>
          <p:spPr>
            <a:xfrm>
              <a:off x="3794290" y="2084800"/>
              <a:ext cx="3085974" cy="1475084"/>
            </a:xfrm>
            <a:prstGeom prst="rect">
              <a:avLst/>
            </a:prstGeom>
            <a:noFill/>
          </p:spPr>
          <p:txBody>
            <a:bodyPr wrap="square">
              <a:spAutoFit/>
            </a:bodyPr>
            <a:lstStyle/>
            <a:p>
              <a:pPr marL="171450" indent="-171450">
                <a:lnSpc>
                  <a:spcPct val="110000"/>
                </a:lnSpc>
                <a:buFont typeface="Arial" panose="020B0604020202020204" pitchFamily="34" charset="0"/>
                <a:buChar char="•"/>
                <a:tabLst>
                  <a:tab pos="2865755" algn="ctr"/>
                  <a:tab pos="4838700" algn="l"/>
                </a:tabLst>
              </a:pPr>
              <a:r>
                <a:rPr lang="en-US" sz="1200" dirty="0">
                  <a:solidFill>
                    <a:srgbClr val="002060"/>
                  </a:solidFill>
                  <a:latin typeface="+mj-lt"/>
                  <a:ea typeface="Yu Mincho" panose="02020400000000000000" pitchFamily="18" charset="-128"/>
                  <a:cs typeface="Times New Roman" panose="02020603050405020304" pitchFamily="18" charset="0"/>
                </a:rPr>
                <a:t>Continue developing the Procurement LinkedIn Channel</a:t>
              </a:r>
            </a:p>
            <a:p>
              <a:pPr marL="171450" indent="-171450">
                <a:lnSpc>
                  <a:spcPct val="110000"/>
                </a:lnSpc>
                <a:buFont typeface="Arial" panose="020B0604020202020204" pitchFamily="34" charset="0"/>
                <a:buChar char="•"/>
                <a:tabLst>
                  <a:tab pos="2865755" algn="ctr"/>
                  <a:tab pos="4838700" algn="l"/>
                </a:tabLst>
              </a:pPr>
              <a:r>
                <a:rPr lang="en-US" sz="1200" dirty="0">
                  <a:solidFill>
                    <a:srgbClr val="002060"/>
                  </a:solidFill>
                  <a:latin typeface="+mj-lt"/>
                  <a:ea typeface="Yu Mincho" panose="02020400000000000000" pitchFamily="18" charset="-128"/>
                  <a:cs typeface="Times New Roman" panose="02020603050405020304" pitchFamily="18" charset="0"/>
                </a:rPr>
                <a:t>Launch the results of the impact survey carried out in 2024</a:t>
              </a:r>
            </a:p>
            <a:p>
              <a:pPr marL="171450" indent="-171450">
                <a:lnSpc>
                  <a:spcPct val="110000"/>
                </a:lnSpc>
                <a:buFont typeface="Arial" panose="020B0604020202020204" pitchFamily="34" charset="0"/>
                <a:buChar char="•"/>
                <a:tabLst>
                  <a:tab pos="2865755" algn="ctr"/>
                  <a:tab pos="4838700" algn="l"/>
                </a:tabLst>
              </a:pPr>
              <a:r>
                <a:rPr lang="en-US" sz="1200" dirty="0">
                  <a:solidFill>
                    <a:srgbClr val="002060"/>
                  </a:solidFill>
                  <a:latin typeface="+mj-lt"/>
                  <a:ea typeface="Yu Mincho" panose="02020400000000000000" pitchFamily="18" charset="-128"/>
                  <a:cs typeface="Times New Roman" panose="02020603050405020304" pitchFamily="18" charset="0"/>
                </a:rPr>
                <a:t> </a:t>
              </a:r>
              <a:r>
                <a:rPr lang="en-US" sz="1200" dirty="0" err="1">
                  <a:solidFill>
                    <a:srgbClr val="002060"/>
                  </a:solidFill>
                  <a:latin typeface="+mj-lt"/>
                  <a:ea typeface="Yu Mincho" panose="02020400000000000000" pitchFamily="18" charset="-128"/>
                  <a:cs typeface="Times New Roman" panose="02020603050405020304" pitchFamily="18" charset="0"/>
                </a:rPr>
                <a:t>Organise</a:t>
              </a:r>
              <a:r>
                <a:rPr lang="en-US" sz="1200" dirty="0">
                  <a:solidFill>
                    <a:srgbClr val="002060"/>
                  </a:solidFill>
                  <a:latin typeface="+mj-lt"/>
                  <a:ea typeface="Yu Mincho" panose="02020400000000000000" pitchFamily="18" charset="-128"/>
                  <a:cs typeface="Times New Roman" panose="02020603050405020304" pitchFamily="18" charset="0"/>
                </a:rPr>
                <a:t> Industry events (thematic, how to do business with CERN)</a:t>
              </a:r>
            </a:p>
            <a:p>
              <a:pPr marL="171450" indent="-171450">
                <a:lnSpc>
                  <a:spcPct val="110000"/>
                </a:lnSpc>
                <a:buFont typeface="Arial" panose="020B0604020202020204" pitchFamily="34" charset="0"/>
                <a:buChar char="•"/>
                <a:tabLst>
                  <a:tab pos="2865755" algn="ctr"/>
                  <a:tab pos="4838700" algn="l"/>
                </a:tabLst>
              </a:pPr>
              <a:endParaRPr lang="en-GB" sz="1050" dirty="0">
                <a:latin typeface="+mj-lt"/>
                <a:ea typeface="Yu Mincho" panose="02020400000000000000" pitchFamily="18" charset="-128"/>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1F5A8352-DB62-3094-3D73-DEA45139D82A}"/>
                </a:ext>
              </a:extLst>
            </p:cNvPr>
            <p:cNvSpPr/>
            <p:nvPr/>
          </p:nvSpPr>
          <p:spPr>
            <a:xfrm>
              <a:off x="1591370" y="1638604"/>
              <a:ext cx="5356894" cy="2021700"/>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347E1DB-7FEE-A765-B1D0-785C190FFF8B}"/>
                </a:ext>
              </a:extLst>
            </p:cNvPr>
            <p:cNvSpPr txBox="1"/>
            <p:nvPr/>
          </p:nvSpPr>
          <p:spPr>
            <a:xfrm>
              <a:off x="3794290" y="1773881"/>
              <a:ext cx="2577910" cy="310919"/>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Communication objectives</a:t>
              </a:r>
            </a:p>
          </p:txBody>
        </p:sp>
        <p:pic>
          <p:nvPicPr>
            <p:cNvPr id="12" name="Picture 11" descr="A blue background with white text&#10;&#10;Description automatically generated">
              <a:extLst>
                <a:ext uri="{FF2B5EF4-FFF2-40B4-BE49-F238E27FC236}">
                  <a16:creationId xmlns:a16="http://schemas.microsoft.com/office/drawing/2014/main" id="{0623DE6E-63EB-E637-E938-260AFDDDD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1871222"/>
              <a:ext cx="1556464" cy="1556464"/>
            </a:xfrm>
            <a:prstGeom prst="rect">
              <a:avLst/>
            </a:prstGeom>
          </p:spPr>
        </p:pic>
      </p:grpSp>
      <p:grpSp>
        <p:nvGrpSpPr>
          <p:cNvPr id="41" name="Group 40">
            <a:extLst>
              <a:ext uri="{FF2B5EF4-FFF2-40B4-BE49-F238E27FC236}">
                <a16:creationId xmlns:a16="http://schemas.microsoft.com/office/drawing/2014/main" id="{9AD3F7CD-D4E8-1C33-A4E1-C04F72AA677D}"/>
              </a:ext>
            </a:extLst>
          </p:cNvPr>
          <p:cNvGrpSpPr/>
          <p:nvPr/>
        </p:nvGrpSpPr>
        <p:grpSpPr>
          <a:xfrm>
            <a:off x="2008748" y="3789040"/>
            <a:ext cx="8174504" cy="1430356"/>
            <a:chOff x="213920" y="3789040"/>
            <a:chExt cx="8174504" cy="1430356"/>
          </a:xfrm>
        </p:grpSpPr>
        <p:grpSp>
          <p:nvGrpSpPr>
            <p:cNvPr id="39" name="Group 38">
              <a:extLst>
                <a:ext uri="{FF2B5EF4-FFF2-40B4-BE49-F238E27FC236}">
                  <a16:creationId xmlns:a16="http://schemas.microsoft.com/office/drawing/2014/main" id="{B7800064-6A5D-8DB7-55B6-8E131AE6C0C7}"/>
                </a:ext>
              </a:extLst>
            </p:cNvPr>
            <p:cNvGrpSpPr/>
            <p:nvPr/>
          </p:nvGrpSpPr>
          <p:grpSpPr>
            <a:xfrm>
              <a:off x="4355976" y="3789040"/>
              <a:ext cx="4032448" cy="1430356"/>
              <a:chOff x="4355976" y="3789040"/>
              <a:chExt cx="4032448" cy="1430356"/>
            </a:xfrm>
          </p:grpSpPr>
          <p:grpSp>
            <p:nvGrpSpPr>
              <p:cNvPr id="38" name="Group 37">
                <a:extLst>
                  <a:ext uri="{FF2B5EF4-FFF2-40B4-BE49-F238E27FC236}">
                    <a16:creationId xmlns:a16="http://schemas.microsoft.com/office/drawing/2014/main" id="{D26397B0-B1E3-5A84-6857-F02FA81EE90D}"/>
                  </a:ext>
                </a:extLst>
              </p:cNvPr>
              <p:cNvGrpSpPr/>
              <p:nvPr/>
            </p:nvGrpSpPr>
            <p:grpSpPr>
              <a:xfrm>
                <a:off x="4355976" y="3789040"/>
                <a:ext cx="4032448" cy="1430356"/>
                <a:chOff x="4355976" y="3789040"/>
                <a:chExt cx="4032448" cy="1430356"/>
              </a:xfrm>
            </p:grpSpPr>
            <p:sp>
              <p:nvSpPr>
                <p:cNvPr id="14" name="Rectangle: Rounded Corners 13">
                  <a:extLst>
                    <a:ext uri="{FF2B5EF4-FFF2-40B4-BE49-F238E27FC236}">
                      <a16:creationId xmlns:a16="http://schemas.microsoft.com/office/drawing/2014/main" id="{DE5CA99A-FA10-78AF-8571-7C95FBFDF2C0}"/>
                    </a:ext>
                  </a:extLst>
                </p:cNvPr>
                <p:cNvSpPr/>
                <p:nvPr/>
              </p:nvSpPr>
              <p:spPr>
                <a:xfrm>
                  <a:off x="4355976" y="3789040"/>
                  <a:ext cx="4032448" cy="1430356"/>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FC7746F-9DDE-8A5F-3D72-0FA414BBB6A3}"/>
                    </a:ext>
                  </a:extLst>
                </p:cNvPr>
                <p:cNvSpPr txBox="1"/>
                <p:nvPr/>
              </p:nvSpPr>
              <p:spPr>
                <a:xfrm>
                  <a:off x="4445941" y="3859269"/>
                  <a:ext cx="3366419" cy="307777"/>
                </a:xfrm>
                <a:prstGeom prst="rect">
                  <a:avLst/>
                </a:prstGeom>
                <a:noFill/>
              </p:spPr>
              <p:txBody>
                <a:bodyPr wrap="square">
                  <a:spAutoFit/>
                </a:bodyPr>
                <a:lstStyle/>
                <a:p>
                  <a:r>
                    <a:rPr lang="en-US" sz="1400" b="1" dirty="0" err="1">
                      <a:solidFill>
                        <a:srgbClr val="002060"/>
                      </a:solidFill>
                      <a:latin typeface="+mj-lt"/>
                      <a:ea typeface="Yu Mincho" panose="02020400000000000000" pitchFamily="18" charset="-128"/>
                      <a:cs typeface="Times New Roman" panose="02020603050405020304" pitchFamily="18" charset="0"/>
                    </a:rPr>
                    <a:t>Organise</a:t>
                  </a:r>
                  <a:r>
                    <a:rPr lang="en-US" sz="1400" b="1" dirty="0">
                      <a:solidFill>
                        <a:srgbClr val="002060"/>
                      </a:solidFill>
                      <a:latin typeface="+mj-lt"/>
                      <a:ea typeface="Yu Mincho" panose="02020400000000000000" pitchFamily="18" charset="-128"/>
                      <a:cs typeface="Times New Roman" panose="02020603050405020304" pitchFamily="18" charset="0"/>
                    </a:rPr>
                    <a:t> the first Procurement Days </a:t>
                  </a:r>
                  <a:endParaRPr lang="en-GB" sz="1400" dirty="0"/>
                </a:p>
              </p:txBody>
            </p:sp>
            <p:sp>
              <p:nvSpPr>
                <p:cNvPr id="26" name="TextBox 25">
                  <a:extLst>
                    <a:ext uri="{FF2B5EF4-FFF2-40B4-BE49-F238E27FC236}">
                      <a16:creationId xmlns:a16="http://schemas.microsoft.com/office/drawing/2014/main" id="{6C7AEAD6-4141-3456-3467-1577507418EC}"/>
                    </a:ext>
                  </a:extLst>
                </p:cNvPr>
                <p:cNvSpPr txBox="1"/>
                <p:nvPr/>
              </p:nvSpPr>
              <p:spPr>
                <a:xfrm>
                  <a:off x="4460730" y="4074684"/>
                  <a:ext cx="2053824" cy="276999"/>
                </a:xfrm>
                <a:prstGeom prst="rect">
                  <a:avLst/>
                </a:prstGeom>
                <a:noFill/>
              </p:spPr>
              <p:txBody>
                <a:bodyPr wrap="square">
                  <a:spAutoFit/>
                </a:bodyPr>
                <a:lstStyle/>
                <a:p>
                  <a:r>
                    <a:rPr lang="en-US" sz="1200" b="1" dirty="0">
                      <a:solidFill>
                        <a:srgbClr val="002060"/>
                      </a:solidFill>
                      <a:latin typeface="+mj-lt"/>
                      <a:ea typeface="Yu Mincho" panose="02020400000000000000" pitchFamily="18" charset="-128"/>
                      <a:cs typeface="Times New Roman" panose="02020603050405020304" pitchFamily="18" charset="0"/>
                    </a:rPr>
                    <a:t>In collaboration with F4E</a:t>
                  </a:r>
                  <a:endParaRPr lang="en-GB" sz="1200" dirty="0"/>
                </a:p>
              </p:txBody>
            </p:sp>
            <p:sp>
              <p:nvSpPr>
                <p:cNvPr id="28" name="TextBox 27">
                  <a:extLst>
                    <a:ext uri="{FF2B5EF4-FFF2-40B4-BE49-F238E27FC236}">
                      <a16:creationId xmlns:a16="http://schemas.microsoft.com/office/drawing/2014/main" id="{715220DD-AFF0-10E5-03B5-1B43E55B1F9A}"/>
                    </a:ext>
                  </a:extLst>
                </p:cNvPr>
                <p:cNvSpPr txBox="1"/>
                <p:nvPr/>
              </p:nvSpPr>
              <p:spPr>
                <a:xfrm>
                  <a:off x="4460730" y="4295782"/>
                  <a:ext cx="2237726" cy="646331"/>
                </a:xfrm>
                <a:prstGeom prst="rect">
                  <a:avLst/>
                </a:prstGeom>
                <a:noFill/>
              </p:spPr>
              <p:txBody>
                <a:bodyPr wrap="square">
                  <a:spAutoFit/>
                </a:bodyPr>
                <a:lstStyle/>
                <a:p>
                  <a:r>
                    <a:rPr lang="en-US" sz="1200" dirty="0">
                      <a:solidFill>
                        <a:srgbClr val="002060"/>
                      </a:solidFill>
                      <a:latin typeface="+mj-lt"/>
                      <a:ea typeface="Yu Mincho" panose="02020400000000000000" pitchFamily="18" charset="-128"/>
                      <a:cs typeface="Times New Roman" panose="02020603050405020304" pitchFamily="18" charset="0"/>
                    </a:rPr>
                    <a:t>Inviting key procurement professionals and sharing best practices</a:t>
                  </a:r>
                  <a:endParaRPr lang="en-GB" sz="1200" dirty="0"/>
                </a:p>
              </p:txBody>
            </p:sp>
          </p:grpSp>
          <p:pic>
            <p:nvPicPr>
              <p:cNvPr id="30" name="Picture 29" descr="A yellow and blue logo&#10;&#10;Description automatically generated">
                <a:extLst>
                  <a:ext uri="{FF2B5EF4-FFF2-40B4-BE49-F238E27FC236}">
                    <a16:creationId xmlns:a16="http://schemas.microsoft.com/office/drawing/2014/main" id="{DF70CD25-0446-ADC2-F4BA-5665C20C3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331" y="4219186"/>
                <a:ext cx="1650327" cy="708266"/>
              </a:xfrm>
              <a:prstGeom prst="rect">
                <a:avLst/>
              </a:prstGeom>
            </p:spPr>
          </p:pic>
        </p:grpSp>
        <p:grpSp>
          <p:nvGrpSpPr>
            <p:cNvPr id="37" name="Group 36">
              <a:extLst>
                <a:ext uri="{FF2B5EF4-FFF2-40B4-BE49-F238E27FC236}">
                  <a16:creationId xmlns:a16="http://schemas.microsoft.com/office/drawing/2014/main" id="{21503706-B332-E69B-BB88-C6A3FE270A66}"/>
                </a:ext>
              </a:extLst>
            </p:cNvPr>
            <p:cNvGrpSpPr/>
            <p:nvPr/>
          </p:nvGrpSpPr>
          <p:grpSpPr>
            <a:xfrm>
              <a:off x="213920" y="3789040"/>
              <a:ext cx="4055897" cy="1430356"/>
              <a:chOff x="213920" y="3789040"/>
              <a:chExt cx="4055897" cy="1430356"/>
            </a:xfrm>
          </p:grpSpPr>
          <p:sp>
            <p:nvSpPr>
              <p:cNvPr id="25" name="TextBox 24">
                <a:extLst>
                  <a:ext uri="{FF2B5EF4-FFF2-40B4-BE49-F238E27FC236}">
                    <a16:creationId xmlns:a16="http://schemas.microsoft.com/office/drawing/2014/main" id="{33988357-F0C1-C4BC-5340-79023EAB161E}"/>
                  </a:ext>
                </a:extLst>
              </p:cNvPr>
              <p:cNvSpPr txBox="1"/>
              <p:nvPr/>
            </p:nvSpPr>
            <p:spPr>
              <a:xfrm>
                <a:off x="358259" y="3859269"/>
                <a:ext cx="3014958" cy="310919"/>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Responsible procurement</a:t>
                </a:r>
              </a:p>
            </p:txBody>
          </p:sp>
          <p:sp>
            <p:nvSpPr>
              <p:cNvPr id="16" name="TextBox 15">
                <a:extLst>
                  <a:ext uri="{FF2B5EF4-FFF2-40B4-BE49-F238E27FC236}">
                    <a16:creationId xmlns:a16="http://schemas.microsoft.com/office/drawing/2014/main" id="{0EBD1E56-7FFA-5951-0816-A702DF7C6ABB}"/>
                  </a:ext>
                </a:extLst>
              </p:cNvPr>
              <p:cNvSpPr txBox="1"/>
              <p:nvPr/>
            </p:nvSpPr>
            <p:spPr>
              <a:xfrm>
                <a:off x="1865738" y="4270724"/>
                <a:ext cx="2404079" cy="686022"/>
              </a:xfrm>
              <a:prstGeom prst="rect">
                <a:avLst/>
              </a:prstGeom>
              <a:noFill/>
            </p:spPr>
            <p:txBody>
              <a:bodyPr wrap="square">
                <a:spAutoFit/>
              </a:bodyPr>
              <a:lstStyle/>
              <a:p>
                <a:pPr marL="285750" indent="-285750">
                  <a:lnSpc>
                    <a:spcPct val="110000"/>
                  </a:lnSpc>
                  <a:buFont typeface="Arial" panose="020B0604020202020204" pitchFamily="34" charset="0"/>
                  <a:buChar char="•"/>
                  <a:tabLst>
                    <a:tab pos="2865755" algn="ctr"/>
                    <a:tab pos="4838700" algn="l"/>
                  </a:tabLst>
                </a:pPr>
                <a:r>
                  <a:rPr lang="en-US" sz="1200" dirty="0" err="1">
                    <a:solidFill>
                      <a:srgbClr val="002060"/>
                    </a:solidFill>
                    <a:latin typeface="+mj-lt"/>
                    <a:ea typeface="Yu Mincho" panose="02020400000000000000" pitchFamily="18" charset="-128"/>
                    <a:cs typeface="Times New Roman" panose="02020603050405020304" pitchFamily="18" charset="0"/>
                  </a:rPr>
                  <a:t>Organise</a:t>
                </a:r>
                <a:r>
                  <a:rPr lang="en-US" sz="1200" dirty="0">
                    <a:solidFill>
                      <a:srgbClr val="002060"/>
                    </a:solidFill>
                    <a:latin typeface="+mj-lt"/>
                    <a:ea typeface="Yu Mincho" panose="02020400000000000000" pitchFamily="18" charset="-128"/>
                    <a:cs typeface="Times New Roman" panose="02020603050405020304" pitchFamily="18" charset="0"/>
                  </a:rPr>
                  <a:t> new workshops with ATS sector</a:t>
                </a:r>
              </a:p>
              <a:p>
                <a:pPr marL="285750" indent="-285750">
                  <a:lnSpc>
                    <a:spcPct val="110000"/>
                  </a:lnSpc>
                  <a:buFont typeface="Arial" panose="020B0604020202020204" pitchFamily="34" charset="0"/>
                  <a:buChar char="•"/>
                  <a:tabLst>
                    <a:tab pos="2865755" algn="ctr"/>
                    <a:tab pos="4838700" algn="l"/>
                  </a:tabLst>
                </a:pPr>
                <a:r>
                  <a:rPr lang="en-US" sz="1200" dirty="0">
                    <a:solidFill>
                      <a:srgbClr val="002060"/>
                    </a:solidFill>
                    <a:latin typeface="+mj-lt"/>
                    <a:ea typeface="Yu Mincho" panose="02020400000000000000" pitchFamily="18" charset="-128"/>
                    <a:cs typeface="Times New Roman" panose="02020603050405020304" pitchFamily="18" charset="0"/>
                  </a:rPr>
                  <a:t>Supplier engagement</a:t>
                </a:r>
                <a:endParaRPr lang="en-GB" sz="1200" dirty="0">
                  <a:latin typeface="+mj-lt"/>
                  <a:ea typeface="Yu Mincho" panose="02020400000000000000" pitchFamily="18" charset="-128"/>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5470D7B7-65F0-8AE8-6519-6D188EAFCDEC}"/>
                  </a:ext>
                </a:extLst>
              </p:cNvPr>
              <p:cNvSpPr/>
              <p:nvPr/>
            </p:nvSpPr>
            <p:spPr>
              <a:xfrm>
                <a:off x="213920" y="3789040"/>
                <a:ext cx="4032448" cy="1430356"/>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6" name="Picture 35" descr="A diagram of a circular diagram&#10;&#10;Description automatically generated">
                <a:extLst>
                  <a:ext uri="{FF2B5EF4-FFF2-40B4-BE49-F238E27FC236}">
                    <a16:creationId xmlns:a16="http://schemas.microsoft.com/office/drawing/2014/main" id="{C4053E36-9B1C-55D4-0B63-3EF101A1B23F}"/>
                  </a:ext>
                </a:extLst>
              </p:cNvPr>
              <p:cNvPicPr>
                <a:picLocks noChangeAspect="1"/>
              </p:cNvPicPr>
              <p:nvPr/>
            </p:nvPicPr>
            <p:blipFill>
              <a:blip r:embed="rId4" cstate="print">
                <a:extLst>
                  <a:ext uri="{28A0092B-C50C-407E-A947-70E740481C1C}">
                    <a14:useLocalDpi xmlns:a14="http://schemas.microsoft.com/office/drawing/2010/main" val="0"/>
                  </a:ext>
                </a:extLst>
              </a:blip>
              <a:srcRect l="9206" t="9475" r="22783" b="25694"/>
              <a:stretch/>
            </p:blipFill>
            <p:spPr>
              <a:xfrm>
                <a:off x="611560" y="4142737"/>
                <a:ext cx="1216638" cy="941996"/>
              </a:xfrm>
              <a:prstGeom prst="rect">
                <a:avLst/>
              </a:prstGeom>
            </p:spPr>
          </p:pic>
        </p:grpSp>
      </p:grpSp>
      <p:pic>
        <p:nvPicPr>
          <p:cNvPr id="2" name="Picture 2" descr="3,200+ Done Stamp Stock Illustrations, Royalty-Free Vector Graphics &amp; Clip  Art - iStock | Well done stamp">
            <a:extLst>
              <a:ext uri="{FF2B5EF4-FFF2-40B4-BE49-F238E27FC236}">
                <a16:creationId xmlns:a16="http://schemas.microsoft.com/office/drawing/2014/main" id="{2F32E6D6-70C0-CA1E-31FB-2BAFDD79D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3284" y="2400868"/>
            <a:ext cx="969008" cy="49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338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0" y="3429000"/>
            <a:ext cx="12191999" cy="2153265"/>
          </a:xfrm>
        </p:spPr>
        <p:txBody>
          <a:bodyPr/>
          <a:lstStyle/>
          <a:p>
            <a:pPr algn="ctr"/>
            <a:r>
              <a:rPr lang="en-US" dirty="0"/>
              <a:t>2024 SATISFACTION SURVEY</a:t>
            </a:r>
            <a:br>
              <a:rPr lang="en-US" dirty="0"/>
            </a:br>
            <a:br>
              <a:rPr lang="en-US" dirty="0"/>
            </a:br>
            <a:endParaRPr lang="en-US" sz="2400" dirty="0"/>
          </a:p>
        </p:txBody>
      </p:sp>
      <p:sp>
        <p:nvSpPr>
          <p:cNvPr id="3" name="Subtitle 2">
            <a:extLst>
              <a:ext uri="{FF2B5EF4-FFF2-40B4-BE49-F238E27FC236}">
                <a16:creationId xmlns:a16="http://schemas.microsoft.com/office/drawing/2014/main" id="{0DDF88FA-1F1E-280F-D7CE-A917C2131DF4}"/>
              </a:ext>
            </a:extLst>
          </p:cNvPr>
          <p:cNvSpPr>
            <a:spLocks noGrp="1"/>
          </p:cNvSpPr>
          <p:nvPr>
            <p:ph type="subTitle" idx="1"/>
          </p:nvPr>
        </p:nvSpPr>
        <p:spPr>
          <a:xfrm>
            <a:off x="407988" y="5700252"/>
            <a:ext cx="11376026" cy="803787"/>
          </a:xfrm>
        </p:spPr>
        <p:txBody>
          <a:bodyPr/>
          <a:lstStyle/>
          <a:p>
            <a:r>
              <a:rPr lang="en-GB" dirty="0"/>
              <a:t>Fella Temassine</a:t>
            </a:r>
          </a:p>
          <a:p>
            <a:r>
              <a:rPr lang="en-GB" dirty="0"/>
              <a:t>January</a:t>
            </a:r>
            <a:r>
              <a:rPr lang="en-GB" b="0" dirty="0"/>
              <a:t> 2024</a:t>
            </a:r>
          </a:p>
        </p:txBody>
      </p:sp>
    </p:spTree>
    <p:extLst>
      <p:ext uri="{BB962C8B-B14F-4D97-AF65-F5344CB8AC3E}">
        <p14:creationId xmlns:p14="http://schemas.microsoft.com/office/powerpoint/2010/main" val="2159943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9718-3394-1136-412D-88E6C350936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498A9-0933-5E15-E112-17D3135F4909}"/>
              </a:ext>
            </a:extLst>
          </p:cNvPr>
          <p:cNvSpPr>
            <a:spLocks noGrp="1"/>
          </p:cNvSpPr>
          <p:nvPr>
            <p:ph idx="1"/>
          </p:nvPr>
        </p:nvSpPr>
        <p:spPr>
          <a:xfrm>
            <a:off x="407989" y="1592263"/>
            <a:ext cx="11376024" cy="4608512"/>
          </a:xfrm>
        </p:spPr>
        <p:txBody>
          <a:bodyPr>
            <a:normAutofit/>
          </a:bodyPr>
          <a:lstStyle/>
          <a:p>
            <a:r>
              <a:rPr lang="en-GB" sz="1900" b="0" dirty="0">
                <a:solidFill>
                  <a:schemeClr val="tx1">
                    <a:lumMod val="75000"/>
                  </a:schemeClr>
                </a:solidFill>
              </a:rPr>
              <a:t>As of June 2024, there has been a </a:t>
            </a:r>
            <a:r>
              <a:rPr lang="en-GB" sz="1900" dirty="0">
                <a:solidFill>
                  <a:schemeClr val="tx1">
                    <a:lumMod val="75000"/>
                  </a:schemeClr>
                </a:solidFill>
              </a:rPr>
              <a:t>migration from </a:t>
            </a:r>
            <a:r>
              <a:rPr lang="en-GB" sz="1900" dirty="0" err="1">
                <a:solidFill>
                  <a:schemeClr val="tx1">
                    <a:lumMod val="75000"/>
                  </a:schemeClr>
                </a:solidFill>
              </a:rPr>
              <a:t>Sharepoint</a:t>
            </a:r>
            <a:r>
              <a:rPr lang="en-GB" sz="1900" dirty="0">
                <a:solidFill>
                  <a:schemeClr val="tx1">
                    <a:lumMod val="75000"/>
                  </a:schemeClr>
                </a:solidFill>
              </a:rPr>
              <a:t> to Microsoft Forms, to conduct the MS/IT satisfaction Survey. </a:t>
            </a:r>
            <a:r>
              <a:rPr lang="en-GB" sz="1900" b="0" dirty="0">
                <a:solidFill>
                  <a:schemeClr val="tx1">
                    <a:lumMod val="75000"/>
                  </a:schemeClr>
                </a:solidFill>
              </a:rPr>
              <a:t>Therefore, the data from both systems have been manually matched to obtain consistent data analysis comparable to the previous years. </a:t>
            </a:r>
          </a:p>
          <a:p>
            <a:r>
              <a:rPr lang="en-GB" sz="1900" b="0" dirty="0">
                <a:solidFill>
                  <a:schemeClr val="tx1">
                    <a:lumMod val="75000"/>
                  </a:schemeClr>
                </a:solidFill>
              </a:rPr>
              <a:t>Additionally, </a:t>
            </a:r>
            <a:r>
              <a:rPr lang="en-GB" sz="1900" dirty="0">
                <a:solidFill>
                  <a:schemeClr val="tx1">
                    <a:lumMod val="75000"/>
                  </a:schemeClr>
                </a:solidFill>
              </a:rPr>
              <a:t>a new survey </a:t>
            </a:r>
            <a:r>
              <a:rPr lang="en-GB" sz="1900" b="0" dirty="0">
                <a:solidFill>
                  <a:schemeClr val="tx1">
                    <a:lumMod val="75000"/>
                  </a:schemeClr>
                </a:solidFill>
              </a:rPr>
              <a:t>has been issued on Microsoft Forms for </a:t>
            </a:r>
            <a:r>
              <a:rPr lang="en-GB" sz="1900" dirty="0">
                <a:solidFill>
                  <a:schemeClr val="tx1">
                    <a:lumMod val="75000"/>
                  </a:schemeClr>
                </a:solidFill>
              </a:rPr>
              <a:t>Price Enquiries this year. </a:t>
            </a:r>
          </a:p>
          <a:p>
            <a:r>
              <a:rPr lang="en-GB" sz="1900" dirty="0">
                <a:solidFill>
                  <a:schemeClr val="tx1">
                    <a:lumMod val="75000"/>
                  </a:schemeClr>
                </a:solidFill>
              </a:rPr>
              <a:t>Regarding the survey results: </a:t>
            </a:r>
          </a:p>
          <a:p>
            <a:pPr lvl="1"/>
            <a:r>
              <a:rPr lang="en-GB" sz="1900" b="1" dirty="0">
                <a:solidFill>
                  <a:schemeClr val="tx1">
                    <a:lumMod val="75000"/>
                  </a:schemeClr>
                </a:solidFill>
              </a:rPr>
              <a:t>A dissatisfied customer </a:t>
            </a:r>
            <a:r>
              <a:rPr lang="en-GB" sz="1900" dirty="0">
                <a:solidFill>
                  <a:schemeClr val="tx1">
                    <a:lumMod val="75000"/>
                  </a:schemeClr>
                </a:solidFill>
              </a:rPr>
              <a:t>does not necessarily mean the service level is poor;</a:t>
            </a:r>
          </a:p>
          <a:p>
            <a:pPr lvl="1"/>
            <a:r>
              <a:rPr lang="en-GB" sz="1900" dirty="0">
                <a:solidFill>
                  <a:schemeClr val="tx1">
                    <a:lumMod val="75000"/>
                  </a:schemeClr>
                </a:solidFill>
              </a:rPr>
              <a:t>There are </a:t>
            </a:r>
            <a:r>
              <a:rPr lang="en-GB" sz="1900" b="1" dirty="0">
                <a:solidFill>
                  <a:schemeClr val="tx1">
                    <a:lumMod val="75000"/>
                  </a:schemeClr>
                </a:solidFill>
              </a:rPr>
              <a:t>different understandings</a:t>
            </a:r>
            <a:r>
              <a:rPr lang="en-GB" sz="1900" dirty="0">
                <a:solidFill>
                  <a:schemeClr val="tx1">
                    <a:lumMod val="75000"/>
                  </a:schemeClr>
                </a:solidFill>
              </a:rPr>
              <a:t> of «Agree», «Fully agree», and «Neutral»; </a:t>
            </a:r>
          </a:p>
          <a:p>
            <a:pPr lvl="1"/>
            <a:r>
              <a:rPr lang="en-GB" sz="1900" dirty="0">
                <a:solidFill>
                  <a:schemeClr val="tx1">
                    <a:lumMod val="75000"/>
                  </a:schemeClr>
                </a:solidFill>
              </a:rPr>
              <a:t>Several people are involved in the process (EN-ACE, DO-IT, Stores…), </a:t>
            </a:r>
            <a:r>
              <a:rPr lang="en-GB" sz="1900" b="1" dirty="0">
                <a:solidFill>
                  <a:schemeClr val="tx1">
                    <a:lumMod val="75000"/>
                  </a:schemeClr>
                </a:solidFill>
              </a:rPr>
              <a:t>the Procurement Service is evaluated as a whole;</a:t>
            </a:r>
            <a:endParaRPr lang="en-GB" sz="1900" dirty="0">
              <a:solidFill>
                <a:schemeClr val="tx1">
                  <a:lumMod val="75000"/>
                </a:schemeClr>
              </a:solidFill>
            </a:endParaRPr>
          </a:p>
          <a:p>
            <a:pPr lvl="1"/>
            <a:r>
              <a:rPr lang="en-GB" sz="1900" dirty="0">
                <a:solidFill>
                  <a:schemeClr val="tx1">
                    <a:lumMod val="75000"/>
                  </a:schemeClr>
                </a:solidFill>
              </a:rPr>
              <a:t>The survey is </a:t>
            </a:r>
            <a:r>
              <a:rPr lang="en-GB" sz="1900" b="1" dirty="0">
                <a:solidFill>
                  <a:schemeClr val="tx1">
                    <a:lumMod val="75000"/>
                  </a:schemeClr>
                </a:solidFill>
              </a:rPr>
              <a:t>not necessarily adapted to single source contracts </a:t>
            </a:r>
            <a:r>
              <a:rPr lang="en-GB" sz="1900" dirty="0">
                <a:solidFill>
                  <a:schemeClr val="tx1">
                    <a:lumMod val="75000"/>
                  </a:schemeClr>
                </a:solidFill>
              </a:rPr>
              <a:t>(questions not taken into account where applicable).</a:t>
            </a:r>
          </a:p>
        </p:txBody>
      </p:sp>
      <p:sp>
        <p:nvSpPr>
          <p:cNvPr id="2" name="Title 1">
            <a:extLst>
              <a:ext uri="{FF2B5EF4-FFF2-40B4-BE49-F238E27FC236}">
                <a16:creationId xmlns:a16="http://schemas.microsoft.com/office/drawing/2014/main" id="{B5F6FD0D-1B33-ED2A-663D-6BA82D94D38F}"/>
              </a:ext>
            </a:extLst>
          </p:cNvPr>
          <p:cNvSpPr>
            <a:spLocks noGrp="1"/>
          </p:cNvSpPr>
          <p:nvPr>
            <p:ph type="title"/>
          </p:nvPr>
        </p:nvSpPr>
        <p:spPr>
          <a:xfrm>
            <a:off x="407988" y="373593"/>
            <a:ext cx="11376025" cy="1065742"/>
          </a:xfrm>
        </p:spPr>
        <p:txBody>
          <a:bodyPr rtlCol="0" anchor="t">
            <a:normAutofit/>
          </a:bodyPr>
          <a:lstStyle/>
          <a:p>
            <a:pPr defTabSz="457200"/>
            <a:r>
              <a:rPr lang="fr-CH"/>
              <a:t>Disclaimer</a:t>
            </a:r>
            <a:br>
              <a:rPr lang="fr-CH"/>
            </a:br>
            <a:endParaRPr lang="en-GB"/>
          </a:p>
        </p:txBody>
      </p:sp>
      <p:sp>
        <p:nvSpPr>
          <p:cNvPr id="8" name="Slide Number Placeholder 3">
            <a:extLst>
              <a:ext uri="{FF2B5EF4-FFF2-40B4-BE49-F238E27FC236}">
                <a16:creationId xmlns:a16="http://schemas.microsoft.com/office/drawing/2014/main" id="{9BEFDF25-020E-F58A-81D3-BACDCDF5B39F}"/>
              </a:ext>
            </a:extLst>
          </p:cNvPr>
          <p:cNvSpPr>
            <a:spLocks noGrp="1"/>
          </p:cNvSpPr>
          <p:nvPr>
            <p:ph type="sldNum" sz="quarter" idx="12"/>
          </p:nvPr>
        </p:nvSpPr>
        <p:spPr>
          <a:xfrm>
            <a:off x="11107546" y="6356350"/>
            <a:ext cx="681254" cy="365125"/>
          </a:xfrm>
        </p:spPr>
        <p:txBody>
          <a:bodyPr/>
          <a:lstStyle/>
          <a:p>
            <a:pPr>
              <a:spcAft>
                <a:spcPts val="600"/>
              </a:spcAft>
            </a:pPr>
            <a:fld id="{36B5EA5A-BC32-A742-B11B-8E7414D5B535}" type="slidenum">
              <a:rPr lang="en-US" smtClean="0"/>
              <a:pPr>
                <a:spcAft>
                  <a:spcPts val="600"/>
                </a:spcAft>
              </a:pPr>
              <a:t>13</a:t>
            </a:fld>
            <a:endParaRPr lang="en-US"/>
          </a:p>
        </p:txBody>
      </p:sp>
    </p:spTree>
    <p:extLst>
      <p:ext uri="{BB962C8B-B14F-4D97-AF65-F5344CB8AC3E}">
        <p14:creationId xmlns:p14="http://schemas.microsoft.com/office/powerpoint/2010/main" val="367036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ourglass and a calendar">
            <a:extLst>
              <a:ext uri="{FF2B5EF4-FFF2-40B4-BE49-F238E27FC236}">
                <a16:creationId xmlns:a16="http://schemas.microsoft.com/office/drawing/2014/main" id="{3AE417C7-3C9A-9145-169C-E2B50A77CC4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613" t="-2"/>
          <a:stretch/>
        </p:blipFill>
        <p:spPr>
          <a:xfrm>
            <a:off x="1524000" y="-134"/>
            <a:ext cx="9144000" cy="6329497"/>
          </a:xfrm>
          <a:noFill/>
        </p:spPr>
      </p:pic>
      <p:sp>
        <p:nvSpPr>
          <p:cNvPr id="2" name="Title 1">
            <a:extLst>
              <a:ext uri="{FF2B5EF4-FFF2-40B4-BE49-F238E27FC236}">
                <a16:creationId xmlns:a16="http://schemas.microsoft.com/office/drawing/2014/main" id="{3FD79DEA-1086-75D0-8021-4C3E8A71520A}"/>
              </a:ext>
            </a:extLst>
          </p:cNvPr>
          <p:cNvSpPr>
            <a:spLocks noGrp="1"/>
          </p:cNvSpPr>
          <p:nvPr>
            <p:ph type="title"/>
          </p:nvPr>
        </p:nvSpPr>
        <p:spPr>
          <a:xfrm>
            <a:off x="2152650" y="365127"/>
            <a:ext cx="7886700" cy="1325563"/>
          </a:xfrm>
        </p:spPr>
        <p:txBody>
          <a:bodyPr anchor="ctr">
            <a:normAutofit/>
          </a:bodyPr>
          <a:lstStyle/>
          <a:p>
            <a:r>
              <a:rPr lang="fr-CH" sz="4000" dirty="0">
                <a:solidFill>
                  <a:schemeClr val="accent1">
                    <a:lumMod val="75000"/>
                  </a:schemeClr>
                </a:solidFill>
                <a:latin typeface="Arial Bold" panose="020B0704020202020204" pitchFamily="34" charset="0"/>
                <a:cs typeface="Arial Bold" panose="020B0704020202020204" pitchFamily="34" charset="0"/>
              </a:rPr>
              <a:t>Agenda</a:t>
            </a:r>
            <a:br>
              <a:rPr lang="fr-CH" sz="4000" dirty="0">
                <a:solidFill>
                  <a:schemeClr val="accent1">
                    <a:lumMod val="75000"/>
                  </a:schemeClr>
                </a:solidFill>
                <a:latin typeface="Arial Bold" panose="020B0704020202020204" pitchFamily="34" charset="0"/>
                <a:cs typeface="Arial Bold" panose="020B0704020202020204" pitchFamily="34" charset="0"/>
              </a:rPr>
            </a:br>
            <a:r>
              <a:rPr lang="fr-CH" sz="4000" dirty="0">
                <a:solidFill>
                  <a:schemeClr val="accent1">
                    <a:lumMod val="75000"/>
                  </a:schemeClr>
                </a:solidFill>
                <a:latin typeface="Arial Bold" panose="020B0704020202020204" pitchFamily="34" charset="0"/>
                <a:cs typeface="Arial Bold" panose="020B0704020202020204" pitchFamily="34" charset="0"/>
              </a:rPr>
              <a:t> </a:t>
            </a:r>
            <a:endParaRPr lang="en-GB" sz="4000" dirty="0">
              <a:solidFill>
                <a:schemeClr val="accent1">
                  <a:lumMod val="75000"/>
                </a:schemeClr>
              </a:solidFill>
              <a:latin typeface="Arial Bold" panose="020B0704020202020204" pitchFamily="34" charset="0"/>
              <a:cs typeface="Arial Bold" panose="020B0704020202020204" pitchFamily="34" charset="0"/>
            </a:endParaRPr>
          </a:p>
        </p:txBody>
      </p:sp>
      <p:sp>
        <p:nvSpPr>
          <p:cNvPr id="8" name="Text Placeholder 3">
            <a:extLst>
              <a:ext uri="{FF2B5EF4-FFF2-40B4-BE49-F238E27FC236}">
                <a16:creationId xmlns:a16="http://schemas.microsoft.com/office/drawing/2014/main" id="{BA52FB92-524C-B68B-E60A-9F0B96D2BB04}"/>
              </a:ext>
            </a:extLst>
          </p:cNvPr>
          <p:cNvSpPr txBox="1">
            <a:spLocks/>
          </p:cNvSpPr>
          <p:nvPr/>
        </p:nvSpPr>
        <p:spPr>
          <a:xfrm>
            <a:off x="2305050" y="1978025"/>
            <a:ext cx="4726615"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Scope and data collected </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MS/IT survey results </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Price Enquiries survey results</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Combined overall results </a:t>
            </a:r>
          </a:p>
        </p:txBody>
      </p:sp>
      <p:sp>
        <p:nvSpPr>
          <p:cNvPr id="3" name="Slide Number Placeholder 2">
            <a:extLst>
              <a:ext uri="{FF2B5EF4-FFF2-40B4-BE49-F238E27FC236}">
                <a16:creationId xmlns:a16="http://schemas.microsoft.com/office/drawing/2014/main" id="{94E214C8-7944-0A04-FBFF-3BFFCB3EF395}"/>
              </a:ext>
            </a:extLst>
          </p:cNvPr>
          <p:cNvSpPr>
            <a:spLocks noGrp="1"/>
          </p:cNvSpPr>
          <p:nvPr>
            <p:ph type="sldNum" sz="quarter" idx="12"/>
          </p:nvPr>
        </p:nvSpPr>
        <p:spPr/>
        <p:txBody>
          <a:bodyPr/>
          <a:lstStyle/>
          <a:p>
            <a:fld id="{4B8FE3CD-E7A4-4B26-8248-AFC7852D54DB}" type="slidenum">
              <a:rPr lang="en-GB" smtClean="0"/>
              <a:t>14</a:t>
            </a:fld>
            <a:endParaRPr lang="en-GB" dirty="0"/>
          </a:p>
        </p:txBody>
      </p:sp>
    </p:spTree>
    <p:extLst>
      <p:ext uri="{BB962C8B-B14F-4D97-AF65-F5344CB8AC3E}">
        <p14:creationId xmlns:p14="http://schemas.microsoft.com/office/powerpoint/2010/main" val="297667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55EA4-0B71-89D5-5F82-928F4AD3F36E}"/>
            </a:ext>
          </a:extLst>
        </p:cNvPr>
        <p:cNvGrpSpPr/>
        <p:nvPr/>
      </p:nvGrpSpPr>
      <p:grpSpPr>
        <a:xfrm>
          <a:off x="0" y="0"/>
          <a:ext cx="0" cy="0"/>
          <a:chOff x="0" y="0"/>
          <a:chExt cx="0" cy="0"/>
        </a:xfrm>
      </p:grpSpPr>
      <p:pic>
        <p:nvPicPr>
          <p:cNvPr id="6" name="Picture Placeholder 5" descr="Hourglass and a calendar">
            <a:extLst>
              <a:ext uri="{FF2B5EF4-FFF2-40B4-BE49-F238E27FC236}">
                <a16:creationId xmlns:a16="http://schemas.microsoft.com/office/drawing/2014/main" id="{7EBF454A-D078-3BE6-9716-5D9057D7D99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613" t="-2"/>
          <a:stretch/>
        </p:blipFill>
        <p:spPr>
          <a:xfrm>
            <a:off x="1524000" y="-134"/>
            <a:ext cx="9144000" cy="6329497"/>
          </a:xfrm>
          <a:noFill/>
        </p:spPr>
      </p:pic>
      <p:sp>
        <p:nvSpPr>
          <p:cNvPr id="3" name="TextBox 2">
            <a:extLst>
              <a:ext uri="{FF2B5EF4-FFF2-40B4-BE49-F238E27FC236}">
                <a16:creationId xmlns:a16="http://schemas.microsoft.com/office/drawing/2014/main" id="{28F0BCD1-783B-712A-5BC3-9B19FF046A5A}"/>
              </a:ext>
            </a:extLst>
          </p:cNvPr>
          <p:cNvSpPr txBox="1"/>
          <p:nvPr/>
        </p:nvSpPr>
        <p:spPr>
          <a:xfrm>
            <a:off x="2305049" y="2142771"/>
            <a:ext cx="4157840" cy="369332"/>
          </a:xfrm>
          <a:prstGeom prst="rect">
            <a:avLst/>
          </a:prstGeom>
          <a:solidFill>
            <a:schemeClr val="accent1">
              <a:lumMod val="75000"/>
            </a:schemeClr>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2C6D6C3C-33BD-7455-45C6-86009CF9FD50}"/>
              </a:ext>
            </a:extLst>
          </p:cNvPr>
          <p:cNvSpPr>
            <a:spLocks noGrp="1"/>
          </p:cNvSpPr>
          <p:nvPr>
            <p:ph type="title"/>
          </p:nvPr>
        </p:nvSpPr>
        <p:spPr>
          <a:xfrm>
            <a:off x="2152650" y="365127"/>
            <a:ext cx="7886700" cy="1325563"/>
          </a:xfrm>
        </p:spPr>
        <p:txBody>
          <a:bodyPr anchor="ctr">
            <a:normAutofit/>
          </a:bodyPr>
          <a:lstStyle/>
          <a:p>
            <a:r>
              <a:rPr lang="fr-CH" sz="4000" dirty="0">
                <a:solidFill>
                  <a:schemeClr val="accent1">
                    <a:lumMod val="75000"/>
                  </a:schemeClr>
                </a:solidFill>
                <a:latin typeface="Arial Bold" panose="020B0704020202020204" pitchFamily="34" charset="0"/>
                <a:cs typeface="Arial Bold" panose="020B0704020202020204" pitchFamily="34" charset="0"/>
              </a:rPr>
              <a:t>Agenda</a:t>
            </a:r>
            <a:br>
              <a:rPr lang="fr-CH" sz="4000" dirty="0">
                <a:solidFill>
                  <a:schemeClr val="accent1">
                    <a:lumMod val="75000"/>
                  </a:schemeClr>
                </a:solidFill>
                <a:latin typeface="Arial Bold" panose="020B0704020202020204" pitchFamily="34" charset="0"/>
                <a:cs typeface="Arial Bold" panose="020B0704020202020204" pitchFamily="34" charset="0"/>
              </a:rPr>
            </a:br>
            <a:r>
              <a:rPr lang="fr-CH" sz="4000" dirty="0">
                <a:solidFill>
                  <a:schemeClr val="accent1">
                    <a:lumMod val="75000"/>
                  </a:schemeClr>
                </a:solidFill>
                <a:latin typeface="Arial Bold" panose="020B0704020202020204" pitchFamily="34" charset="0"/>
                <a:cs typeface="Arial Bold" panose="020B0704020202020204" pitchFamily="34" charset="0"/>
              </a:rPr>
              <a:t> </a:t>
            </a:r>
            <a:endParaRPr lang="en-GB" sz="4000" dirty="0">
              <a:solidFill>
                <a:schemeClr val="accent1">
                  <a:lumMod val="75000"/>
                </a:schemeClr>
              </a:solidFill>
              <a:latin typeface="Arial Bold" panose="020B0704020202020204" pitchFamily="34" charset="0"/>
              <a:cs typeface="Arial Bold" panose="020B0704020202020204" pitchFamily="34" charset="0"/>
            </a:endParaRPr>
          </a:p>
        </p:txBody>
      </p:sp>
      <p:sp>
        <p:nvSpPr>
          <p:cNvPr id="8" name="Text Placeholder 3">
            <a:extLst>
              <a:ext uri="{FF2B5EF4-FFF2-40B4-BE49-F238E27FC236}">
                <a16:creationId xmlns:a16="http://schemas.microsoft.com/office/drawing/2014/main" id="{87F3963B-C61B-D68A-3B91-B2F6D3618FD7}"/>
              </a:ext>
            </a:extLst>
          </p:cNvPr>
          <p:cNvSpPr txBox="1">
            <a:spLocks/>
          </p:cNvSpPr>
          <p:nvPr/>
        </p:nvSpPr>
        <p:spPr>
          <a:xfrm>
            <a:off x="2305050" y="1978025"/>
            <a:ext cx="4726615"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nSpc>
                <a:spcPct val="150000"/>
              </a:lnSpc>
              <a:buFont typeface="Arial" panose="020B0604020202020204" pitchFamily="34" charset="0"/>
              <a:buAutoNum type="arabicPeriod"/>
            </a:pPr>
            <a:r>
              <a:rPr lang="en-GB" sz="2400" b="1" dirty="0">
                <a:solidFill>
                  <a:schemeClr val="bg1"/>
                </a:solidFill>
                <a:cs typeface="Arial Bold" panose="020B0704020202020204" pitchFamily="34" charset="0"/>
              </a:rPr>
              <a:t> Scope and data collected </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MS/IT survey results </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Price Enquiries survey results</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Combined overall results </a:t>
            </a:r>
          </a:p>
        </p:txBody>
      </p:sp>
      <p:sp>
        <p:nvSpPr>
          <p:cNvPr id="7" name="Slide Number Placeholder 6">
            <a:extLst>
              <a:ext uri="{FF2B5EF4-FFF2-40B4-BE49-F238E27FC236}">
                <a16:creationId xmlns:a16="http://schemas.microsoft.com/office/drawing/2014/main" id="{42F0F363-744B-F7DA-F99F-4492B6846226}"/>
              </a:ext>
            </a:extLst>
          </p:cNvPr>
          <p:cNvSpPr>
            <a:spLocks noGrp="1"/>
          </p:cNvSpPr>
          <p:nvPr>
            <p:ph type="sldNum" sz="quarter" idx="12"/>
          </p:nvPr>
        </p:nvSpPr>
        <p:spPr/>
        <p:txBody>
          <a:bodyPr/>
          <a:lstStyle/>
          <a:p>
            <a:fld id="{4B8FE3CD-E7A4-4B26-8248-AFC7852D54DB}" type="slidenum">
              <a:rPr lang="en-GB" smtClean="0"/>
              <a:t>15</a:t>
            </a:fld>
            <a:endParaRPr lang="en-GB" dirty="0"/>
          </a:p>
        </p:txBody>
      </p:sp>
    </p:spTree>
    <p:extLst>
      <p:ext uri="{BB962C8B-B14F-4D97-AF65-F5344CB8AC3E}">
        <p14:creationId xmlns:p14="http://schemas.microsoft.com/office/powerpoint/2010/main" val="57356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wrap="square" rtlCol="0">
            <a:spAutoFit/>
          </a:bodyPr>
          <a:lstStyle/>
          <a:p>
            <a:pPr defTabSz="457200"/>
            <a:r>
              <a:rPr lang="fr-CH" sz="4000" dirty="0">
                <a:solidFill>
                  <a:schemeClr val="accent1">
                    <a:lumMod val="75000"/>
                  </a:schemeClr>
                </a:solidFill>
                <a:latin typeface="Arial Bold" panose="020B0704020202020204" pitchFamily="34" charset="0"/>
                <a:ea typeface="+mn-ea"/>
                <a:cs typeface="Arial Bold" panose="020B0704020202020204" pitchFamily="34" charset="0"/>
              </a:rPr>
              <a:t>Scope and data </a:t>
            </a:r>
            <a:r>
              <a:rPr lang="en-GB" sz="4000" dirty="0">
                <a:solidFill>
                  <a:schemeClr val="accent1">
                    <a:lumMod val="75000"/>
                  </a:schemeClr>
                </a:solidFill>
                <a:latin typeface="Arial Bold" panose="020B0704020202020204" pitchFamily="34" charset="0"/>
                <a:ea typeface="+mn-ea"/>
                <a:cs typeface="Arial Bold" panose="020B0704020202020204" pitchFamily="34" charset="0"/>
              </a:rPr>
              <a:t>collected</a:t>
            </a:r>
            <a:br>
              <a:rPr lang="fr-CH" sz="4000" dirty="0">
                <a:solidFill>
                  <a:schemeClr val="accent1">
                    <a:lumMod val="75000"/>
                  </a:schemeClr>
                </a:solidFill>
                <a:latin typeface="Arial Bold" panose="020B0704020202020204" pitchFamily="34" charset="0"/>
                <a:ea typeface="+mn-ea"/>
                <a:cs typeface="Arial Bold" panose="020B0704020202020204" pitchFamily="34" charset="0"/>
              </a:rPr>
            </a:br>
            <a:endParaRPr lang="en-GB" dirty="0">
              <a:solidFill>
                <a:schemeClr val="accent1">
                  <a:lumMod val="75000"/>
                </a:schemeClr>
              </a:solidFill>
              <a:latin typeface="Arial Bold" panose="020B0704020202020204" pitchFamily="34" charset="0"/>
              <a:ea typeface="+mn-ea"/>
              <a:cs typeface="Arial Bold" panose="020B0704020202020204" pitchFamily="34" charset="0"/>
            </a:endParaRPr>
          </a:p>
        </p:txBody>
      </p:sp>
      <p:sp>
        <p:nvSpPr>
          <p:cNvPr id="7" name="Rectangle 6">
            <a:extLst>
              <a:ext uri="{FF2B5EF4-FFF2-40B4-BE49-F238E27FC236}">
                <a16:creationId xmlns:a16="http://schemas.microsoft.com/office/drawing/2014/main" id="{A18CAECE-63B8-8592-DBD1-277EF7FF496D}"/>
              </a:ext>
            </a:extLst>
          </p:cNvPr>
          <p:cNvSpPr/>
          <p:nvPr/>
        </p:nvSpPr>
        <p:spPr>
          <a:xfrm>
            <a:off x="2152652" y="2130674"/>
            <a:ext cx="2488437" cy="3736725"/>
          </a:xfrm>
          <a:prstGeom prst="rect">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79C52A3-808F-9354-3A18-59E02B513080}"/>
              </a:ext>
            </a:extLst>
          </p:cNvPr>
          <p:cNvSpPr/>
          <p:nvPr/>
        </p:nvSpPr>
        <p:spPr>
          <a:xfrm>
            <a:off x="4671289" y="2130677"/>
            <a:ext cx="1929568" cy="1463507"/>
          </a:xfrm>
          <a:prstGeom prst="rect">
            <a:avLst/>
          </a:prstGeom>
          <a:solidFill>
            <a:schemeClr val="accent1">
              <a:lumMod val="20000"/>
              <a:lumOff val="8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0C82991-5FBB-E948-D969-25BCB970FBD3}"/>
              </a:ext>
            </a:extLst>
          </p:cNvPr>
          <p:cNvSpPr/>
          <p:nvPr/>
        </p:nvSpPr>
        <p:spPr>
          <a:xfrm>
            <a:off x="4666782" y="4375227"/>
            <a:ext cx="4684111" cy="1492172"/>
          </a:xfrm>
          <a:prstGeom prst="rect">
            <a:avLst/>
          </a:prstGeom>
          <a:solidFill>
            <a:schemeClr val="accent1">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52478832-464A-F7EC-FC8A-537005BFCD7B}"/>
              </a:ext>
            </a:extLst>
          </p:cNvPr>
          <p:cNvSpPr/>
          <p:nvPr/>
        </p:nvSpPr>
        <p:spPr>
          <a:xfrm>
            <a:off x="6615353" y="2130676"/>
            <a:ext cx="2735540" cy="1463507"/>
          </a:xfrm>
          <a:prstGeom prst="rect">
            <a:avLst/>
          </a:prstGeom>
          <a:solidFill>
            <a:srgbClr val="0053A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6D05B76-300C-04EE-5F9F-62826505E9B6}"/>
              </a:ext>
            </a:extLst>
          </p:cNvPr>
          <p:cNvSpPr txBox="1"/>
          <p:nvPr/>
        </p:nvSpPr>
        <p:spPr>
          <a:xfrm>
            <a:off x="2283528" y="2698090"/>
            <a:ext cx="2234658" cy="3046988"/>
          </a:xfrm>
          <a:prstGeom prst="rect">
            <a:avLst/>
          </a:prstGeom>
          <a:noFill/>
        </p:spPr>
        <p:txBody>
          <a:bodyPr wrap="square" rtlCol="0">
            <a:spAutoFit/>
          </a:bodyPr>
          <a:lstStyle/>
          <a:p>
            <a:pPr marL="285750" indent="-285750">
              <a:buFont typeface="Arial" panose="020B0604020202020204" pitchFamily="34" charset="0"/>
              <a:buChar char="•"/>
            </a:pPr>
            <a:r>
              <a:rPr lang="fr-CH" sz="1200" b="1" dirty="0">
                <a:solidFill>
                  <a:schemeClr val="bg1"/>
                </a:solidFill>
                <a:cs typeface="Arial" panose="020B0604020202020204" pitchFamily="34" charset="0"/>
              </a:rPr>
              <a:t>For MS/IT: </a:t>
            </a:r>
            <a:r>
              <a:rPr lang="fr-CH" sz="1200" dirty="0">
                <a:solidFill>
                  <a:schemeClr val="bg1"/>
                </a:solidFill>
                <a:cs typeface="Arial" panose="020B0604020202020204" pitchFamily="34" charset="0"/>
              </a:rPr>
              <a:t>24 </a:t>
            </a:r>
            <a:r>
              <a:rPr lang="en-GB" sz="1200" dirty="0">
                <a:solidFill>
                  <a:schemeClr val="bg1"/>
                </a:solidFill>
                <a:cs typeface="Arial" panose="020B0604020202020204" pitchFamily="34" charset="0"/>
              </a:rPr>
              <a:t>closed questions + 1 open question;</a:t>
            </a:r>
          </a:p>
          <a:p>
            <a:pPr marL="285750" indent="-285750">
              <a:buFont typeface="Arial" panose="020B0604020202020204" pitchFamily="34" charset="0"/>
              <a:buChar char="•"/>
            </a:pPr>
            <a:r>
              <a:rPr lang="fr-CH" sz="1200" b="1" dirty="0">
                <a:solidFill>
                  <a:schemeClr val="bg1"/>
                </a:solidFill>
                <a:cs typeface="Arial" panose="020B0604020202020204" pitchFamily="34" charset="0"/>
              </a:rPr>
              <a:t>For Price </a:t>
            </a:r>
            <a:r>
              <a:rPr lang="en-GB" sz="1200" b="1" dirty="0">
                <a:solidFill>
                  <a:schemeClr val="bg1"/>
                </a:solidFill>
                <a:cs typeface="Arial" panose="020B0604020202020204" pitchFamily="34" charset="0"/>
              </a:rPr>
              <a:t>Enquiries</a:t>
            </a:r>
            <a:r>
              <a:rPr lang="fr-CH" sz="1200" b="1" dirty="0">
                <a:solidFill>
                  <a:schemeClr val="bg1"/>
                </a:solidFill>
                <a:cs typeface="Arial" panose="020B0604020202020204" pitchFamily="34" charset="0"/>
              </a:rPr>
              <a:t>: 20</a:t>
            </a:r>
            <a:r>
              <a:rPr lang="fr-CH" sz="1200" dirty="0">
                <a:solidFill>
                  <a:schemeClr val="bg1"/>
                </a:solidFill>
                <a:cs typeface="Arial" panose="020B0604020202020204" pitchFamily="34" charset="0"/>
              </a:rPr>
              <a:t> </a:t>
            </a:r>
            <a:r>
              <a:rPr lang="en-GB" sz="1200" dirty="0">
                <a:solidFill>
                  <a:schemeClr val="bg1"/>
                </a:solidFill>
                <a:cs typeface="Arial" panose="020B0604020202020204" pitchFamily="34" charset="0"/>
              </a:rPr>
              <a:t>closed questions + 1 open question;</a:t>
            </a:r>
          </a:p>
          <a:p>
            <a:pPr marL="285750" indent="-285750">
              <a:buFont typeface="Arial" panose="020B0604020202020204" pitchFamily="34" charset="0"/>
              <a:buChar char="•"/>
            </a:pPr>
            <a:r>
              <a:rPr lang="en-GB" sz="1200" dirty="0">
                <a:solidFill>
                  <a:schemeClr val="bg1"/>
                </a:solidFill>
                <a:cs typeface="Arial" panose="020B0604020202020204" pitchFamily="34" charset="0"/>
              </a:rPr>
              <a:t>Questions linked to </a:t>
            </a:r>
            <a:r>
              <a:rPr lang="en-GB" sz="1200" b="1" dirty="0">
                <a:solidFill>
                  <a:schemeClr val="bg1"/>
                </a:solidFill>
                <a:cs typeface="Arial" panose="020B0604020202020204" pitchFamily="34" charset="0"/>
              </a:rPr>
              <a:t>CERN values and</a:t>
            </a:r>
            <a:r>
              <a:rPr lang="en-GB" sz="1200" dirty="0">
                <a:solidFill>
                  <a:schemeClr val="bg1"/>
                </a:solidFill>
                <a:cs typeface="Arial" panose="020B0604020202020204" pitchFamily="34" charset="0"/>
              </a:rPr>
              <a:t> </a:t>
            </a:r>
            <a:r>
              <a:rPr lang="en-GB" sz="1200" b="1" dirty="0">
                <a:solidFill>
                  <a:schemeClr val="bg1"/>
                </a:solidFill>
                <a:cs typeface="Arial" panose="020B0604020202020204" pitchFamily="34" charset="0"/>
              </a:rPr>
              <a:t>procurement fields; </a:t>
            </a:r>
          </a:p>
          <a:p>
            <a:pPr marL="285750" indent="-285750">
              <a:buFont typeface="Arial" panose="020B0604020202020204" pitchFamily="34" charset="0"/>
              <a:buChar char="•"/>
            </a:pPr>
            <a:r>
              <a:rPr lang="en-GB" sz="1200" dirty="0">
                <a:solidFill>
                  <a:schemeClr val="bg1"/>
                </a:solidFill>
                <a:cs typeface="Arial" panose="020B0604020202020204" pitchFamily="34" charset="0"/>
              </a:rPr>
              <a:t>Scores from </a:t>
            </a:r>
            <a:r>
              <a:rPr lang="en-GB" sz="1200" b="1" dirty="0">
                <a:solidFill>
                  <a:schemeClr val="bg1"/>
                </a:solidFill>
                <a:cs typeface="Arial" panose="020B0604020202020204" pitchFamily="34" charset="0"/>
              </a:rPr>
              <a:t>1-Fully disagree to 5-Fully agree</a:t>
            </a:r>
            <a:r>
              <a:rPr lang="en-GB" sz="1200" dirty="0">
                <a:solidFill>
                  <a:schemeClr val="bg1"/>
                </a:solidFill>
                <a:cs typeface="Arial" panose="020B0604020202020204" pitchFamily="34" charset="0"/>
              </a:rPr>
              <a:t>, empty answer possible for some questions;</a:t>
            </a:r>
          </a:p>
          <a:p>
            <a:pPr marL="285750" indent="-285750">
              <a:buFont typeface="Arial" panose="020B0604020202020204" pitchFamily="34" charset="0"/>
              <a:buChar char="•"/>
            </a:pPr>
            <a:r>
              <a:rPr lang="en-GB" sz="1200" dirty="0">
                <a:solidFill>
                  <a:schemeClr val="bg1"/>
                </a:solidFill>
                <a:cs typeface="Arial" panose="020B0604020202020204" pitchFamily="34" charset="0"/>
              </a:rPr>
              <a:t>Results are consolidated based on </a:t>
            </a:r>
            <a:r>
              <a:rPr lang="en-GB" sz="1200" b="1" dirty="0">
                <a:solidFill>
                  <a:schemeClr val="bg1"/>
                </a:solidFill>
                <a:cs typeface="Arial" panose="020B0604020202020204" pitchFamily="34" charset="0"/>
              </a:rPr>
              <a:t>average</a:t>
            </a:r>
            <a:r>
              <a:rPr lang="en-GB" sz="1200" dirty="0">
                <a:solidFill>
                  <a:schemeClr val="bg1"/>
                </a:solidFill>
                <a:cs typeface="Arial" panose="020B0604020202020204" pitchFamily="34" charset="0"/>
              </a:rPr>
              <a:t> </a:t>
            </a:r>
            <a:r>
              <a:rPr lang="en-GB" sz="1200" b="1" dirty="0">
                <a:solidFill>
                  <a:schemeClr val="bg1"/>
                </a:solidFill>
                <a:cs typeface="Arial" panose="020B0604020202020204" pitchFamily="34" charset="0"/>
              </a:rPr>
              <a:t>score.</a:t>
            </a:r>
          </a:p>
        </p:txBody>
      </p:sp>
      <p:sp>
        <p:nvSpPr>
          <p:cNvPr id="12" name="TextBox 11">
            <a:extLst>
              <a:ext uri="{FF2B5EF4-FFF2-40B4-BE49-F238E27FC236}">
                <a16:creationId xmlns:a16="http://schemas.microsoft.com/office/drawing/2014/main" id="{97775845-06D7-C0E6-CACE-260097EB16CA}"/>
              </a:ext>
            </a:extLst>
          </p:cNvPr>
          <p:cNvSpPr txBox="1"/>
          <p:nvPr/>
        </p:nvSpPr>
        <p:spPr>
          <a:xfrm>
            <a:off x="4752234" y="2578521"/>
            <a:ext cx="1863119" cy="1015663"/>
          </a:xfrm>
          <a:prstGeom prst="rect">
            <a:avLst/>
          </a:prstGeom>
          <a:noFill/>
        </p:spPr>
        <p:txBody>
          <a:bodyPr wrap="square" rtlCol="0">
            <a:spAutoFit/>
          </a:bodyPr>
          <a:lstStyle/>
          <a:p>
            <a:pPr marL="285750" indent="-285750">
              <a:buFont typeface="Arial" panose="020B0604020202020204" pitchFamily="34" charset="0"/>
              <a:buChar char="•"/>
            </a:pPr>
            <a:r>
              <a:rPr lang="en-GB" sz="1200" dirty="0">
                <a:cs typeface="Arial" panose="020B0604020202020204" pitchFamily="34" charset="0"/>
              </a:rPr>
              <a:t>MS/IT: Tech 1 + Tech 2 + group leader;</a:t>
            </a:r>
          </a:p>
          <a:p>
            <a:pPr marL="285750" indent="-285750">
              <a:buFont typeface="Arial" panose="020B0604020202020204" pitchFamily="34" charset="0"/>
              <a:buChar char="•"/>
            </a:pPr>
            <a:r>
              <a:rPr lang="fr-CH" sz="1200" dirty="0">
                <a:cs typeface="Arial" panose="020B0604020202020204" pitchFamily="34" charset="0"/>
              </a:rPr>
              <a:t>Price </a:t>
            </a:r>
            <a:r>
              <a:rPr lang="en-GB" sz="1200" dirty="0">
                <a:cs typeface="Arial" panose="020B0604020202020204" pitchFamily="34" charset="0"/>
              </a:rPr>
              <a:t>Enquiries: Tech 1 + Tech 2.</a:t>
            </a:r>
          </a:p>
        </p:txBody>
      </p:sp>
      <p:sp>
        <p:nvSpPr>
          <p:cNvPr id="13" name="TextBox 12">
            <a:extLst>
              <a:ext uri="{FF2B5EF4-FFF2-40B4-BE49-F238E27FC236}">
                <a16:creationId xmlns:a16="http://schemas.microsoft.com/office/drawing/2014/main" id="{2B00EB73-5DE5-180C-F366-D77947E20123}"/>
              </a:ext>
            </a:extLst>
          </p:cNvPr>
          <p:cNvSpPr txBox="1"/>
          <p:nvPr/>
        </p:nvSpPr>
        <p:spPr>
          <a:xfrm>
            <a:off x="6756497" y="2578521"/>
            <a:ext cx="2608892" cy="646331"/>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bg1"/>
                </a:solidFill>
                <a:cs typeface="Arial" panose="020B0604020202020204" pitchFamily="34" charset="0"/>
              </a:rPr>
              <a:t>Contracts/Orders &gt;50 KCHF, </a:t>
            </a:r>
          </a:p>
          <a:p>
            <a:pPr marL="285750" indent="-285750">
              <a:buFont typeface="Arial" panose="020B0604020202020204" pitchFamily="34" charset="0"/>
              <a:buChar char="•"/>
            </a:pPr>
            <a:r>
              <a:rPr lang="en-GB" sz="1200" dirty="0">
                <a:solidFill>
                  <a:schemeClr val="bg1"/>
                </a:solidFill>
                <a:cs typeface="Arial" panose="020B0604020202020204" pitchFamily="34" charset="0"/>
              </a:rPr>
              <a:t>All types except amendments, K type, Qx…</a:t>
            </a:r>
          </a:p>
        </p:txBody>
      </p:sp>
      <p:pic>
        <p:nvPicPr>
          <p:cNvPr id="14" name="Graphic 13" descr="Folder Search outline">
            <a:extLst>
              <a:ext uri="{FF2B5EF4-FFF2-40B4-BE49-F238E27FC236}">
                <a16:creationId xmlns:a16="http://schemas.microsoft.com/office/drawing/2014/main" id="{A8D8AEF4-B310-EAC7-D847-D353172980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6286" y="2209819"/>
            <a:ext cx="492857" cy="492857"/>
          </a:xfrm>
          <a:prstGeom prst="rect">
            <a:avLst/>
          </a:prstGeom>
        </p:spPr>
      </p:pic>
      <p:sp>
        <p:nvSpPr>
          <p:cNvPr id="15" name="TextBox 14">
            <a:extLst>
              <a:ext uri="{FF2B5EF4-FFF2-40B4-BE49-F238E27FC236}">
                <a16:creationId xmlns:a16="http://schemas.microsoft.com/office/drawing/2014/main" id="{2A761151-3578-DB5B-BB3E-AC66E641F203}"/>
              </a:ext>
            </a:extLst>
          </p:cNvPr>
          <p:cNvSpPr txBox="1"/>
          <p:nvPr/>
        </p:nvSpPr>
        <p:spPr>
          <a:xfrm>
            <a:off x="2419892" y="2271581"/>
            <a:ext cx="2234657" cy="369332"/>
          </a:xfrm>
          <a:prstGeom prst="rect">
            <a:avLst/>
          </a:prstGeom>
          <a:noFill/>
        </p:spPr>
        <p:txBody>
          <a:bodyPr wrap="square" rtlCol="0">
            <a:spAutoFit/>
          </a:bodyPr>
          <a:lstStyle/>
          <a:p>
            <a:pPr algn="ctr"/>
            <a:r>
              <a:rPr lang="en-GB" dirty="0">
                <a:solidFill>
                  <a:schemeClr val="bg1"/>
                </a:solidFill>
              </a:rPr>
              <a:t>Questionnaire</a:t>
            </a:r>
          </a:p>
        </p:txBody>
      </p:sp>
      <p:sp>
        <p:nvSpPr>
          <p:cNvPr id="16" name="TextBox 15">
            <a:extLst>
              <a:ext uri="{FF2B5EF4-FFF2-40B4-BE49-F238E27FC236}">
                <a16:creationId xmlns:a16="http://schemas.microsoft.com/office/drawing/2014/main" id="{4E315A07-A298-1ED1-96C9-571E1E509421}"/>
              </a:ext>
            </a:extLst>
          </p:cNvPr>
          <p:cNvSpPr txBox="1"/>
          <p:nvPr/>
        </p:nvSpPr>
        <p:spPr>
          <a:xfrm>
            <a:off x="5086000" y="2262076"/>
            <a:ext cx="1142677" cy="369332"/>
          </a:xfrm>
          <a:prstGeom prst="rect">
            <a:avLst/>
          </a:prstGeom>
          <a:noFill/>
        </p:spPr>
        <p:txBody>
          <a:bodyPr wrap="square" rtlCol="0">
            <a:spAutoFit/>
          </a:bodyPr>
          <a:lstStyle/>
          <a:p>
            <a:pPr algn="ctr"/>
            <a:r>
              <a:rPr lang="en-GB" dirty="0"/>
              <a:t>Sent to</a:t>
            </a:r>
          </a:p>
        </p:txBody>
      </p:sp>
      <p:sp>
        <p:nvSpPr>
          <p:cNvPr id="17" name="TextBox 16">
            <a:extLst>
              <a:ext uri="{FF2B5EF4-FFF2-40B4-BE49-F238E27FC236}">
                <a16:creationId xmlns:a16="http://schemas.microsoft.com/office/drawing/2014/main" id="{90427BA2-6DCA-C10B-9438-834DC44EA80D}"/>
              </a:ext>
            </a:extLst>
          </p:cNvPr>
          <p:cNvSpPr txBox="1"/>
          <p:nvPr/>
        </p:nvSpPr>
        <p:spPr>
          <a:xfrm>
            <a:off x="4867837" y="4863785"/>
            <a:ext cx="4472371" cy="830997"/>
          </a:xfrm>
          <a:prstGeom prst="rect">
            <a:avLst/>
          </a:prstGeom>
          <a:noFill/>
        </p:spPr>
        <p:txBody>
          <a:bodyPr wrap="square" rtlCol="0">
            <a:spAutoFit/>
          </a:bodyPr>
          <a:lstStyle/>
          <a:p>
            <a:pPr marL="285750" indent="-285750">
              <a:buFont typeface="Arial" panose="020B0604020202020204" pitchFamily="34" charset="0"/>
              <a:buChar char="•"/>
            </a:pPr>
            <a:r>
              <a:rPr lang="fr-CH" sz="1200" dirty="0">
                <a:solidFill>
                  <a:schemeClr val="bg1"/>
                </a:solidFill>
                <a:cs typeface="Arial" panose="020B0604020202020204" pitchFamily="34" charset="0"/>
              </a:rPr>
              <a:t>For MS/IT : </a:t>
            </a:r>
            <a:r>
              <a:rPr lang="en-GB" sz="1200" dirty="0">
                <a:solidFill>
                  <a:schemeClr val="bg1"/>
                </a:solidFill>
                <a:cs typeface="Arial" panose="020B0604020202020204" pitchFamily="34" charset="0"/>
              </a:rPr>
              <a:t>34 answers, 32 contracts, 31 respondents. </a:t>
            </a:r>
            <a:br>
              <a:rPr lang="en-GB" sz="1200" dirty="0">
                <a:solidFill>
                  <a:schemeClr val="bg1"/>
                </a:solidFill>
                <a:cs typeface="Arial" panose="020B0604020202020204" pitchFamily="34" charset="0"/>
              </a:rPr>
            </a:br>
            <a:r>
              <a:rPr lang="en-GB" sz="1200" dirty="0">
                <a:solidFill>
                  <a:schemeClr val="bg1"/>
                </a:solidFill>
                <a:cs typeface="Arial" panose="020B0604020202020204" pitchFamily="34" charset="0"/>
              </a:rPr>
              <a:t>Responses included 43% of BVFM. </a:t>
            </a:r>
          </a:p>
          <a:p>
            <a:pPr marL="285750" indent="-285750">
              <a:buFont typeface="Arial" panose="020B0604020202020204" pitchFamily="34" charset="0"/>
              <a:buChar char="•"/>
            </a:pPr>
            <a:r>
              <a:rPr lang="en-GB" sz="1200" dirty="0">
                <a:solidFill>
                  <a:schemeClr val="bg1"/>
                </a:solidFill>
                <a:cs typeface="Arial" panose="020B0604020202020204" pitchFamily="34" charset="0"/>
              </a:rPr>
              <a:t>For Price Enquiries :  17 answers, 16 orders, 17 respondents.</a:t>
            </a:r>
          </a:p>
        </p:txBody>
      </p:sp>
      <p:pic>
        <p:nvPicPr>
          <p:cNvPr id="18" name="Graphic 17" descr="Presentation with pie chart outline">
            <a:extLst>
              <a:ext uri="{FF2B5EF4-FFF2-40B4-BE49-F238E27FC236}">
                <a16:creationId xmlns:a16="http://schemas.microsoft.com/office/drawing/2014/main" id="{4667F55B-553E-4CEC-8A22-734CD2A34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0034" y="4448546"/>
            <a:ext cx="475750" cy="475750"/>
          </a:xfrm>
          <a:prstGeom prst="rect">
            <a:avLst/>
          </a:prstGeom>
        </p:spPr>
      </p:pic>
      <p:sp>
        <p:nvSpPr>
          <p:cNvPr id="19" name="TextBox 18">
            <a:extLst>
              <a:ext uri="{FF2B5EF4-FFF2-40B4-BE49-F238E27FC236}">
                <a16:creationId xmlns:a16="http://schemas.microsoft.com/office/drawing/2014/main" id="{47ED8BF3-7670-A2B8-3D71-6991A95861B0}"/>
              </a:ext>
            </a:extLst>
          </p:cNvPr>
          <p:cNvSpPr txBox="1"/>
          <p:nvPr/>
        </p:nvSpPr>
        <p:spPr>
          <a:xfrm>
            <a:off x="7352725" y="2262076"/>
            <a:ext cx="1142677" cy="369332"/>
          </a:xfrm>
          <a:prstGeom prst="rect">
            <a:avLst/>
          </a:prstGeom>
          <a:noFill/>
        </p:spPr>
        <p:txBody>
          <a:bodyPr wrap="square" rtlCol="0">
            <a:spAutoFit/>
          </a:bodyPr>
          <a:lstStyle/>
          <a:p>
            <a:pPr algn="ctr"/>
            <a:r>
              <a:rPr lang="en-GB" dirty="0">
                <a:solidFill>
                  <a:schemeClr val="bg1"/>
                </a:solidFill>
              </a:rPr>
              <a:t>Scope</a:t>
            </a:r>
          </a:p>
        </p:txBody>
      </p:sp>
      <p:sp>
        <p:nvSpPr>
          <p:cNvPr id="20" name="TextBox 19">
            <a:extLst>
              <a:ext uri="{FF2B5EF4-FFF2-40B4-BE49-F238E27FC236}">
                <a16:creationId xmlns:a16="http://schemas.microsoft.com/office/drawing/2014/main" id="{720438D8-6176-77A7-18B1-0A09F05D79B6}"/>
              </a:ext>
            </a:extLst>
          </p:cNvPr>
          <p:cNvSpPr txBox="1"/>
          <p:nvPr/>
        </p:nvSpPr>
        <p:spPr>
          <a:xfrm>
            <a:off x="5085999" y="4448055"/>
            <a:ext cx="1862312" cy="369332"/>
          </a:xfrm>
          <a:prstGeom prst="rect">
            <a:avLst/>
          </a:prstGeom>
          <a:noFill/>
        </p:spPr>
        <p:txBody>
          <a:bodyPr wrap="square" rtlCol="0">
            <a:spAutoFit/>
          </a:bodyPr>
          <a:lstStyle/>
          <a:p>
            <a:pPr algn="ctr"/>
            <a:r>
              <a:rPr lang="en-GB" dirty="0">
                <a:solidFill>
                  <a:schemeClr val="bg1"/>
                </a:solidFill>
              </a:rPr>
              <a:t>Data collected</a:t>
            </a:r>
          </a:p>
        </p:txBody>
      </p:sp>
      <p:sp>
        <p:nvSpPr>
          <p:cNvPr id="21" name="Rectangle 20">
            <a:extLst>
              <a:ext uri="{FF2B5EF4-FFF2-40B4-BE49-F238E27FC236}">
                <a16:creationId xmlns:a16="http://schemas.microsoft.com/office/drawing/2014/main" id="{F0CBA736-B04C-88FD-2F56-C90F783226DF}"/>
              </a:ext>
            </a:extLst>
          </p:cNvPr>
          <p:cNvSpPr/>
          <p:nvPr/>
        </p:nvSpPr>
        <p:spPr>
          <a:xfrm>
            <a:off x="4666782" y="3617221"/>
            <a:ext cx="4684111" cy="743430"/>
          </a:xfrm>
          <a:prstGeom prst="rect">
            <a:avLst/>
          </a:prstGeom>
          <a:solidFill>
            <a:schemeClr val="accent1">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77265870-2BC1-80AD-C91E-1F1A4A5419FE}"/>
              </a:ext>
            </a:extLst>
          </p:cNvPr>
          <p:cNvSpPr txBox="1"/>
          <p:nvPr/>
        </p:nvSpPr>
        <p:spPr>
          <a:xfrm>
            <a:off x="6096000" y="3819659"/>
            <a:ext cx="3257250" cy="338554"/>
          </a:xfrm>
          <a:prstGeom prst="rect">
            <a:avLst/>
          </a:prstGeom>
          <a:noFill/>
        </p:spPr>
        <p:txBody>
          <a:bodyPr wrap="square" rtlCol="0">
            <a:spAutoFit/>
          </a:bodyPr>
          <a:lstStyle/>
          <a:p>
            <a:pPr algn="ctr"/>
            <a:r>
              <a:rPr lang="en-GB" sz="1600" dirty="0"/>
              <a:t>Date of signature in 2024</a:t>
            </a:r>
          </a:p>
        </p:txBody>
      </p:sp>
      <p:sp>
        <p:nvSpPr>
          <p:cNvPr id="23" name="TextBox 22">
            <a:extLst>
              <a:ext uri="{FF2B5EF4-FFF2-40B4-BE49-F238E27FC236}">
                <a16:creationId xmlns:a16="http://schemas.microsoft.com/office/drawing/2014/main" id="{3E108FC7-E46E-17EA-5636-7A1A2DB46F30}"/>
              </a:ext>
            </a:extLst>
          </p:cNvPr>
          <p:cNvSpPr txBox="1"/>
          <p:nvPr/>
        </p:nvSpPr>
        <p:spPr>
          <a:xfrm>
            <a:off x="5085999" y="3804270"/>
            <a:ext cx="1151976" cy="369332"/>
          </a:xfrm>
          <a:prstGeom prst="rect">
            <a:avLst/>
          </a:prstGeom>
          <a:noFill/>
        </p:spPr>
        <p:txBody>
          <a:bodyPr wrap="square" rtlCol="0">
            <a:spAutoFit/>
          </a:bodyPr>
          <a:lstStyle/>
          <a:p>
            <a:pPr algn="ctr"/>
            <a:r>
              <a:rPr lang="en-GB" dirty="0"/>
              <a:t>Trigger</a:t>
            </a:r>
          </a:p>
        </p:txBody>
      </p:sp>
      <p:sp>
        <p:nvSpPr>
          <p:cNvPr id="24" name="Rectangle 23">
            <a:extLst>
              <a:ext uri="{FF2B5EF4-FFF2-40B4-BE49-F238E27FC236}">
                <a16:creationId xmlns:a16="http://schemas.microsoft.com/office/drawing/2014/main" id="{E6E78697-E7E9-3E3D-E47D-9F82B964A953}"/>
              </a:ext>
            </a:extLst>
          </p:cNvPr>
          <p:cNvSpPr/>
          <p:nvPr/>
        </p:nvSpPr>
        <p:spPr>
          <a:xfrm>
            <a:off x="2152651" y="1517825"/>
            <a:ext cx="7198242" cy="583971"/>
          </a:xfrm>
          <a:prstGeom prst="rect">
            <a:avLst/>
          </a:prstGeom>
          <a:solidFill>
            <a:srgbClr val="0070C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63539EE2-74EC-A5CB-BCB6-AE0CA352BA8F}"/>
              </a:ext>
            </a:extLst>
          </p:cNvPr>
          <p:cNvSpPr txBox="1"/>
          <p:nvPr/>
        </p:nvSpPr>
        <p:spPr>
          <a:xfrm>
            <a:off x="4172785" y="1671311"/>
            <a:ext cx="5167422" cy="276999"/>
          </a:xfrm>
          <a:prstGeom prst="rect">
            <a:avLst/>
          </a:prstGeom>
          <a:noFill/>
        </p:spPr>
        <p:txBody>
          <a:bodyPr wrap="square" rtlCol="0">
            <a:spAutoFit/>
          </a:bodyPr>
          <a:lstStyle/>
          <a:p>
            <a:pPr algn="ctr"/>
            <a:r>
              <a:rPr lang="en-GB" sz="1200" dirty="0">
                <a:solidFill>
                  <a:schemeClr val="bg1"/>
                </a:solidFill>
              </a:rPr>
              <a:t>Evaluate the process, not the persons, and improve it.</a:t>
            </a:r>
          </a:p>
        </p:txBody>
      </p:sp>
      <p:sp>
        <p:nvSpPr>
          <p:cNvPr id="26" name="TextBox 25">
            <a:extLst>
              <a:ext uri="{FF2B5EF4-FFF2-40B4-BE49-F238E27FC236}">
                <a16:creationId xmlns:a16="http://schemas.microsoft.com/office/drawing/2014/main" id="{6EEE9FA9-9EFC-4872-8A07-90DD3C9DE6F1}"/>
              </a:ext>
            </a:extLst>
          </p:cNvPr>
          <p:cNvSpPr txBox="1"/>
          <p:nvPr/>
        </p:nvSpPr>
        <p:spPr>
          <a:xfrm>
            <a:off x="2419891" y="1625143"/>
            <a:ext cx="1738156" cy="369332"/>
          </a:xfrm>
          <a:prstGeom prst="rect">
            <a:avLst/>
          </a:prstGeom>
          <a:noFill/>
        </p:spPr>
        <p:txBody>
          <a:bodyPr wrap="square" rtlCol="0">
            <a:spAutoFit/>
          </a:bodyPr>
          <a:lstStyle/>
          <a:p>
            <a:pPr algn="ctr"/>
            <a:r>
              <a:rPr lang="en-GB" dirty="0">
                <a:solidFill>
                  <a:schemeClr val="bg1"/>
                </a:solidFill>
              </a:rPr>
              <a:t>Objective</a:t>
            </a:r>
          </a:p>
        </p:txBody>
      </p:sp>
      <p:pic>
        <p:nvPicPr>
          <p:cNvPr id="27" name="Graphic 26" descr="Teacher outline">
            <a:extLst>
              <a:ext uri="{FF2B5EF4-FFF2-40B4-BE49-F238E27FC236}">
                <a16:creationId xmlns:a16="http://schemas.microsoft.com/office/drawing/2014/main" id="{FA4B3F6C-3A79-D460-E89F-7774EFE6D6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1044" y="2247908"/>
            <a:ext cx="397668" cy="397668"/>
          </a:xfrm>
          <a:prstGeom prst="rect">
            <a:avLst/>
          </a:prstGeom>
        </p:spPr>
      </p:pic>
      <p:pic>
        <p:nvPicPr>
          <p:cNvPr id="28" name="Graphic 27" descr="Magnifying glass outline">
            <a:extLst>
              <a:ext uri="{FF2B5EF4-FFF2-40B4-BE49-F238E27FC236}">
                <a16:creationId xmlns:a16="http://schemas.microsoft.com/office/drawing/2014/main" id="{ED3B987E-A916-883E-EEA9-758E7FC6E3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5568" y="2251958"/>
            <a:ext cx="389568" cy="389568"/>
          </a:xfrm>
          <a:prstGeom prst="rect">
            <a:avLst/>
          </a:prstGeom>
        </p:spPr>
      </p:pic>
      <p:pic>
        <p:nvPicPr>
          <p:cNvPr id="29" name="Graphic 28" descr="Target outline">
            <a:extLst>
              <a:ext uri="{FF2B5EF4-FFF2-40B4-BE49-F238E27FC236}">
                <a16:creationId xmlns:a16="http://schemas.microsoft.com/office/drawing/2014/main" id="{7715C77B-0702-03F9-6B3B-CAB7C68222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93610" y="1578978"/>
            <a:ext cx="461665" cy="461665"/>
          </a:xfrm>
          <a:prstGeom prst="rect">
            <a:avLst/>
          </a:prstGeom>
        </p:spPr>
      </p:pic>
      <p:sp>
        <p:nvSpPr>
          <p:cNvPr id="30" name="TextBox 29">
            <a:extLst>
              <a:ext uri="{FF2B5EF4-FFF2-40B4-BE49-F238E27FC236}">
                <a16:creationId xmlns:a16="http://schemas.microsoft.com/office/drawing/2014/main" id="{B991FC8A-6C26-E9CC-BDF5-A8549123FC5C}"/>
              </a:ext>
            </a:extLst>
          </p:cNvPr>
          <p:cNvSpPr txBox="1"/>
          <p:nvPr/>
        </p:nvSpPr>
        <p:spPr>
          <a:xfrm>
            <a:off x="9594863" y="5505448"/>
            <a:ext cx="2434837" cy="738664"/>
          </a:xfrm>
          <a:prstGeom prst="rect">
            <a:avLst/>
          </a:prstGeom>
          <a:solidFill>
            <a:schemeClr val="accent1">
              <a:lumMod val="20000"/>
              <a:lumOff val="80000"/>
            </a:schemeClr>
          </a:solidFill>
        </p:spPr>
        <p:txBody>
          <a:bodyPr wrap="square" rtlCol="0">
            <a:spAutoFit/>
          </a:bodyPr>
          <a:lstStyle/>
          <a:p>
            <a:r>
              <a:rPr lang="en-GB" sz="700" dirty="0">
                <a:solidFill>
                  <a:srgbClr val="0033A0"/>
                </a:solidFill>
                <a:latin typeface="Arial" panose="020B0604020202020204" pitchFamily="34" charset="0"/>
                <a:cs typeface="Arial" panose="020B0604020202020204" pitchFamily="34" charset="0"/>
              </a:rPr>
              <a:t>  </a:t>
            </a:r>
            <a:r>
              <a:rPr lang="en-GB" sz="700" b="1" u="sng" dirty="0">
                <a:solidFill>
                  <a:srgbClr val="0033A0"/>
                </a:solidFill>
                <a:latin typeface="Arial" panose="020B0604020202020204" pitchFamily="34" charset="0"/>
                <a:cs typeface="Arial" panose="020B0604020202020204" pitchFamily="34" charset="0"/>
              </a:rPr>
              <a:t>For MS/IT: </a:t>
            </a:r>
          </a:p>
          <a:p>
            <a:r>
              <a:rPr lang="en-GB" sz="700" dirty="0">
                <a:solidFill>
                  <a:srgbClr val="0033A0"/>
                </a:solidFill>
                <a:latin typeface="Arial" panose="020B0604020202020204" pitchFamily="34" charset="0"/>
                <a:cs typeface="Arial" panose="020B0604020202020204" pitchFamily="34" charset="0"/>
              </a:rPr>
              <a:t>  2023 : 37 answers, 32 contracts, 34 user</a:t>
            </a:r>
          </a:p>
          <a:p>
            <a:r>
              <a:rPr lang="en-GB" sz="700" dirty="0">
                <a:solidFill>
                  <a:srgbClr val="0033A0"/>
                </a:solidFill>
                <a:latin typeface="Arial" panose="020B0604020202020204" pitchFamily="34" charset="0"/>
                <a:cs typeface="Arial" panose="020B0604020202020204" pitchFamily="34" charset="0"/>
              </a:rPr>
              <a:t>  2022 : 33 answers, 27 contracts, 29 users</a:t>
            </a:r>
          </a:p>
          <a:p>
            <a:r>
              <a:rPr lang="en-GB" sz="700" dirty="0">
                <a:solidFill>
                  <a:srgbClr val="0033A0"/>
                </a:solidFill>
                <a:latin typeface="Arial" panose="020B0604020202020204" pitchFamily="34" charset="0"/>
                <a:cs typeface="Arial" panose="020B0604020202020204" pitchFamily="34" charset="0"/>
              </a:rPr>
              <a:t>  2021: 32 answers, 25 contracts, 27 users</a:t>
            </a:r>
          </a:p>
          <a:p>
            <a:r>
              <a:rPr lang="en-GB" sz="700" dirty="0">
                <a:solidFill>
                  <a:srgbClr val="0033A0"/>
                </a:solidFill>
                <a:latin typeface="Arial" panose="020B0604020202020204" pitchFamily="34" charset="0"/>
                <a:cs typeface="Arial" panose="020B0604020202020204" pitchFamily="34" charset="0"/>
              </a:rPr>
              <a:t>  2020: 32 answers, 20 contracts, 26 users</a:t>
            </a:r>
          </a:p>
          <a:p>
            <a:r>
              <a:rPr lang="en-GB" sz="700" dirty="0">
                <a:solidFill>
                  <a:srgbClr val="0033A0"/>
                </a:solidFill>
                <a:latin typeface="Arial" panose="020B0604020202020204" pitchFamily="34" charset="0"/>
                <a:cs typeface="Arial" panose="020B0604020202020204" pitchFamily="34" charset="0"/>
              </a:rPr>
              <a:t>  2019: 35 answers, 27 contracts, 30 different users</a:t>
            </a:r>
          </a:p>
        </p:txBody>
      </p:sp>
      <p:pic>
        <p:nvPicPr>
          <p:cNvPr id="4" name="Graphic 3" descr="Monthly calendar outline">
            <a:extLst>
              <a:ext uri="{FF2B5EF4-FFF2-40B4-BE49-F238E27FC236}">
                <a16:creationId xmlns:a16="http://schemas.microsoft.com/office/drawing/2014/main" id="{0848DC50-2518-1E1E-DC2E-7387F27F86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27977" y="3760336"/>
            <a:ext cx="457200" cy="457200"/>
          </a:xfrm>
          <a:prstGeom prst="rect">
            <a:avLst/>
          </a:prstGeom>
        </p:spPr>
      </p:pic>
      <p:sp>
        <p:nvSpPr>
          <p:cNvPr id="5" name="Slide Number Placeholder 4">
            <a:extLst>
              <a:ext uri="{FF2B5EF4-FFF2-40B4-BE49-F238E27FC236}">
                <a16:creationId xmlns:a16="http://schemas.microsoft.com/office/drawing/2014/main" id="{27ADA90D-BAC1-F446-3A3C-B64EA0B446FA}"/>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Tree>
    <p:extLst>
      <p:ext uri="{BB962C8B-B14F-4D97-AF65-F5344CB8AC3E}">
        <p14:creationId xmlns:p14="http://schemas.microsoft.com/office/powerpoint/2010/main" val="181705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0B79F-5508-E892-8032-7C0DAE4A15D2}"/>
            </a:ext>
          </a:extLst>
        </p:cNvPr>
        <p:cNvGrpSpPr/>
        <p:nvPr/>
      </p:nvGrpSpPr>
      <p:grpSpPr>
        <a:xfrm>
          <a:off x="0" y="0"/>
          <a:ext cx="0" cy="0"/>
          <a:chOff x="0" y="0"/>
          <a:chExt cx="0" cy="0"/>
        </a:xfrm>
      </p:grpSpPr>
      <p:pic>
        <p:nvPicPr>
          <p:cNvPr id="6" name="Picture Placeholder 5" descr="Hourglass and a calendar">
            <a:extLst>
              <a:ext uri="{FF2B5EF4-FFF2-40B4-BE49-F238E27FC236}">
                <a16:creationId xmlns:a16="http://schemas.microsoft.com/office/drawing/2014/main" id="{7C6DE163-3F1A-147E-39BF-A5DBCE0B77B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613" t="-2"/>
          <a:stretch/>
        </p:blipFill>
        <p:spPr>
          <a:xfrm>
            <a:off x="1524000" y="-134"/>
            <a:ext cx="9144000" cy="6329497"/>
          </a:xfrm>
          <a:noFill/>
        </p:spPr>
      </p:pic>
      <p:sp>
        <p:nvSpPr>
          <p:cNvPr id="3" name="TextBox 2">
            <a:extLst>
              <a:ext uri="{FF2B5EF4-FFF2-40B4-BE49-F238E27FC236}">
                <a16:creationId xmlns:a16="http://schemas.microsoft.com/office/drawing/2014/main" id="{961F3C64-CDF0-E24F-A5BB-79686B673692}"/>
              </a:ext>
            </a:extLst>
          </p:cNvPr>
          <p:cNvSpPr txBox="1"/>
          <p:nvPr/>
        </p:nvSpPr>
        <p:spPr>
          <a:xfrm>
            <a:off x="2305049" y="2782709"/>
            <a:ext cx="4157840" cy="369332"/>
          </a:xfrm>
          <a:prstGeom prst="rect">
            <a:avLst/>
          </a:prstGeom>
          <a:solidFill>
            <a:schemeClr val="tx1">
              <a:lumMod val="75000"/>
            </a:schemeClr>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4DA76EF0-4267-CC1A-330D-B095DA787F7E}"/>
              </a:ext>
            </a:extLst>
          </p:cNvPr>
          <p:cNvSpPr>
            <a:spLocks noGrp="1"/>
          </p:cNvSpPr>
          <p:nvPr>
            <p:ph type="title"/>
          </p:nvPr>
        </p:nvSpPr>
        <p:spPr>
          <a:xfrm>
            <a:off x="2152650" y="365127"/>
            <a:ext cx="7886700" cy="1325563"/>
          </a:xfrm>
        </p:spPr>
        <p:txBody>
          <a:bodyPr anchor="ctr">
            <a:normAutofit/>
          </a:bodyPr>
          <a:lstStyle/>
          <a:p>
            <a:r>
              <a:rPr lang="fr-CH" sz="4000" dirty="0">
                <a:solidFill>
                  <a:schemeClr val="accent1">
                    <a:lumMod val="75000"/>
                  </a:schemeClr>
                </a:solidFill>
                <a:latin typeface="Arial Bold" panose="020B0704020202020204" pitchFamily="34" charset="0"/>
                <a:cs typeface="Arial Bold" panose="020B0704020202020204" pitchFamily="34" charset="0"/>
              </a:rPr>
              <a:t>Agenda</a:t>
            </a:r>
            <a:br>
              <a:rPr lang="fr-CH" sz="4000" dirty="0">
                <a:solidFill>
                  <a:schemeClr val="accent1">
                    <a:lumMod val="75000"/>
                  </a:schemeClr>
                </a:solidFill>
                <a:latin typeface="Arial Bold" panose="020B0704020202020204" pitchFamily="34" charset="0"/>
                <a:cs typeface="Arial Bold" panose="020B0704020202020204" pitchFamily="34" charset="0"/>
              </a:rPr>
            </a:br>
            <a:r>
              <a:rPr lang="fr-CH" sz="4000" dirty="0">
                <a:solidFill>
                  <a:schemeClr val="accent1">
                    <a:lumMod val="75000"/>
                  </a:schemeClr>
                </a:solidFill>
                <a:latin typeface="Arial Bold" panose="020B0704020202020204" pitchFamily="34" charset="0"/>
                <a:cs typeface="Arial Bold" panose="020B0704020202020204" pitchFamily="34" charset="0"/>
              </a:rPr>
              <a:t> </a:t>
            </a:r>
            <a:endParaRPr lang="en-GB" sz="4000" dirty="0">
              <a:solidFill>
                <a:schemeClr val="accent1">
                  <a:lumMod val="75000"/>
                </a:schemeClr>
              </a:solidFill>
              <a:latin typeface="Arial Bold" panose="020B0704020202020204" pitchFamily="34" charset="0"/>
              <a:cs typeface="Arial Bold" panose="020B0704020202020204" pitchFamily="34" charset="0"/>
            </a:endParaRPr>
          </a:p>
        </p:txBody>
      </p:sp>
      <p:sp>
        <p:nvSpPr>
          <p:cNvPr id="8" name="Text Placeholder 3">
            <a:extLst>
              <a:ext uri="{FF2B5EF4-FFF2-40B4-BE49-F238E27FC236}">
                <a16:creationId xmlns:a16="http://schemas.microsoft.com/office/drawing/2014/main" id="{8CE72EF1-9B25-2584-E300-5E85F388F398}"/>
              </a:ext>
            </a:extLst>
          </p:cNvPr>
          <p:cNvSpPr txBox="1">
            <a:spLocks/>
          </p:cNvSpPr>
          <p:nvPr/>
        </p:nvSpPr>
        <p:spPr>
          <a:xfrm>
            <a:off x="2305050" y="1978025"/>
            <a:ext cx="4726615"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Scope and data collected </a:t>
            </a:r>
          </a:p>
          <a:p>
            <a:pPr marL="228600" indent="-228600">
              <a:lnSpc>
                <a:spcPct val="150000"/>
              </a:lnSpc>
              <a:buFont typeface="Arial" panose="020B0604020202020204" pitchFamily="34" charset="0"/>
              <a:buAutoNum type="arabicPeriod"/>
            </a:pPr>
            <a:r>
              <a:rPr lang="en-GB" sz="2400" b="1" dirty="0">
                <a:solidFill>
                  <a:schemeClr val="bg1"/>
                </a:solidFill>
                <a:cs typeface="Arial Bold" panose="020B0704020202020204" pitchFamily="34" charset="0"/>
              </a:rPr>
              <a:t> MS/IT survey results </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Price Enquiries survey results</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Combined overall results </a:t>
            </a:r>
          </a:p>
        </p:txBody>
      </p:sp>
      <p:sp>
        <p:nvSpPr>
          <p:cNvPr id="7" name="Slide Number Placeholder 6">
            <a:extLst>
              <a:ext uri="{FF2B5EF4-FFF2-40B4-BE49-F238E27FC236}">
                <a16:creationId xmlns:a16="http://schemas.microsoft.com/office/drawing/2014/main" id="{66F3AA78-E205-6193-7E8E-07CAA32763E5}"/>
              </a:ext>
            </a:extLst>
          </p:cNvPr>
          <p:cNvSpPr>
            <a:spLocks noGrp="1"/>
          </p:cNvSpPr>
          <p:nvPr>
            <p:ph type="sldNum" sz="quarter" idx="12"/>
          </p:nvPr>
        </p:nvSpPr>
        <p:spPr/>
        <p:txBody>
          <a:bodyPr/>
          <a:lstStyle/>
          <a:p>
            <a:fld id="{4B8FE3CD-E7A4-4B26-8248-AFC7852D54DB}" type="slidenum">
              <a:rPr lang="en-GB" smtClean="0"/>
              <a:t>17</a:t>
            </a:fld>
            <a:endParaRPr lang="en-GB" dirty="0"/>
          </a:p>
        </p:txBody>
      </p:sp>
    </p:spTree>
    <p:extLst>
      <p:ext uri="{BB962C8B-B14F-4D97-AF65-F5344CB8AC3E}">
        <p14:creationId xmlns:p14="http://schemas.microsoft.com/office/powerpoint/2010/main" val="549461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337FAB-DF0F-9094-7FEB-ED1DDEE6BC58}"/>
              </a:ext>
            </a:extLst>
          </p:cNvPr>
          <p:cNvPicPr>
            <a:picLocks noChangeAspect="1"/>
          </p:cNvPicPr>
          <p:nvPr/>
        </p:nvPicPr>
        <p:blipFill>
          <a:blip r:embed="rId3"/>
          <a:srcRect l="28861" t="23965" r="1984" b="12915"/>
          <a:stretch/>
        </p:blipFill>
        <p:spPr>
          <a:xfrm>
            <a:off x="4790426" y="1963270"/>
            <a:ext cx="4422253" cy="2511945"/>
          </a:xfrm>
          <a:prstGeom prst="rect">
            <a:avLst/>
          </a:prstGeom>
        </p:spPr>
      </p:pic>
      <p:sp>
        <p:nvSpPr>
          <p:cNvPr id="9" name="TextBox 8">
            <a:extLst>
              <a:ext uri="{FF2B5EF4-FFF2-40B4-BE49-F238E27FC236}">
                <a16:creationId xmlns:a16="http://schemas.microsoft.com/office/drawing/2014/main" id="{5EAF8EB5-2FF5-ADD9-227D-A5F0A1E9B07A}"/>
              </a:ext>
            </a:extLst>
          </p:cNvPr>
          <p:cNvSpPr txBox="1"/>
          <p:nvPr/>
        </p:nvSpPr>
        <p:spPr>
          <a:xfrm>
            <a:off x="2046001" y="4894731"/>
            <a:ext cx="8099999" cy="1123384"/>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On the question “</a:t>
            </a:r>
            <a:r>
              <a:rPr lang="en-GB" sz="1100" b="1" dirty="0">
                <a:solidFill>
                  <a:schemeClr val="tx1">
                    <a:lumMod val="75000"/>
                  </a:schemeClr>
                </a:solidFill>
              </a:rPr>
              <a:t>The overall level of service provided by the Procurement Service was very satisfactory</a:t>
            </a:r>
            <a:r>
              <a:rPr lang="en-GB" sz="1100" dirty="0">
                <a:solidFill>
                  <a:schemeClr val="tx1">
                    <a:lumMod val="75000"/>
                  </a:schemeClr>
                </a:solidFill>
              </a:rPr>
              <a:t>.”, the average Score is 4,6 in 2024 Vs 4,7 in 2023;</a:t>
            </a:r>
          </a:p>
          <a:p>
            <a:pPr marL="171450" indent="-171450">
              <a:buFont typeface="Arial" panose="020B0604020202020204" pitchFamily="34" charset="0"/>
              <a:buChar char="•"/>
            </a:pPr>
            <a:r>
              <a:rPr lang="en-GB" sz="1100" dirty="0">
                <a:solidFill>
                  <a:schemeClr val="tx1">
                    <a:lumMod val="75000"/>
                  </a:schemeClr>
                </a:solidFill>
              </a:rPr>
              <a:t>The results are overall extremely positive, with </a:t>
            </a:r>
            <a:r>
              <a:rPr lang="fr-CH" sz="1100" b="1" dirty="0">
                <a:solidFill>
                  <a:schemeClr val="tx1">
                    <a:lumMod val="75000"/>
                  </a:schemeClr>
                </a:solidFill>
              </a:rPr>
              <a:t>95% </a:t>
            </a:r>
            <a:r>
              <a:rPr lang="en-GB" sz="1100" b="1" dirty="0">
                <a:solidFill>
                  <a:schemeClr val="tx1">
                    <a:lumMod val="75000"/>
                  </a:schemeClr>
                </a:solidFill>
              </a:rPr>
              <a:t>Agree</a:t>
            </a:r>
            <a:r>
              <a:rPr lang="fr-CH" sz="1100" b="1" dirty="0">
                <a:solidFill>
                  <a:schemeClr val="tx1">
                    <a:lumMod val="75000"/>
                  </a:schemeClr>
                </a:solidFill>
              </a:rPr>
              <a:t> or Fullly </a:t>
            </a:r>
            <a:r>
              <a:rPr lang="en-GB" sz="1100" b="1" dirty="0">
                <a:solidFill>
                  <a:schemeClr val="tx1">
                    <a:lumMod val="75000"/>
                  </a:schemeClr>
                </a:solidFill>
              </a:rPr>
              <a:t>agree</a:t>
            </a:r>
            <a:r>
              <a:rPr lang="fr-CH" sz="1100" b="1" dirty="0">
                <a:solidFill>
                  <a:schemeClr val="tx1">
                    <a:lumMod val="75000"/>
                  </a:schemeClr>
                </a:solidFill>
              </a:rPr>
              <a:t> </a:t>
            </a:r>
            <a:r>
              <a:rPr lang="fr-CH" sz="1100" dirty="0">
                <a:solidFill>
                  <a:schemeClr val="tx1">
                    <a:lumMod val="75000"/>
                  </a:schemeClr>
                </a:solidFill>
              </a:rPr>
              <a:t>vs 90% in 2023 and 87% in 2022;</a:t>
            </a:r>
            <a:endParaRPr lang="en-GB" sz="1100" dirty="0">
              <a:solidFill>
                <a:schemeClr val="tx1">
                  <a:lumMod val="75000"/>
                </a:schemeClr>
              </a:solidFill>
            </a:endParaRPr>
          </a:p>
          <a:p>
            <a:pPr marL="171450" indent="-171450">
              <a:buFont typeface="Arial" panose="020B0604020202020204" pitchFamily="34" charset="0"/>
              <a:buChar char="•"/>
            </a:pPr>
            <a:r>
              <a:rPr lang="en-GB" sz="1100" dirty="0">
                <a:solidFill>
                  <a:schemeClr val="tx1">
                    <a:lumMod val="75000"/>
                  </a:schemeClr>
                </a:solidFill>
              </a:rPr>
              <a:t>However, it appears that 3% of the respondents </a:t>
            </a:r>
            <a:r>
              <a:rPr lang="en-GB" sz="1100" b="1" dirty="0">
                <a:solidFill>
                  <a:schemeClr val="tx1">
                    <a:lumMod val="75000"/>
                  </a:schemeClr>
                </a:solidFill>
              </a:rPr>
              <a:t>“Fully disagree”</a:t>
            </a:r>
            <a:r>
              <a:rPr lang="en-GB" sz="1100" dirty="0">
                <a:solidFill>
                  <a:schemeClr val="tx1">
                    <a:lumMod val="75000"/>
                  </a:schemeClr>
                </a:solidFill>
              </a:rPr>
              <a:t> in 2024 Vs 0% in 2023.</a:t>
            </a:r>
          </a:p>
          <a:p>
            <a:pPr marL="171450" indent="-171450">
              <a:buFontTx/>
              <a:buChar char="-"/>
            </a:pPr>
            <a:endParaRPr lang="en-GB" sz="1100" dirty="0">
              <a:solidFill>
                <a:schemeClr val="tx1">
                  <a:lumMod val="75000"/>
                </a:schemeClr>
              </a:solidFill>
            </a:endParaRPr>
          </a:p>
        </p:txBody>
      </p:sp>
      <p:sp>
        <p:nvSpPr>
          <p:cNvPr id="18" name="Title 17">
            <a:extLst>
              <a:ext uri="{FF2B5EF4-FFF2-40B4-BE49-F238E27FC236}">
                <a16:creationId xmlns:a16="http://schemas.microsoft.com/office/drawing/2014/main" id="{2F930303-887B-CDBD-B8E8-7DB55BEBF22D}"/>
              </a:ext>
            </a:extLst>
          </p:cNvPr>
          <p:cNvSpPr>
            <a:spLocks noGrp="1"/>
          </p:cNvSpPr>
          <p:nvPr>
            <p:ph type="title"/>
          </p:nvPr>
        </p:nvSpPr>
        <p:spPr/>
        <p:txBody>
          <a:bodyPr>
            <a:normAutofit/>
          </a:bodyPr>
          <a:lstStyle/>
          <a:p>
            <a:pPr algn="ctr"/>
            <a:r>
              <a:rPr lang="en-GB" dirty="0">
                <a:solidFill>
                  <a:schemeClr val="accent1">
                    <a:lumMod val="75000"/>
                  </a:schemeClr>
                </a:solidFill>
                <a:latin typeface="Arial Bold" panose="020B0704020202020204" pitchFamily="34" charset="0"/>
                <a:cs typeface="Arial Bold" panose="020B0704020202020204" pitchFamily="34" charset="0"/>
              </a:rPr>
              <a:t>Overall</a:t>
            </a:r>
            <a:r>
              <a:rPr lang="fr-CH" dirty="0">
                <a:solidFill>
                  <a:schemeClr val="accent1">
                    <a:lumMod val="75000"/>
                  </a:schemeClr>
                </a:solidFill>
                <a:latin typeface="Arial Bold" panose="020B0704020202020204" pitchFamily="34" charset="0"/>
                <a:cs typeface="Arial Bold" panose="020B0704020202020204" pitchFamily="34" charset="0"/>
              </a:rPr>
              <a:t> satisfaction for MS/IT</a:t>
            </a:r>
            <a:br>
              <a:rPr lang="fr-CH" dirty="0">
                <a:solidFill>
                  <a:schemeClr val="accent1">
                    <a:lumMod val="75000"/>
                  </a:schemeClr>
                </a:solidFill>
                <a:latin typeface="Arial Bold" panose="020B0704020202020204" pitchFamily="34" charset="0"/>
                <a:cs typeface="Arial Bold" panose="020B0704020202020204" pitchFamily="34" charset="0"/>
              </a:rPr>
            </a:br>
            <a:r>
              <a:rPr lang="fr-CH" dirty="0">
                <a:solidFill>
                  <a:schemeClr val="accent1">
                    <a:lumMod val="75000"/>
                  </a:schemeClr>
                </a:solidFill>
                <a:latin typeface="Arial Bold" panose="020B0704020202020204" pitchFamily="34" charset="0"/>
                <a:cs typeface="Arial Bold" panose="020B0704020202020204" pitchFamily="34" charset="0"/>
              </a:rPr>
              <a:t>2024</a:t>
            </a:r>
            <a:endParaRPr lang="en-GB" dirty="0">
              <a:solidFill>
                <a:schemeClr val="accent1">
                  <a:lumMod val="75000"/>
                </a:schemeClr>
              </a:solidFill>
            </a:endParaRPr>
          </a:p>
        </p:txBody>
      </p:sp>
      <p:sp>
        <p:nvSpPr>
          <p:cNvPr id="4" name="Slide Number Placeholder 6">
            <a:extLst>
              <a:ext uri="{FF2B5EF4-FFF2-40B4-BE49-F238E27FC236}">
                <a16:creationId xmlns:a16="http://schemas.microsoft.com/office/drawing/2014/main" id="{AB2AF106-26BD-ED7A-F5F8-D401A25263D2}"/>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18</a:t>
            </a:fld>
            <a:endParaRPr lang="en-GB" dirty="0"/>
          </a:p>
        </p:txBody>
      </p:sp>
    </p:spTree>
    <p:extLst>
      <p:ext uri="{BB962C8B-B14F-4D97-AF65-F5344CB8AC3E}">
        <p14:creationId xmlns:p14="http://schemas.microsoft.com/office/powerpoint/2010/main" val="1384088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2AA48A-863C-DD81-B9CF-B19FF006864F}"/>
              </a:ext>
            </a:extLst>
          </p:cNvPr>
          <p:cNvSpPr txBox="1"/>
          <p:nvPr/>
        </p:nvSpPr>
        <p:spPr>
          <a:xfrm>
            <a:off x="2046001" y="4894731"/>
            <a:ext cx="8099999" cy="1123384"/>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All the questions have a good score;</a:t>
            </a:r>
          </a:p>
          <a:p>
            <a:pPr marL="171450" indent="-171450">
              <a:buFont typeface="Arial" panose="020B0604020202020204" pitchFamily="34" charset="0"/>
              <a:buChar char="•"/>
            </a:pPr>
            <a:r>
              <a:rPr lang="en-GB" sz="1100" b="1" dirty="0">
                <a:solidFill>
                  <a:schemeClr val="tx1">
                    <a:lumMod val="75000"/>
                  </a:schemeClr>
                </a:solidFill>
              </a:rPr>
              <a:t>“Offered the possibility to negotiate”</a:t>
            </a:r>
            <a:r>
              <a:rPr lang="en-GB" sz="1100" dirty="0">
                <a:solidFill>
                  <a:schemeClr val="tx1">
                    <a:lumMod val="75000"/>
                  </a:schemeClr>
                </a:solidFill>
              </a:rPr>
              <a:t> is a new question added in the 2024 survey;</a:t>
            </a:r>
          </a:p>
          <a:p>
            <a:pPr marL="171450" indent="-171450">
              <a:buFont typeface="Arial" panose="020B0604020202020204" pitchFamily="34" charset="0"/>
              <a:buChar char="•"/>
            </a:pPr>
            <a:r>
              <a:rPr lang="en-GB" sz="1100" dirty="0">
                <a:solidFill>
                  <a:schemeClr val="tx1">
                    <a:lumMod val="75000"/>
                  </a:schemeClr>
                </a:solidFill>
              </a:rPr>
              <a:t>“</a:t>
            </a:r>
            <a:r>
              <a:rPr lang="en-GB" sz="1100" b="1" dirty="0">
                <a:solidFill>
                  <a:schemeClr val="tx1">
                    <a:lumMod val="75000"/>
                  </a:schemeClr>
                </a:solidFill>
              </a:rPr>
              <a:t>Definition of criteria</a:t>
            </a:r>
            <a:r>
              <a:rPr lang="en-GB" sz="1100" dirty="0">
                <a:solidFill>
                  <a:schemeClr val="tx1">
                    <a:lumMod val="75000"/>
                  </a:schemeClr>
                </a:solidFill>
              </a:rPr>
              <a:t>” is now only asked where BVFM mechanism is applied; </a:t>
            </a:r>
          </a:p>
          <a:p>
            <a:pPr marL="171450" indent="-171450">
              <a:buFont typeface="Arial" panose="020B0604020202020204" pitchFamily="34" charset="0"/>
              <a:buChar char="•"/>
            </a:pPr>
            <a:r>
              <a:rPr lang="en-GB" sz="1100" b="1" dirty="0">
                <a:solidFill>
                  <a:schemeClr val="tx1">
                    <a:lumMod val="75000"/>
                  </a:schemeClr>
                </a:solidFill>
              </a:rPr>
              <a:t>“Flexibility”</a:t>
            </a:r>
            <a:r>
              <a:rPr lang="en-GB" sz="1100" dirty="0">
                <a:solidFill>
                  <a:schemeClr val="tx1">
                    <a:lumMod val="75000"/>
                  </a:schemeClr>
                </a:solidFill>
              </a:rPr>
              <a:t> and “</a:t>
            </a:r>
            <a:r>
              <a:rPr lang="en-GB" sz="1100" b="1" dirty="0">
                <a:solidFill>
                  <a:schemeClr val="tx1">
                    <a:lumMod val="75000"/>
                  </a:schemeClr>
                </a:solidFill>
              </a:rPr>
              <a:t>Quality of comments” </a:t>
            </a:r>
            <a:r>
              <a:rPr lang="en-GB" sz="1100" dirty="0">
                <a:solidFill>
                  <a:schemeClr val="tx1">
                    <a:lumMod val="75000"/>
                  </a:schemeClr>
                </a:solidFill>
              </a:rPr>
              <a:t>areas slightly dropped in 2024 Vs 2023;</a:t>
            </a:r>
          </a:p>
          <a:p>
            <a:pPr marL="171450" indent="-171450">
              <a:buFont typeface="Arial" panose="020B0604020202020204" pitchFamily="34" charset="0"/>
              <a:buChar char="•"/>
            </a:pPr>
            <a:r>
              <a:rPr lang="en-GB" sz="1100" dirty="0">
                <a:solidFill>
                  <a:schemeClr val="tx1">
                    <a:lumMod val="75000"/>
                  </a:schemeClr>
                </a:solidFill>
              </a:rPr>
              <a:t>The lowest scores are respectively on </a:t>
            </a:r>
            <a:r>
              <a:rPr lang="en-GB" sz="1100" b="1" dirty="0">
                <a:solidFill>
                  <a:schemeClr val="tx1">
                    <a:lumMod val="75000"/>
                  </a:schemeClr>
                </a:solidFill>
              </a:rPr>
              <a:t>Sourcing (3,9), Results of negotiation (4,1) and Flexibility (4,2).</a:t>
            </a:r>
          </a:p>
        </p:txBody>
      </p:sp>
      <p:sp>
        <p:nvSpPr>
          <p:cNvPr id="6" name="Title 17">
            <a:extLst>
              <a:ext uri="{FF2B5EF4-FFF2-40B4-BE49-F238E27FC236}">
                <a16:creationId xmlns:a16="http://schemas.microsoft.com/office/drawing/2014/main" id="{7E0227AB-CA59-F228-E473-38DDC82F5F3C}"/>
              </a:ext>
            </a:extLst>
          </p:cNvPr>
          <p:cNvSpPr>
            <a:spLocks noGrp="1"/>
          </p:cNvSpPr>
          <p:nvPr>
            <p:ph type="title"/>
          </p:nvPr>
        </p:nvSpPr>
        <p:spPr/>
        <p:txBody>
          <a:bodyPr>
            <a:normAutofit fontScale="90000"/>
          </a:bodyPr>
          <a:lstStyle/>
          <a:p>
            <a:pPr algn="ctr"/>
            <a:r>
              <a:rPr lang="en-GB" sz="4000" dirty="0">
                <a:solidFill>
                  <a:schemeClr val="accent1">
                    <a:lumMod val="75000"/>
                  </a:schemeClr>
                </a:solidFill>
                <a:latin typeface="Arial Bold" panose="020B0704020202020204" pitchFamily="34" charset="0"/>
                <a:cs typeface="Arial Bold" panose="020B0704020202020204" pitchFamily="34" charset="0"/>
              </a:rPr>
              <a:t>Summary</a:t>
            </a:r>
            <a:r>
              <a:rPr lang="fr-CH" sz="4000" dirty="0">
                <a:solidFill>
                  <a:schemeClr val="accent1">
                    <a:lumMod val="75000"/>
                  </a:schemeClr>
                </a:solidFill>
                <a:latin typeface="Arial Bold" panose="020B0704020202020204" pitchFamily="34" charset="0"/>
                <a:cs typeface="Arial Bold" panose="020B0704020202020204" pitchFamily="34" charset="0"/>
              </a:rPr>
              <a:t> per question</a:t>
            </a:r>
            <a:br>
              <a:rPr lang="en-GB" sz="4000" dirty="0">
                <a:solidFill>
                  <a:schemeClr val="accent1">
                    <a:lumMod val="75000"/>
                  </a:schemeClr>
                </a:solidFill>
                <a:latin typeface="Arial Bold" panose="020B0704020202020204" pitchFamily="34" charset="0"/>
                <a:cs typeface="Arial Bold" panose="020B0704020202020204" pitchFamily="34" charset="0"/>
              </a:rPr>
            </a:br>
            <a:endParaRPr lang="en-GB" sz="4000" dirty="0">
              <a:solidFill>
                <a:schemeClr val="accent1">
                  <a:lumMod val="75000"/>
                </a:schemeClr>
              </a:solidFill>
            </a:endParaRPr>
          </a:p>
        </p:txBody>
      </p:sp>
      <p:pic>
        <p:nvPicPr>
          <p:cNvPr id="4" name="Picture 3">
            <a:extLst>
              <a:ext uri="{FF2B5EF4-FFF2-40B4-BE49-F238E27FC236}">
                <a16:creationId xmlns:a16="http://schemas.microsoft.com/office/drawing/2014/main" id="{434F61F7-02EA-7CCF-CD77-95AEE1D7FE50}"/>
              </a:ext>
            </a:extLst>
          </p:cNvPr>
          <p:cNvPicPr>
            <a:picLocks noChangeAspect="1"/>
          </p:cNvPicPr>
          <p:nvPr/>
        </p:nvPicPr>
        <p:blipFill>
          <a:blip r:embed="rId3"/>
          <a:stretch>
            <a:fillRect/>
          </a:stretch>
        </p:blipFill>
        <p:spPr>
          <a:xfrm>
            <a:off x="2626503" y="1027908"/>
            <a:ext cx="6938997" cy="3866824"/>
          </a:xfrm>
          <a:prstGeom prst="rect">
            <a:avLst/>
          </a:prstGeom>
          <a:ln>
            <a:noFill/>
          </a:ln>
        </p:spPr>
      </p:pic>
      <p:cxnSp>
        <p:nvCxnSpPr>
          <p:cNvPr id="9" name="Straight Connector 8">
            <a:extLst>
              <a:ext uri="{FF2B5EF4-FFF2-40B4-BE49-F238E27FC236}">
                <a16:creationId xmlns:a16="http://schemas.microsoft.com/office/drawing/2014/main" id="{8ACEE0E1-7EC9-902B-10F4-4A10B5F1384A}"/>
              </a:ext>
            </a:extLst>
          </p:cNvPr>
          <p:cNvCxnSpPr/>
          <p:nvPr/>
        </p:nvCxnSpPr>
        <p:spPr>
          <a:xfrm>
            <a:off x="7454752" y="1828800"/>
            <a:ext cx="36859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BD3C47-7BAC-0485-4FD1-7C914387536D}"/>
              </a:ext>
            </a:extLst>
          </p:cNvPr>
          <p:cNvCxnSpPr/>
          <p:nvPr/>
        </p:nvCxnSpPr>
        <p:spPr>
          <a:xfrm>
            <a:off x="3892846" y="3604437"/>
            <a:ext cx="72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C418920-5BFC-B7E9-5F7F-232EA99AB425}"/>
              </a:ext>
            </a:extLst>
          </p:cNvPr>
          <p:cNvCxnSpPr/>
          <p:nvPr/>
        </p:nvCxnSpPr>
        <p:spPr>
          <a:xfrm>
            <a:off x="6919050" y="1516911"/>
            <a:ext cx="43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Slide Number Placeholder 6">
            <a:extLst>
              <a:ext uri="{FF2B5EF4-FFF2-40B4-BE49-F238E27FC236}">
                <a16:creationId xmlns:a16="http://schemas.microsoft.com/office/drawing/2014/main" id="{01A64772-3981-510E-87ED-E92FE69A1BAC}"/>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19</a:t>
            </a:fld>
            <a:endParaRPr lang="en-GB" dirty="0"/>
          </a:p>
        </p:txBody>
      </p:sp>
    </p:spTree>
    <p:extLst>
      <p:ext uri="{BB962C8B-B14F-4D97-AF65-F5344CB8AC3E}">
        <p14:creationId xmlns:p14="http://schemas.microsoft.com/office/powerpoint/2010/main" val="169522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EE683DB-1868-DB4C-8988-CB9FA22A8DE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3658"/>
            <a:ext cx="12192000" cy="6351588"/>
          </a:xfrm>
        </p:spPr>
      </p:pic>
      <p:sp>
        <p:nvSpPr>
          <p:cNvPr id="8" name="Rectangle 7">
            <a:extLst>
              <a:ext uri="{FF2B5EF4-FFF2-40B4-BE49-F238E27FC236}">
                <a16:creationId xmlns:a16="http://schemas.microsoft.com/office/drawing/2014/main" id="{FEFCC37A-3974-3F4D-821B-7EE7260498D6}"/>
              </a:ext>
            </a:extLst>
          </p:cNvPr>
          <p:cNvSpPr/>
          <p:nvPr/>
        </p:nvSpPr>
        <p:spPr>
          <a:xfrm>
            <a:off x="6579909" y="9205"/>
            <a:ext cx="5607760" cy="635085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883DF000-D2C7-0B4C-BC01-60A9ED6C548D}"/>
              </a:ext>
            </a:extLst>
          </p:cNvPr>
          <p:cNvSpPr>
            <a:spLocks noGrp="1"/>
          </p:cNvSpPr>
          <p:nvPr>
            <p:ph idx="1"/>
          </p:nvPr>
        </p:nvSpPr>
        <p:spPr>
          <a:xfrm>
            <a:off x="6686414" y="920817"/>
            <a:ext cx="5700407" cy="4608512"/>
          </a:xfrm>
        </p:spPr>
        <p:txBody>
          <a:bodyPr/>
          <a:lstStyle/>
          <a:p>
            <a:pPr marL="36513">
              <a:lnSpc>
                <a:spcPct val="100000"/>
              </a:lnSpc>
            </a:pPr>
            <a:r>
              <a:rPr lang="en-GB" sz="1600" dirty="0"/>
              <a:t>Newcomers</a:t>
            </a:r>
          </a:p>
          <a:p>
            <a:pPr marL="36513">
              <a:lnSpc>
                <a:spcPct val="100000"/>
              </a:lnSpc>
            </a:pPr>
            <a:r>
              <a:rPr lang="fr-CH" sz="1600" dirty="0"/>
              <a:t>2024 highlights – 2025 objectives</a:t>
            </a:r>
          </a:p>
          <a:p>
            <a:pPr marL="36513">
              <a:lnSpc>
                <a:spcPct val="100000"/>
              </a:lnSpc>
            </a:pPr>
            <a:r>
              <a:rPr lang="fr-CH" sz="1600" dirty="0"/>
              <a:t>2024 satisfaction </a:t>
            </a:r>
            <a:r>
              <a:rPr lang="fr-CH" sz="1600" dirty="0" err="1"/>
              <a:t>survey</a:t>
            </a:r>
            <a:endParaRPr lang="fr-CH" sz="1600" dirty="0"/>
          </a:p>
          <a:p>
            <a:pPr marL="36513">
              <a:lnSpc>
                <a:spcPct val="100000"/>
              </a:lnSpc>
            </a:pPr>
            <a:r>
              <a:rPr lang="fr-CH" sz="1600" dirty="0"/>
              <a:t>Process excellence roadmap</a:t>
            </a:r>
          </a:p>
          <a:p>
            <a:pPr marL="36513">
              <a:lnSpc>
                <a:spcPct val="100000"/>
              </a:lnSpc>
            </a:pPr>
            <a:r>
              <a:rPr lang="fr-CH" sz="1600" dirty="0"/>
              <a:t>BCO corner</a:t>
            </a:r>
          </a:p>
          <a:p>
            <a:pPr marL="36513">
              <a:lnSpc>
                <a:spcPct val="100000"/>
              </a:lnSpc>
            </a:pPr>
            <a:r>
              <a:rPr lang="fr-CH" sz="1600" dirty="0"/>
              <a:t>AOB</a:t>
            </a:r>
          </a:p>
          <a:p>
            <a:pPr marL="36513">
              <a:lnSpc>
                <a:spcPct val="100000"/>
              </a:lnSpc>
            </a:pPr>
            <a:endParaRPr lang="fr-CH" sz="1600" dirty="0"/>
          </a:p>
          <a:p>
            <a:pPr marL="36513">
              <a:lnSpc>
                <a:spcPct val="100000"/>
              </a:lnSpc>
            </a:pPr>
            <a:endParaRPr lang="en-GB" sz="1600" dirty="0">
              <a:solidFill>
                <a:schemeClr val="bg1"/>
              </a:solidFill>
            </a:endParaRPr>
          </a:p>
          <a:p>
            <a:pPr marL="0" indent="0">
              <a:lnSpc>
                <a:spcPct val="100000"/>
              </a:lnSpc>
              <a:spcBef>
                <a:spcPts val="600"/>
              </a:spcBef>
              <a:buNone/>
            </a:pPr>
            <a:endParaRPr lang="en-GB" sz="1600" dirty="0">
              <a:solidFill>
                <a:schemeClr val="bg1"/>
              </a:solidFill>
            </a:endParaRPr>
          </a:p>
        </p:txBody>
      </p:sp>
      <p:sp>
        <p:nvSpPr>
          <p:cNvPr id="4" name="Title 3">
            <a:extLst>
              <a:ext uri="{FF2B5EF4-FFF2-40B4-BE49-F238E27FC236}">
                <a16:creationId xmlns:a16="http://schemas.microsoft.com/office/drawing/2014/main" id="{07C7AA44-3B72-F141-83E5-B92055FA1591}"/>
              </a:ext>
            </a:extLst>
          </p:cNvPr>
          <p:cNvSpPr>
            <a:spLocks noGrp="1"/>
          </p:cNvSpPr>
          <p:nvPr>
            <p:ph type="title"/>
          </p:nvPr>
        </p:nvSpPr>
        <p:spPr>
          <a:xfrm>
            <a:off x="7604558" y="275340"/>
            <a:ext cx="3708400" cy="370524"/>
          </a:xfrm>
        </p:spPr>
        <p:txBody>
          <a:bodyPr/>
          <a:lstStyle/>
          <a:p>
            <a:r>
              <a:rPr lang="en-US" sz="2800" dirty="0"/>
              <a:t>AGENDA</a:t>
            </a:r>
            <a:br>
              <a:rPr lang="en-US" sz="2800" dirty="0"/>
            </a:br>
            <a:endParaRPr lang="en-US" sz="2800" dirty="0"/>
          </a:p>
        </p:txBody>
      </p:sp>
      <p:grpSp>
        <p:nvGrpSpPr>
          <p:cNvPr id="17" name="Group 16">
            <a:extLst>
              <a:ext uri="{FF2B5EF4-FFF2-40B4-BE49-F238E27FC236}">
                <a16:creationId xmlns:a16="http://schemas.microsoft.com/office/drawing/2014/main" id="{C85CF9B4-C22C-F84A-9B59-970EA89E7DCA}"/>
              </a:ext>
            </a:extLst>
          </p:cNvPr>
          <p:cNvGrpSpPr/>
          <p:nvPr/>
        </p:nvGrpSpPr>
        <p:grpSpPr>
          <a:xfrm>
            <a:off x="0" y="3363"/>
            <a:ext cx="12187669" cy="98854"/>
            <a:chOff x="-1" y="0"/>
            <a:chExt cx="12187669" cy="98854"/>
          </a:xfrm>
        </p:grpSpPr>
        <p:sp>
          <p:nvSpPr>
            <p:cNvPr id="18" name="Rectangle 17">
              <a:extLst>
                <a:ext uri="{FF2B5EF4-FFF2-40B4-BE49-F238E27FC236}">
                  <a16:creationId xmlns:a16="http://schemas.microsoft.com/office/drawing/2014/main" id="{03F23B86-9E53-9840-9DD5-FD129824426C}"/>
                </a:ext>
              </a:extLst>
            </p:cNvPr>
            <p:cNvSpPr/>
            <p:nvPr/>
          </p:nvSpPr>
          <p:spPr>
            <a:xfrm>
              <a:off x="-1" y="0"/>
              <a:ext cx="12187669" cy="988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solidFill>
                    <a:sysClr val="windowText" lastClr="000000"/>
                  </a:solidFill>
                </a:ln>
                <a:solidFill>
                  <a:srgbClr val="0033A0">
                    <a:lumMod val="50000"/>
                    <a:lumOff val="50000"/>
                  </a:srgbClr>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060689B2-DCDD-F142-B3CF-F2E2F1E8B860}"/>
                </a:ext>
              </a:extLst>
            </p:cNvPr>
            <p:cNvSpPr/>
            <p:nvPr/>
          </p:nvSpPr>
          <p:spPr>
            <a:xfrm>
              <a:off x="2277976" y="0"/>
              <a:ext cx="1906846" cy="9885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solidFill>
                    <a:sysClr val="windowText" lastClr="000000"/>
                  </a:solidFill>
                </a:ln>
                <a:solidFill>
                  <a:srgbClr val="0033A0">
                    <a:lumMod val="50000"/>
                    <a:lumOff val="50000"/>
                  </a:srgbClr>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C637DF67-6A4C-9F4E-AF64-5722B4E6EC3B}"/>
                </a:ext>
              </a:extLst>
            </p:cNvPr>
            <p:cNvSpPr/>
            <p:nvPr/>
          </p:nvSpPr>
          <p:spPr>
            <a:xfrm>
              <a:off x="367129" y="0"/>
              <a:ext cx="1906846" cy="98854"/>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solidFill>
                    <a:sysClr val="windowText" lastClr="000000"/>
                  </a:solidFill>
                </a:ln>
                <a:solidFill>
                  <a:srgbClr val="0033A0">
                    <a:lumMod val="50000"/>
                    <a:lumOff val="50000"/>
                  </a:srgbClr>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A3AE3E0E-E1D3-0043-A936-D08EA1DE6C68}"/>
                </a:ext>
              </a:extLst>
            </p:cNvPr>
            <p:cNvSpPr/>
            <p:nvPr/>
          </p:nvSpPr>
          <p:spPr>
            <a:xfrm>
              <a:off x="4164441" y="0"/>
              <a:ext cx="1906846" cy="9885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solidFill>
                    <a:sysClr val="windowText" lastClr="000000"/>
                  </a:solidFill>
                </a:ln>
                <a:solidFill>
                  <a:srgbClr val="0033A0">
                    <a:lumMod val="50000"/>
                    <a:lumOff val="50000"/>
                  </a:srgbClr>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0E05BB24-65F9-7E4E-8DAF-1A31194C2424}"/>
                </a:ext>
              </a:extLst>
            </p:cNvPr>
            <p:cNvSpPr/>
            <p:nvPr/>
          </p:nvSpPr>
          <p:spPr>
            <a:xfrm>
              <a:off x="6087762" y="0"/>
              <a:ext cx="1906846" cy="98854"/>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solidFill>
                    <a:sysClr val="windowText" lastClr="000000"/>
                  </a:solidFill>
                </a:ln>
                <a:solidFill>
                  <a:srgbClr val="0033A0">
                    <a:lumMod val="50000"/>
                    <a:lumOff val="50000"/>
                  </a:srgbClr>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768F728-84B3-5A46-BA15-27A39A60E453}"/>
                </a:ext>
              </a:extLst>
            </p:cNvPr>
            <p:cNvSpPr/>
            <p:nvPr/>
          </p:nvSpPr>
          <p:spPr>
            <a:xfrm>
              <a:off x="7998941" y="0"/>
              <a:ext cx="1906846" cy="9885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solidFill>
                    <a:sysClr val="windowText" lastClr="000000"/>
                  </a:solidFill>
                </a:ln>
                <a:solidFill>
                  <a:srgbClr val="0033A0">
                    <a:lumMod val="50000"/>
                    <a:lumOff val="50000"/>
                  </a:srgbClr>
                </a:solidFill>
                <a:effectLst/>
                <a:uLnTx/>
                <a:uFillTx/>
                <a:latin typeface="Arial" panose="020B0604020202020204"/>
                <a:ea typeface="+mn-ea"/>
                <a:cs typeface="+mn-cs"/>
              </a:endParaRPr>
            </a:p>
          </p:txBody>
        </p:sp>
      </p:grpSp>
      <p:sp>
        <p:nvSpPr>
          <p:cNvPr id="2" name="Slide Number Placeholder 1">
            <a:extLst>
              <a:ext uri="{FF2B5EF4-FFF2-40B4-BE49-F238E27FC236}">
                <a16:creationId xmlns:a16="http://schemas.microsoft.com/office/drawing/2014/main" id="{F5F53C75-514B-5572-70BE-B83388C317B7}"/>
              </a:ext>
            </a:extLst>
          </p:cNvPr>
          <p:cNvSpPr>
            <a:spLocks noGrp="1"/>
          </p:cNvSpPr>
          <p:nvPr>
            <p:ph type="sldNum" sz="quarter" idx="16"/>
          </p:nvPr>
        </p:nvSpPr>
        <p:spPr/>
        <p:txBody>
          <a:bodyPr/>
          <a:lstStyle/>
          <a:p>
            <a:fld id="{36B5EA5A-BC32-A742-B11B-8E7414D5B535}" type="slidenum">
              <a:rPr lang="en-US" smtClean="0"/>
              <a:pPr/>
              <a:t>2</a:t>
            </a:fld>
            <a:endParaRPr lang="en-US" dirty="0"/>
          </a:p>
        </p:txBody>
      </p:sp>
    </p:spTree>
    <p:extLst>
      <p:ext uri="{BB962C8B-B14F-4D97-AF65-F5344CB8AC3E}">
        <p14:creationId xmlns:p14="http://schemas.microsoft.com/office/powerpoint/2010/main" val="3560904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781A0-4269-C8E7-246A-4B8B9020E69F}"/>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0FBC8F90-1A18-BEFA-8C13-8641C11715B5}"/>
              </a:ext>
            </a:extLst>
          </p:cNvPr>
          <p:cNvSpPr txBox="1"/>
          <p:nvPr/>
        </p:nvSpPr>
        <p:spPr>
          <a:xfrm>
            <a:off x="2046000" y="4795497"/>
            <a:ext cx="8501499" cy="1100301"/>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The main positively perceived areas are “</a:t>
            </a:r>
            <a:r>
              <a:rPr lang="en-GB" sz="1100" b="1" dirty="0">
                <a:solidFill>
                  <a:schemeClr val="tx1">
                    <a:lumMod val="75000"/>
                  </a:schemeClr>
                </a:solidFill>
              </a:rPr>
              <a:t>having the possibility to discuss the strategy” </a:t>
            </a:r>
            <a:r>
              <a:rPr lang="en-GB" sz="1100" dirty="0">
                <a:solidFill>
                  <a:schemeClr val="tx1">
                    <a:lumMod val="75000"/>
                  </a:schemeClr>
                </a:solidFill>
              </a:rPr>
              <a:t>and “</a:t>
            </a:r>
            <a:r>
              <a:rPr lang="en-GB" sz="1100" b="1" dirty="0">
                <a:solidFill>
                  <a:schemeClr val="tx1">
                    <a:lumMod val="75000"/>
                  </a:schemeClr>
                </a:solidFill>
              </a:rPr>
              <a:t>MS sent on time”</a:t>
            </a:r>
            <a:r>
              <a:rPr lang="en-GB" sz="1100" dirty="0">
                <a:solidFill>
                  <a:schemeClr val="tx1">
                    <a:lumMod val="75000"/>
                  </a:schemeClr>
                </a:solidFill>
              </a:rPr>
              <a:t>;</a:t>
            </a:r>
          </a:p>
          <a:p>
            <a:pPr marL="171450" indent="-171450">
              <a:buFont typeface="Arial" panose="020B0604020202020204" pitchFamily="34" charset="0"/>
              <a:buChar char="•"/>
            </a:pPr>
            <a:r>
              <a:rPr lang="en-GB" sz="1100" dirty="0">
                <a:solidFill>
                  <a:schemeClr val="tx1">
                    <a:lumMod val="75000"/>
                  </a:schemeClr>
                </a:solidFill>
              </a:rPr>
              <a:t>Key improvement areas could be related to the following metrics: </a:t>
            </a:r>
          </a:p>
          <a:p>
            <a:pPr marL="628650" lvl="1" indent="-171450">
              <a:buFont typeface="Arial" panose="020B0604020202020204" pitchFamily="34" charset="0"/>
              <a:buChar char="•"/>
            </a:pPr>
            <a:r>
              <a:rPr lang="en-GB" sz="1050" dirty="0">
                <a:solidFill>
                  <a:schemeClr val="tx1">
                    <a:lumMod val="75000"/>
                  </a:schemeClr>
                </a:solidFill>
              </a:rPr>
              <a:t>21% of the respondents remain Neutral when asked if the “</a:t>
            </a:r>
            <a:r>
              <a:rPr lang="en-GB" sz="1050" b="1" dirty="0">
                <a:solidFill>
                  <a:schemeClr val="tx1">
                    <a:lumMod val="75000"/>
                  </a:schemeClr>
                </a:solidFill>
              </a:rPr>
              <a:t>procurement strategy was adapted to their needs” </a:t>
            </a:r>
            <a:r>
              <a:rPr lang="en-GB" sz="1050" dirty="0">
                <a:solidFill>
                  <a:schemeClr val="tx1">
                    <a:lumMod val="75000"/>
                  </a:schemeClr>
                </a:solidFill>
              </a:rPr>
              <a:t>or</a:t>
            </a:r>
            <a:r>
              <a:rPr lang="en-GB" sz="1050" b="1" dirty="0">
                <a:solidFill>
                  <a:schemeClr val="tx1">
                    <a:lumMod val="75000"/>
                  </a:schemeClr>
                </a:solidFill>
              </a:rPr>
              <a:t> </a:t>
            </a:r>
            <a:r>
              <a:rPr lang="en-GB" sz="1050" dirty="0">
                <a:solidFill>
                  <a:schemeClr val="tx1">
                    <a:lumMod val="75000"/>
                  </a:schemeClr>
                </a:solidFill>
              </a:rPr>
              <a:t>if “</a:t>
            </a:r>
            <a:r>
              <a:rPr lang="en-GB" sz="1050" b="1" dirty="0">
                <a:solidFill>
                  <a:schemeClr val="tx1">
                    <a:lumMod val="75000"/>
                  </a:schemeClr>
                </a:solidFill>
              </a:rPr>
              <a:t>the procurement service added value in the definition of adjudication criteria</a:t>
            </a:r>
            <a:r>
              <a:rPr lang="en-GB" sz="1050" dirty="0">
                <a:solidFill>
                  <a:schemeClr val="tx1">
                    <a:lumMod val="75000"/>
                  </a:schemeClr>
                </a:solidFill>
              </a:rPr>
              <a:t>”;</a:t>
            </a:r>
          </a:p>
          <a:p>
            <a:pPr marL="628650" lvl="1" indent="-171450">
              <a:buFont typeface="Arial" panose="020B0604020202020204" pitchFamily="34" charset="0"/>
              <a:buChar char="•"/>
            </a:pPr>
            <a:r>
              <a:rPr lang="en-GB" sz="1050" b="1" dirty="0">
                <a:solidFill>
                  <a:schemeClr val="tx1">
                    <a:lumMod val="75000"/>
                  </a:schemeClr>
                </a:solidFill>
              </a:rPr>
              <a:t>“Actively suggesting firms</a:t>
            </a:r>
            <a:r>
              <a:rPr lang="en-GB" sz="1050" dirty="0">
                <a:solidFill>
                  <a:schemeClr val="tx1">
                    <a:lumMod val="75000"/>
                  </a:schemeClr>
                </a:solidFill>
              </a:rPr>
              <a:t>” is positively perceived by 70% of the respondents.</a:t>
            </a:r>
          </a:p>
        </p:txBody>
      </p:sp>
      <p:pic>
        <p:nvPicPr>
          <p:cNvPr id="2" name="Picture 1">
            <a:extLst>
              <a:ext uri="{FF2B5EF4-FFF2-40B4-BE49-F238E27FC236}">
                <a16:creationId xmlns:a16="http://schemas.microsoft.com/office/drawing/2014/main" id="{240FE035-EB76-65CA-8FF5-6E6C7F47F2D8}"/>
              </a:ext>
            </a:extLst>
          </p:cNvPr>
          <p:cNvPicPr>
            <a:picLocks noChangeAspect="1"/>
          </p:cNvPicPr>
          <p:nvPr/>
        </p:nvPicPr>
        <p:blipFill>
          <a:blip r:embed="rId2"/>
          <a:stretch>
            <a:fillRect/>
          </a:stretch>
        </p:blipFill>
        <p:spPr>
          <a:xfrm>
            <a:off x="2046001" y="1417755"/>
            <a:ext cx="2699999" cy="1676728"/>
          </a:xfrm>
          <a:prstGeom prst="rect">
            <a:avLst/>
          </a:prstGeom>
        </p:spPr>
      </p:pic>
      <p:pic>
        <p:nvPicPr>
          <p:cNvPr id="4" name="Picture 3">
            <a:extLst>
              <a:ext uri="{FF2B5EF4-FFF2-40B4-BE49-F238E27FC236}">
                <a16:creationId xmlns:a16="http://schemas.microsoft.com/office/drawing/2014/main" id="{6D104F47-265A-6426-9BD4-DDE3C94DA649}"/>
              </a:ext>
            </a:extLst>
          </p:cNvPr>
          <p:cNvPicPr>
            <a:picLocks noChangeAspect="1"/>
          </p:cNvPicPr>
          <p:nvPr/>
        </p:nvPicPr>
        <p:blipFill>
          <a:blip r:embed="rId3"/>
          <a:stretch>
            <a:fillRect/>
          </a:stretch>
        </p:blipFill>
        <p:spPr>
          <a:xfrm>
            <a:off x="4740232" y="1417755"/>
            <a:ext cx="2694230" cy="1676728"/>
          </a:xfrm>
          <a:prstGeom prst="rect">
            <a:avLst/>
          </a:prstGeom>
        </p:spPr>
      </p:pic>
      <p:pic>
        <p:nvPicPr>
          <p:cNvPr id="5" name="Picture 4">
            <a:extLst>
              <a:ext uri="{FF2B5EF4-FFF2-40B4-BE49-F238E27FC236}">
                <a16:creationId xmlns:a16="http://schemas.microsoft.com/office/drawing/2014/main" id="{BD0912B4-A017-886E-4EEF-5ABCDE460953}"/>
              </a:ext>
            </a:extLst>
          </p:cNvPr>
          <p:cNvPicPr>
            <a:picLocks noChangeAspect="1"/>
          </p:cNvPicPr>
          <p:nvPr/>
        </p:nvPicPr>
        <p:blipFill>
          <a:blip r:embed="rId4"/>
          <a:stretch>
            <a:fillRect/>
          </a:stretch>
        </p:blipFill>
        <p:spPr>
          <a:xfrm>
            <a:off x="7434463" y="1417755"/>
            <a:ext cx="2694229" cy="1676728"/>
          </a:xfrm>
          <a:prstGeom prst="rect">
            <a:avLst/>
          </a:prstGeom>
        </p:spPr>
      </p:pic>
      <p:pic>
        <p:nvPicPr>
          <p:cNvPr id="8" name="Picture 7">
            <a:extLst>
              <a:ext uri="{FF2B5EF4-FFF2-40B4-BE49-F238E27FC236}">
                <a16:creationId xmlns:a16="http://schemas.microsoft.com/office/drawing/2014/main" id="{549C52D8-0F1B-1B0D-9939-B4D7EE60FFC8}"/>
              </a:ext>
            </a:extLst>
          </p:cNvPr>
          <p:cNvPicPr>
            <a:picLocks noChangeAspect="1"/>
          </p:cNvPicPr>
          <p:nvPr/>
        </p:nvPicPr>
        <p:blipFill>
          <a:blip r:embed="rId5"/>
          <a:stretch>
            <a:fillRect/>
          </a:stretch>
        </p:blipFill>
        <p:spPr>
          <a:xfrm>
            <a:off x="2043119" y="1417756"/>
            <a:ext cx="2702879" cy="1676727"/>
          </a:xfrm>
          <a:prstGeom prst="rect">
            <a:avLst/>
          </a:prstGeom>
        </p:spPr>
      </p:pic>
      <p:pic>
        <p:nvPicPr>
          <p:cNvPr id="9" name="Picture 8">
            <a:extLst>
              <a:ext uri="{FF2B5EF4-FFF2-40B4-BE49-F238E27FC236}">
                <a16:creationId xmlns:a16="http://schemas.microsoft.com/office/drawing/2014/main" id="{F49D9A66-D9B5-8549-E8AC-6B95EBD533B7}"/>
              </a:ext>
            </a:extLst>
          </p:cNvPr>
          <p:cNvPicPr>
            <a:picLocks noChangeAspect="1"/>
          </p:cNvPicPr>
          <p:nvPr/>
        </p:nvPicPr>
        <p:blipFill>
          <a:blip r:embed="rId6"/>
          <a:stretch>
            <a:fillRect/>
          </a:stretch>
        </p:blipFill>
        <p:spPr>
          <a:xfrm>
            <a:off x="2043119" y="3094480"/>
            <a:ext cx="2702880" cy="1676728"/>
          </a:xfrm>
          <a:prstGeom prst="rect">
            <a:avLst/>
          </a:prstGeom>
        </p:spPr>
      </p:pic>
      <p:pic>
        <p:nvPicPr>
          <p:cNvPr id="12" name="Picture 11">
            <a:extLst>
              <a:ext uri="{FF2B5EF4-FFF2-40B4-BE49-F238E27FC236}">
                <a16:creationId xmlns:a16="http://schemas.microsoft.com/office/drawing/2014/main" id="{0F71513F-B218-F6D2-58E9-F93DBCD945B0}"/>
              </a:ext>
            </a:extLst>
          </p:cNvPr>
          <p:cNvPicPr>
            <a:picLocks noChangeAspect="1"/>
          </p:cNvPicPr>
          <p:nvPr/>
        </p:nvPicPr>
        <p:blipFill>
          <a:blip r:embed="rId7"/>
          <a:stretch>
            <a:fillRect/>
          </a:stretch>
        </p:blipFill>
        <p:spPr>
          <a:xfrm>
            <a:off x="4740232" y="3094481"/>
            <a:ext cx="2694228" cy="1676727"/>
          </a:xfrm>
          <a:prstGeom prst="rect">
            <a:avLst/>
          </a:prstGeom>
        </p:spPr>
      </p:pic>
      <p:sp>
        <p:nvSpPr>
          <p:cNvPr id="23" name="Title 17">
            <a:extLst>
              <a:ext uri="{FF2B5EF4-FFF2-40B4-BE49-F238E27FC236}">
                <a16:creationId xmlns:a16="http://schemas.microsoft.com/office/drawing/2014/main" id="{CA7228FF-2D2D-689E-52B2-0FAD576AAC02}"/>
              </a:ext>
            </a:extLst>
          </p:cNvPr>
          <p:cNvSpPr>
            <a:spLocks noGrp="1"/>
          </p:cNvSpPr>
          <p:nvPr>
            <p:ph type="title"/>
          </p:nvPr>
        </p:nvSpPr>
        <p:spPr/>
        <p:txBody>
          <a:bodyPr>
            <a:normAutofit fontScale="90000"/>
          </a:bodyPr>
          <a:lstStyle/>
          <a:p>
            <a:pPr algn="ctr"/>
            <a:r>
              <a:rPr lang="en-GB" sz="4000" dirty="0">
                <a:solidFill>
                  <a:schemeClr val="tx1">
                    <a:lumMod val="75000"/>
                  </a:schemeClr>
                </a:solidFill>
                <a:latin typeface="Arial Bold" panose="020B0704020202020204" pitchFamily="34" charset="0"/>
                <a:cs typeface="Arial Bold" panose="020B0704020202020204" pitchFamily="34" charset="0"/>
              </a:rPr>
              <a:t>During</a:t>
            </a:r>
            <a:r>
              <a:rPr lang="fr-CH" sz="4000" dirty="0">
                <a:solidFill>
                  <a:schemeClr val="tx1">
                    <a:lumMod val="75000"/>
                  </a:schemeClr>
                </a:solidFill>
                <a:latin typeface="Arial Bold" panose="020B0704020202020204" pitchFamily="34" charset="0"/>
                <a:cs typeface="Arial Bold" panose="020B0704020202020204" pitchFamily="34" charset="0"/>
              </a:rPr>
              <a:t> the </a:t>
            </a:r>
            <a:r>
              <a:rPr lang="en-GB" sz="4000" dirty="0">
                <a:solidFill>
                  <a:schemeClr val="tx1">
                    <a:lumMod val="75000"/>
                  </a:schemeClr>
                </a:solidFill>
                <a:latin typeface="Arial Bold" panose="020B0704020202020204" pitchFamily="34" charset="0"/>
                <a:cs typeface="Arial Bold" panose="020B0704020202020204" pitchFamily="34" charset="0"/>
              </a:rPr>
              <a:t>Market</a:t>
            </a:r>
            <a:r>
              <a:rPr lang="fr-CH" sz="4000" dirty="0">
                <a:solidFill>
                  <a:schemeClr val="tx1">
                    <a:lumMod val="75000"/>
                  </a:schemeClr>
                </a:solidFill>
                <a:latin typeface="Arial Bold" panose="020B0704020202020204" pitchFamily="34" charset="0"/>
                <a:cs typeface="Arial Bold" panose="020B0704020202020204" pitchFamily="34" charset="0"/>
              </a:rPr>
              <a:t> Survey</a:t>
            </a:r>
            <a:br>
              <a:rPr lang="en-GB" sz="4000" dirty="0">
                <a:solidFill>
                  <a:schemeClr val="tx1">
                    <a:lumMod val="75000"/>
                  </a:schemeClr>
                </a:solidFill>
                <a:latin typeface="Arial Bold" panose="020B0704020202020204" pitchFamily="34" charset="0"/>
                <a:cs typeface="Arial Bold" panose="020B0704020202020204" pitchFamily="34" charset="0"/>
              </a:rPr>
            </a:br>
            <a:endParaRPr lang="en-GB" sz="4000" dirty="0">
              <a:solidFill>
                <a:schemeClr val="tx1">
                  <a:lumMod val="75000"/>
                </a:schemeClr>
              </a:solidFill>
            </a:endParaRPr>
          </a:p>
        </p:txBody>
      </p:sp>
      <p:sp>
        <p:nvSpPr>
          <p:cNvPr id="6" name="Slide Number Placeholder 6">
            <a:extLst>
              <a:ext uri="{FF2B5EF4-FFF2-40B4-BE49-F238E27FC236}">
                <a16:creationId xmlns:a16="http://schemas.microsoft.com/office/drawing/2014/main" id="{50EE4F44-B5F2-53B0-A206-DD11543DE290}"/>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20</a:t>
            </a:fld>
            <a:endParaRPr lang="en-GB" dirty="0"/>
          </a:p>
        </p:txBody>
      </p:sp>
    </p:spTree>
    <p:extLst>
      <p:ext uri="{BB962C8B-B14F-4D97-AF65-F5344CB8AC3E}">
        <p14:creationId xmlns:p14="http://schemas.microsoft.com/office/powerpoint/2010/main" val="217155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8785" y="4441084"/>
            <a:ext cx="1534070" cy="1454613"/>
          </a:xfrm>
          <a:prstGeom prst="rect">
            <a:avLst/>
          </a:prstGeom>
        </p:spPr>
      </p:pic>
      <p:pic>
        <p:nvPicPr>
          <p:cNvPr id="5" name="Picture 4"/>
          <p:cNvPicPr>
            <a:picLocks noChangeAspect="1"/>
          </p:cNvPicPr>
          <p:nvPr/>
        </p:nvPicPr>
        <p:blipFill rotWithShape="1">
          <a:blip r:embed="rId3"/>
          <a:srcRect t="31757"/>
          <a:stretch/>
        </p:blipFill>
        <p:spPr>
          <a:xfrm>
            <a:off x="4323390" y="4441084"/>
            <a:ext cx="1529930" cy="1454612"/>
          </a:xfrm>
          <a:prstGeom prst="rect">
            <a:avLst/>
          </a:prstGeom>
        </p:spPr>
      </p:pic>
      <p:sp>
        <p:nvSpPr>
          <p:cNvPr id="6" name="TextBox 5">
            <a:extLst>
              <a:ext uri="{FF2B5EF4-FFF2-40B4-BE49-F238E27FC236}">
                <a16:creationId xmlns:a16="http://schemas.microsoft.com/office/drawing/2014/main" id="{ED053A9C-F251-B09B-3559-6B17718592EF}"/>
              </a:ext>
            </a:extLst>
          </p:cNvPr>
          <p:cNvSpPr txBox="1"/>
          <p:nvPr/>
        </p:nvSpPr>
        <p:spPr>
          <a:xfrm>
            <a:off x="6969708" y="4020580"/>
            <a:ext cx="822960" cy="369332"/>
          </a:xfrm>
          <a:prstGeom prst="rect">
            <a:avLst/>
          </a:prstGeom>
          <a:noFill/>
        </p:spPr>
        <p:txBody>
          <a:bodyPr wrap="square" rtlCol="0">
            <a:spAutoFit/>
          </a:bodyPr>
          <a:lstStyle/>
          <a:p>
            <a:pPr algn="ctr"/>
            <a:r>
              <a:rPr lang="fr-CH" dirty="0">
                <a:solidFill>
                  <a:schemeClr val="accent5">
                    <a:lumMod val="75000"/>
                  </a:schemeClr>
                </a:solidFill>
                <a:latin typeface="Arial" panose="020B0604020202020204" pitchFamily="34" charset="0"/>
                <a:cs typeface="Arial" panose="020B0604020202020204" pitchFamily="34" charset="0"/>
              </a:rPr>
              <a:t>2022</a:t>
            </a:r>
            <a:endParaRPr lang="en-GB" dirty="0">
              <a:solidFill>
                <a:schemeClr val="accent5">
                  <a:lumMod val="7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6C73E34-67DF-BB57-7133-DDB2F9BCF0E0}"/>
              </a:ext>
            </a:extLst>
          </p:cNvPr>
          <p:cNvPicPr>
            <a:picLocks noChangeAspect="1"/>
          </p:cNvPicPr>
          <p:nvPr/>
        </p:nvPicPr>
        <p:blipFill>
          <a:blip r:embed="rId4"/>
          <a:stretch>
            <a:fillRect/>
          </a:stretch>
        </p:blipFill>
        <p:spPr>
          <a:xfrm>
            <a:off x="8864118" y="4484381"/>
            <a:ext cx="1356834" cy="1356834"/>
          </a:xfrm>
          <a:prstGeom prst="rect">
            <a:avLst/>
          </a:prstGeom>
        </p:spPr>
      </p:pic>
      <p:sp>
        <p:nvSpPr>
          <p:cNvPr id="25" name="TextBox 24"/>
          <p:cNvSpPr txBox="1"/>
          <p:nvPr/>
        </p:nvSpPr>
        <p:spPr>
          <a:xfrm>
            <a:off x="4656406" y="4020580"/>
            <a:ext cx="822960" cy="369332"/>
          </a:xfrm>
          <a:prstGeom prst="rect">
            <a:avLst/>
          </a:prstGeom>
          <a:noFill/>
        </p:spPr>
        <p:txBody>
          <a:bodyPr wrap="square" rtlCol="0">
            <a:spAutoFit/>
          </a:bodyPr>
          <a:lstStyle/>
          <a:p>
            <a:pPr algn="ctr"/>
            <a:r>
              <a:rPr lang="fr-CH" dirty="0">
                <a:solidFill>
                  <a:schemeClr val="accent5">
                    <a:lumMod val="75000"/>
                  </a:schemeClr>
                </a:solidFill>
                <a:latin typeface="Arial" panose="020B0604020202020204" pitchFamily="34" charset="0"/>
                <a:cs typeface="Arial" panose="020B0604020202020204" pitchFamily="34" charset="0"/>
              </a:rPr>
              <a:t>2021</a:t>
            </a:r>
            <a:endParaRPr lang="en-GB" dirty="0">
              <a:solidFill>
                <a:schemeClr val="accent5">
                  <a:lumMod val="75000"/>
                </a:schemeClr>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BDD1E76D-4502-38AA-DCAF-0EC2D8F877FA}"/>
              </a:ext>
            </a:extLst>
          </p:cNvPr>
          <p:cNvPicPr>
            <a:picLocks noChangeAspect="1"/>
          </p:cNvPicPr>
          <p:nvPr/>
        </p:nvPicPr>
        <p:blipFill>
          <a:blip r:embed="rId5"/>
          <a:stretch>
            <a:fillRect/>
          </a:stretch>
        </p:blipFill>
        <p:spPr>
          <a:xfrm>
            <a:off x="6717949" y="4492350"/>
            <a:ext cx="1384097" cy="1338840"/>
          </a:xfrm>
          <a:prstGeom prst="rect">
            <a:avLst/>
          </a:prstGeom>
        </p:spPr>
      </p:pic>
      <p:sp>
        <p:nvSpPr>
          <p:cNvPr id="8" name="TextBox 7">
            <a:extLst>
              <a:ext uri="{FF2B5EF4-FFF2-40B4-BE49-F238E27FC236}">
                <a16:creationId xmlns:a16="http://schemas.microsoft.com/office/drawing/2014/main" id="{F9A089F4-1D05-DAF1-15D6-FFFEF22011AE}"/>
              </a:ext>
            </a:extLst>
          </p:cNvPr>
          <p:cNvSpPr txBox="1"/>
          <p:nvPr/>
        </p:nvSpPr>
        <p:spPr>
          <a:xfrm>
            <a:off x="9100688" y="4020580"/>
            <a:ext cx="822960" cy="369332"/>
          </a:xfrm>
          <a:prstGeom prst="rect">
            <a:avLst/>
          </a:prstGeom>
          <a:noFill/>
        </p:spPr>
        <p:txBody>
          <a:bodyPr wrap="square" rtlCol="0">
            <a:spAutoFit/>
          </a:bodyPr>
          <a:lstStyle/>
          <a:p>
            <a:pPr algn="ctr"/>
            <a:r>
              <a:rPr lang="fr-CH" dirty="0">
                <a:solidFill>
                  <a:schemeClr val="accent5">
                    <a:lumMod val="75000"/>
                  </a:schemeClr>
                </a:solidFill>
                <a:latin typeface="Arial" panose="020B0604020202020204" pitchFamily="34" charset="0"/>
                <a:cs typeface="Arial" panose="020B0604020202020204" pitchFamily="34" charset="0"/>
              </a:rPr>
              <a:t>2023</a:t>
            </a:r>
            <a:endParaRPr lang="en-GB" dirty="0">
              <a:solidFill>
                <a:schemeClr val="accent5">
                  <a:lumMod val="7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9946FEF-BF94-D534-9310-458DDF6DEC6F}"/>
              </a:ext>
            </a:extLst>
          </p:cNvPr>
          <p:cNvPicPr>
            <a:picLocks noChangeAspect="1"/>
          </p:cNvPicPr>
          <p:nvPr/>
        </p:nvPicPr>
        <p:blipFill>
          <a:blip r:embed="rId6"/>
          <a:srcRect l="3444" t="27595" r="937" b="4318"/>
          <a:stretch/>
        </p:blipFill>
        <p:spPr>
          <a:xfrm>
            <a:off x="3650454" y="1467527"/>
            <a:ext cx="5131597" cy="2274043"/>
          </a:xfrm>
          <a:prstGeom prst="rect">
            <a:avLst/>
          </a:prstGeom>
        </p:spPr>
      </p:pic>
      <p:pic>
        <p:nvPicPr>
          <p:cNvPr id="2" name="Picture 1">
            <a:extLst>
              <a:ext uri="{FF2B5EF4-FFF2-40B4-BE49-F238E27FC236}">
                <a16:creationId xmlns:a16="http://schemas.microsoft.com/office/drawing/2014/main" id="{45F28F74-1861-A40C-A7D3-8D0954D00EC5}"/>
              </a:ext>
            </a:extLst>
          </p:cNvPr>
          <p:cNvPicPr>
            <a:picLocks noChangeAspect="1"/>
          </p:cNvPicPr>
          <p:nvPr/>
        </p:nvPicPr>
        <p:blipFill>
          <a:blip r:embed="rId2"/>
          <a:stretch>
            <a:fillRect/>
          </a:stretch>
        </p:blipFill>
        <p:spPr>
          <a:xfrm>
            <a:off x="1933031" y="4441084"/>
            <a:ext cx="1534070" cy="1454613"/>
          </a:xfrm>
          <a:prstGeom prst="rect">
            <a:avLst/>
          </a:prstGeom>
        </p:spPr>
      </p:pic>
      <p:sp>
        <p:nvSpPr>
          <p:cNvPr id="17" name="TextBox 16"/>
          <p:cNvSpPr txBox="1"/>
          <p:nvPr/>
        </p:nvSpPr>
        <p:spPr>
          <a:xfrm>
            <a:off x="2274106" y="4020580"/>
            <a:ext cx="822960" cy="369332"/>
          </a:xfrm>
          <a:prstGeom prst="rect">
            <a:avLst/>
          </a:prstGeom>
          <a:noFill/>
        </p:spPr>
        <p:txBody>
          <a:bodyPr wrap="square" rtlCol="0">
            <a:spAutoFit/>
          </a:bodyPr>
          <a:lstStyle/>
          <a:p>
            <a:pPr algn="ctr"/>
            <a:r>
              <a:rPr lang="fr-CH" dirty="0">
                <a:solidFill>
                  <a:schemeClr val="accent5">
                    <a:lumMod val="75000"/>
                  </a:schemeClr>
                </a:solidFill>
                <a:latin typeface="Arial" panose="020B0604020202020204" pitchFamily="34" charset="0"/>
                <a:cs typeface="Arial" panose="020B0604020202020204" pitchFamily="34" charset="0"/>
              </a:rPr>
              <a:t>2020</a:t>
            </a:r>
            <a:endParaRPr lang="en-GB" dirty="0">
              <a:solidFill>
                <a:schemeClr val="accent5">
                  <a:lumMod val="75000"/>
                </a:schemeClr>
              </a:solidFill>
              <a:latin typeface="Arial" panose="020B0604020202020204" pitchFamily="34" charset="0"/>
              <a:cs typeface="Arial" panose="020B0604020202020204" pitchFamily="34" charset="0"/>
            </a:endParaRPr>
          </a:p>
        </p:txBody>
      </p:sp>
      <p:sp>
        <p:nvSpPr>
          <p:cNvPr id="7" name="Title 17">
            <a:extLst>
              <a:ext uri="{FF2B5EF4-FFF2-40B4-BE49-F238E27FC236}">
                <a16:creationId xmlns:a16="http://schemas.microsoft.com/office/drawing/2014/main" id="{C42D77FC-6A18-043B-DF98-785F7D46DAF7}"/>
              </a:ext>
            </a:extLst>
          </p:cNvPr>
          <p:cNvSpPr>
            <a:spLocks noGrp="1"/>
          </p:cNvSpPr>
          <p:nvPr>
            <p:ph type="title"/>
          </p:nvPr>
        </p:nvSpPr>
        <p:spPr/>
        <p:txBody>
          <a:bodyPr>
            <a:normAutofit fontScale="90000"/>
          </a:bodyPr>
          <a:lstStyle/>
          <a:p>
            <a:pPr algn="ctr"/>
            <a:r>
              <a:rPr lang="fr-CH" sz="4000" dirty="0">
                <a:solidFill>
                  <a:schemeClr val="accent1">
                    <a:lumMod val="75000"/>
                  </a:schemeClr>
                </a:solidFill>
                <a:latin typeface="Arial Bold" panose="020B0704020202020204" pitchFamily="34" charset="0"/>
                <a:cs typeface="Arial Bold" panose="020B0704020202020204" pitchFamily="34" charset="0"/>
              </a:rPr>
              <a:t>Focus on </a:t>
            </a:r>
            <a:r>
              <a:rPr lang="en-GB" sz="4000" dirty="0">
                <a:solidFill>
                  <a:schemeClr val="accent1">
                    <a:lumMod val="75000"/>
                  </a:schemeClr>
                </a:solidFill>
                <a:latin typeface="Arial Bold" panose="020B0704020202020204" pitchFamily="34" charset="0"/>
                <a:cs typeface="Arial Bold" panose="020B0704020202020204" pitchFamily="34" charset="0"/>
              </a:rPr>
              <a:t>Sourcing</a:t>
            </a:r>
            <a:br>
              <a:rPr lang="en-GB" sz="4000" dirty="0">
                <a:solidFill>
                  <a:schemeClr val="accent1">
                    <a:lumMod val="75000"/>
                  </a:schemeClr>
                </a:solidFill>
                <a:latin typeface="Arial Bold" panose="020B0704020202020204" pitchFamily="34" charset="0"/>
                <a:cs typeface="Arial Bold" panose="020B0704020202020204" pitchFamily="34" charset="0"/>
              </a:rPr>
            </a:br>
            <a:endParaRPr lang="en-GB" sz="4000" dirty="0">
              <a:solidFill>
                <a:schemeClr val="accent1">
                  <a:lumMod val="75000"/>
                </a:schemeClr>
              </a:solidFill>
            </a:endParaRPr>
          </a:p>
        </p:txBody>
      </p:sp>
      <p:sp>
        <p:nvSpPr>
          <p:cNvPr id="12" name="Slide Number Placeholder 6">
            <a:extLst>
              <a:ext uri="{FF2B5EF4-FFF2-40B4-BE49-F238E27FC236}">
                <a16:creationId xmlns:a16="http://schemas.microsoft.com/office/drawing/2014/main" id="{E0CDCBC0-A63A-060C-67EE-EBB1751042C5}"/>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21</a:t>
            </a:fld>
            <a:endParaRPr lang="en-GB" dirty="0"/>
          </a:p>
        </p:txBody>
      </p:sp>
    </p:spTree>
    <p:extLst>
      <p:ext uri="{BB962C8B-B14F-4D97-AF65-F5344CB8AC3E}">
        <p14:creationId xmlns:p14="http://schemas.microsoft.com/office/powerpoint/2010/main" val="1332072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210EA-1041-FB37-B44A-B072A73D48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7EFA9B-D497-F93B-4345-10F7DF21558B}"/>
              </a:ext>
            </a:extLst>
          </p:cNvPr>
          <p:cNvSpPr txBox="1"/>
          <p:nvPr/>
        </p:nvSpPr>
        <p:spPr>
          <a:xfrm>
            <a:off x="2046000" y="4894732"/>
            <a:ext cx="7662444" cy="461665"/>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Overall, the questions related to the Invitation to Tender have extremely positive responses. </a:t>
            </a:r>
          </a:p>
        </p:txBody>
      </p:sp>
      <p:pic>
        <p:nvPicPr>
          <p:cNvPr id="5" name="Picture 4">
            <a:extLst>
              <a:ext uri="{FF2B5EF4-FFF2-40B4-BE49-F238E27FC236}">
                <a16:creationId xmlns:a16="http://schemas.microsoft.com/office/drawing/2014/main" id="{3EC8F1A0-0D15-6403-E379-F3437B37C2CC}"/>
              </a:ext>
            </a:extLst>
          </p:cNvPr>
          <p:cNvPicPr>
            <a:picLocks noChangeAspect="1"/>
          </p:cNvPicPr>
          <p:nvPr/>
        </p:nvPicPr>
        <p:blipFill>
          <a:blip r:embed="rId2"/>
          <a:stretch>
            <a:fillRect/>
          </a:stretch>
        </p:blipFill>
        <p:spPr>
          <a:xfrm>
            <a:off x="4757542" y="1421343"/>
            <a:ext cx="2694230" cy="1676728"/>
          </a:xfrm>
          <a:prstGeom prst="rect">
            <a:avLst/>
          </a:prstGeom>
        </p:spPr>
      </p:pic>
      <p:pic>
        <p:nvPicPr>
          <p:cNvPr id="6" name="Picture 5">
            <a:extLst>
              <a:ext uri="{FF2B5EF4-FFF2-40B4-BE49-F238E27FC236}">
                <a16:creationId xmlns:a16="http://schemas.microsoft.com/office/drawing/2014/main" id="{96C5AB40-532F-911E-1396-4679082EEC9B}"/>
              </a:ext>
            </a:extLst>
          </p:cNvPr>
          <p:cNvPicPr>
            <a:picLocks noChangeAspect="1"/>
          </p:cNvPicPr>
          <p:nvPr/>
        </p:nvPicPr>
        <p:blipFill>
          <a:blip r:embed="rId3"/>
          <a:stretch>
            <a:fillRect/>
          </a:stretch>
        </p:blipFill>
        <p:spPr>
          <a:xfrm>
            <a:off x="2046001" y="3098071"/>
            <a:ext cx="2711542" cy="1676728"/>
          </a:xfrm>
          <a:prstGeom prst="rect">
            <a:avLst/>
          </a:prstGeom>
        </p:spPr>
      </p:pic>
      <p:pic>
        <p:nvPicPr>
          <p:cNvPr id="8" name="Picture 7">
            <a:extLst>
              <a:ext uri="{FF2B5EF4-FFF2-40B4-BE49-F238E27FC236}">
                <a16:creationId xmlns:a16="http://schemas.microsoft.com/office/drawing/2014/main" id="{F602DF80-13BA-D7C9-D5F8-0C886CAC8E6D}"/>
              </a:ext>
            </a:extLst>
          </p:cNvPr>
          <p:cNvPicPr>
            <a:picLocks noChangeAspect="1"/>
          </p:cNvPicPr>
          <p:nvPr/>
        </p:nvPicPr>
        <p:blipFill>
          <a:blip r:embed="rId4"/>
          <a:stretch>
            <a:fillRect/>
          </a:stretch>
        </p:blipFill>
        <p:spPr>
          <a:xfrm>
            <a:off x="4757544" y="3098071"/>
            <a:ext cx="2694229" cy="1676728"/>
          </a:xfrm>
          <a:prstGeom prst="rect">
            <a:avLst/>
          </a:prstGeom>
        </p:spPr>
      </p:pic>
      <p:sp>
        <p:nvSpPr>
          <p:cNvPr id="9" name="Title 17">
            <a:extLst>
              <a:ext uri="{FF2B5EF4-FFF2-40B4-BE49-F238E27FC236}">
                <a16:creationId xmlns:a16="http://schemas.microsoft.com/office/drawing/2014/main" id="{993FC38D-B5CA-0251-E956-EDF0ACD89CB8}"/>
              </a:ext>
            </a:extLst>
          </p:cNvPr>
          <p:cNvSpPr>
            <a:spLocks noGrp="1"/>
          </p:cNvSpPr>
          <p:nvPr>
            <p:ph type="title"/>
          </p:nvPr>
        </p:nvSpPr>
        <p:spPr/>
        <p:txBody>
          <a:bodyPr>
            <a:normAutofit fontScale="90000"/>
          </a:bodyPr>
          <a:lstStyle/>
          <a:p>
            <a:pPr algn="ctr"/>
            <a:r>
              <a:rPr lang="fr-CH" sz="4400" dirty="0">
                <a:solidFill>
                  <a:schemeClr val="accent1">
                    <a:lumMod val="75000"/>
                  </a:schemeClr>
                </a:solidFill>
                <a:latin typeface="Arial Bold" panose="020B0704020202020204" pitchFamily="34" charset="0"/>
                <a:cs typeface="Arial Bold" panose="020B0704020202020204" pitchFamily="34" charset="0"/>
              </a:rPr>
              <a:t>During the Invitation to Tender</a:t>
            </a:r>
            <a:br>
              <a:rPr lang="en-GB" dirty="0">
                <a:solidFill>
                  <a:schemeClr val="accent1">
                    <a:lumMod val="75000"/>
                  </a:schemeClr>
                </a:solidFill>
                <a:latin typeface="Arial Bold" panose="020B0704020202020204" pitchFamily="34" charset="0"/>
                <a:cs typeface="Arial Bold" panose="020B0704020202020204" pitchFamily="34" charset="0"/>
              </a:rPr>
            </a:br>
            <a:endParaRPr lang="en-GB" dirty="0">
              <a:solidFill>
                <a:schemeClr val="accent1">
                  <a:lumMod val="75000"/>
                </a:schemeClr>
              </a:solidFill>
            </a:endParaRPr>
          </a:p>
        </p:txBody>
      </p:sp>
      <p:pic>
        <p:nvPicPr>
          <p:cNvPr id="13" name="Picture 12">
            <a:extLst>
              <a:ext uri="{FF2B5EF4-FFF2-40B4-BE49-F238E27FC236}">
                <a16:creationId xmlns:a16="http://schemas.microsoft.com/office/drawing/2014/main" id="{A0C2F122-A253-C3E5-6483-CAD760780876}"/>
              </a:ext>
            </a:extLst>
          </p:cNvPr>
          <p:cNvPicPr>
            <a:picLocks noChangeAspect="1"/>
          </p:cNvPicPr>
          <p:nvPr/>
        </p:nvPicPr>
        <p:blipFill>
          <a:blip r:embed="rId5"/>
          <a:stretch>
            <a:fillRect/>
          </a:stretch>
        </p:blipFill>
        <p:spPr>
          <a:xfrm>
            <a:off x="2046001" y="1421345"/>
            <a:ext cx="2711540" cy="1676727"/>
          </a:xfrm>
          <a:prstGeom prst="rect">
            <a:avLst/>
          </a:prstGeom>
        </p:spPr>
      </p:pic>
      <p:sp>
        <p:nvSpPr>
          <p:cNvPr id="3" name="Slide Number Placeholder 6">
            <a:extLst>
              <a:ext uri="{FF2B5EF4-FFF2-40B4-BE49-F238E27FC236}">
                <a16:creationId xmlns:a16="http://schemas.microsoft.com/office/drawing/2014/main" id="{802F91CD-CFDE-816A-DB91-9B3ECBD54C35}"/>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22</a:t>
            </a:fld>
            <a:endParaRPr lang="en-GB" dirty="0"/>
          </a:p>
        </p:txBody>
      </p:sp>
    </p:spTree>
    <p:extLst>
      <p:ext uri="{BB962C8B-B14F-4D97-AF65-F5344CB8AC3E}">
        <p14:creationId xmlns:p14="http://schemas.microsoft.com/office/powerpoint/2010/main" val="2959501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B74C4-8EAA-ACFF-344D-4140F110A93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0A11BBE-0061-BC7A-DE14-C1D981E24925}"/>
              </a:ext>
            </a:extLst>
          </p:cNvPr>
          <p:cNvSpPr txBox="1"/>
          <p:nvPr/>
        </p:nvSpPr>
        <p:spPr>
          <a:xfrm>
            <a:off x="2046000" y="4894731"/>
            <a:ext cx="8356825" cy="784830"/>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86% of the respondents either “Fully agree” or “Agree” with the fact that they were given </a:t>
            </a:r>
            <a:r>
              <a:rPr lang="en-GB" sz="1100" b="1" dirty="0">
                <a:solidFill>
                  <a:schemeClr val="tx1">
                    <a:lumMod val="75000"/>
                  </a:schemeClr>
                </a:solidFill>
              </a:rPr>
              <a:t>“the possibility to negotiate”</a:t>
            </a:r>
            <a:r>
              <a:rPr lang="en-GB" sz="1100" dirty="0">
                <a:solidFill>
                  <a:schemeClr val="tx1">
                    <a:lumMod val="75000"/>
                  </a:schemeClr>
                </a:solidFill>
              </a:rPr>
              <a:t>;</a:t>
            </a:r>
          </a:p>
          <a:p>
            <a:pPr marL="171450" indent="-171450">
              <a:buFont typeface="Arial" panose="020B0604020202020204" pitchFamily="34" charset="0"/>
              <a:buChar char="•"/>
            </a:pPr>
            <a:r>
              <a:rPr lang="en-GB" sz="1100" dirty="0">
                <a:solidFill>
                  <a:schemeClr val="tx1">
                    <a:lumMod val="75000"/>
                  </a:schemeClr>
                </a:solidFill>
              </a:rPr>
              <a:t>Largely positive responses were received on “</a:t>
            </a:r>
            <a:r>
              <a:rPr lang="en-GB" sz="1100" b="1" dirty="0">
                <a:solidFill>
                  <a:schemeClr val="tx1">
                    <a:lumMod val="75000"/>
                  </a:schemeClr>
                </a:solidFill>
              </a:rPr>
              <a:t>negotiation objective definition”</a:t>
            </a:r>
            <a:r>
              <a:rPr lang="en-GB" sz="1100" dirty="0">
                <a:solidFill>
                  <a:schemeClr val="tx1">
                    <a:lumMod val="75000"/>
                  </a:schemeClr>
                </a:solidFill>
              </a:rPr>
              <a:t>, “</a:t>
            </a:r>
            <a:r>
              <a:rPr lang="en-GB" sz="1100" b="1" dirty="0">
                <a:solidFill>
                  <a:schemeClr val="tx1">
                    <a:lumMod val="75000"/>
                  </a:schemeClr>
                </a:solidFill>
              </a:rPr>
              <a:t>procurement important role during negotiation</a:t>
            </a:r>
            <a:r>
              <a:rPr lang="en-GB" sz="1100" dirty="0">
                <a:solidFill>
                  <a:schemeClr val="tx1">
                    <a:lumMod val="75000"/>
                  </a:schemeClr>
                </a:solidFill>
              </a:rPr>
              <a:t>” “</a:t>
            </a:r>
            <a:r>
              <a:rPr lang="en-GB" sz="1100" b="1" dirty="0">
                <a:solidFill>
                  <a:schemeClr val="tx1">
                    <a:lumMod val="75000"/>
                  </a:schemeClr>
                </a:solidFill>
              </a:rPr>
              <a:t>results of the negotiation”</a:t>
            </a:r>
            <a:r>
              <a:rPr lang="en-GB" sz="1100" dirty="0">
                <a:solidFill>
                  <a:schemeClr val="tx1">
                    <a:lumMod val="75000"/>
                  </a:schemeClr>
                </a:solidFill>
              </a:rPr>
              <a:t>, while between 13-15% </a:t>
            </a:r>
            <a:r>
              <a:rPr lang="en-GB" sz="1100" b="1" dirty="0">
                <a:solidFill>
                  <a:schemeClr val="tx1">
                    <a:lumMod val="75000"/>
                  </a:schemeClr>
                </a:solidFill>
              </a:rPr>
              <a:t>“Neutral” </a:t>
            </a:r>
            <a:r>
              <a:rPr lang="en-GB" sz="1100" dirty="0">
                <a:solidFill>
                  <a:schemeClr val="tx1">
                    <a:lumMod val="75000"/>
                  </a:schemeClr>
                </a:solidFill>
              </a:rPr>
              <a:t>responses received for these 3 questions</a:t>
            </a:r>
            <a:r>
              <a:rPr lang="en-GB" sz="1100" b="1" dirty="0">
                <a:solidFill>
                  <a:schemeClr val="tx1">
                    <a:lumMod val="75000"/>
                  </a:schemeClr>
                </a:solidFill>
              </a:rPr>
              <a:t>. </a:t>
            </a:r>
          </a:p>
        </p:txBody>
      </p:sp>
      <p:pic>
        <p:nvPicPr>
          <p:cNvPr id="2" name="Picture 1">
            <a:extLst>
              <a:ext uri="{FF2B5EF4-FFF2-40B4-BE49-F238E27FC236}">
                <a16:creationId xmlns:a16="http://schemas.microsoft.com/office/drawing/2014/main" id="{EC1053BA-1079-D4B9-92E1-E28B01B2AF40}"/>
              </a:ext>
            </a:extLst>
          </p:cNvPr>
          <p:cNvPicPr>
            <a:picLocks noChangeAspect="1"/>
          </p:cNvPicPr>
          <p:nvPr/>
        </p:nvPicPr>
        <p:blipFill>
          <a:blip r:embed="rId2"/>
          <a:stretch>
            <a:fillRect/>
          </a:stretch>
        </p:blipFill>
        <p:spPr>
          <a:xfrm>
            <a:off x="7445997" y="1421337"/>
            <a:ext cx="2694229" cy="1619282"/>
          </a:xfrm>
          <a:prstGeom prst="rect">
            <a:avLst/>
          </a:prstGeom>
        </p:spPr>
      </p:pic>
      <p:pic>
        <p:nvPicPr>
          <p:cNvPr id="5" name="Picture 4">
            <a:extLst>
              <a:ext uri="{FF2B5EF4-FFF2-40B4-BE49-F238E27FC236}">
                <a16:creationId xmlns:a16="http://schemas.microsoft.com/office/drawing/2014/main" id="{21CA1652-08D2-F608-756F-C8350F1616AD}"/>
              </a:ext>
            </a:extLst>
          </p:cNvPr>
          <p:cNvPicPr>
            <a:picLocks noChangeAspect="1"/>
          </p:cNvPicPr>
          <p:nvPr/>
        </p:nvPicPr>
        <p:blipFill>
          <a:blip r:embed="rId3"/>
          <a:stretch>
            <a:fillRect/>
          </a:stretch>
        </p:blipFill>
        <p:spPr>
          <a:xfrm>
            <a:off x="4740222" y="3035467"/>
            <a:ext cx="2705773" cy="1619282"/>
          </a:xfrm>
          <a:prstGeom prst="rect">
            <a:avLst/>
          </a:prstGeom>
        </p:spPr>
      </p:pic>
      <p:pic>
        <p:nvPicPr>
          <p:cNvPr id="6" name="Picture 5">
            <a:extLst>
              <a:ext uri="{FF2B5EF4-FFF2-40B4-BE49-F238E27FC236}">
                <a16:creationId xmlns:a16="http://schemas.microsoft.com/office/drawing/2014/main" id="{FD422D01-C899-17F7-A432-A7C29557DFF8}"/>
              </a:ext>
            </a:extLst>
          </p:cNvPr>
          <p:cNvPicPr>
            <a:picLocks noChangeAspect="1"/>
          </p:cNvPicPr>
          <p:nvPr/>
        </p:nvPicPr>
        <p:blipFill>
          <a:blip r:embed="rId4"/>
          <a:stretch>
            <a:fillRect/>
          </a:stretch>
        </p:blipFill>
        <p:spPr>
          <a:xfrm>
            <a:off x="2045991" y="3035468"/>
            <a:ext cx="2694231" cy="1619283"/>
          </a:xfrm>
          <a:prstGeom prst="rect">
            <a:avLst/>
          </a:prstGeom>
        </p:spPr>
      </p:pic>
      <p:sp>
        <p:nvSpPr>
          <p:cNvPr id="8" name="Title 17">
            <a:extLst>
              <a:ext uri="{FF2B5EF4-FFF2-40B4-BE49-F238E27FC236}">
                <a16:creationId xmlns:a16="http://schemas.microsoft.com/office/drawing/2014/main" id="{EBAEE304-8237-740A-8BCA-4611F923DA7A}"/>
              </a:ext>
            </a:extLst>
          </p:cNvPr>
          <p:cNvSpPr>
            <a:spLocks noGrp="1"/>
          </p:cNvSpPr>
          <p:nvPr>
            <p:ph type="title"/>
          </p:nvPr>
        </p:nvSpPr>
        <p:spPr/>
        <p:txBody>
          <a:bodyPr>
            <a:normAutofit fontScale="90000"/>
          </a:bodyPr>
          <a:lstStyle/>
          <a:p>
            <a:pPr algn="ctr"/>
            <a:r>
              <a:rPr lang="fr-CH" sz="4000" dirty="0">
                <a:solidFill>
                  <a:schemeClr val="tx1">
                    <a:lumMod val="75000"/>
                  </a:schemeClr>
                </a:solidFill>
                <a:latin typeface="Arial Bold" panose="020B0704020202020204" pitchFamily="34" charset="0"/>
                <a:cs typeface="Arial Bold" panose="020B0704020202020204" pitchFamily="34" charset="0"/>
              </a:rPr>
              <a:t>During the </a:t>
            </a:r>
            <a:r>
              <a:rPr lang="en-GB" sz="4000" dirty="0">
                <a:solidFill>
                  <a:schemeClr val="tx1">
                    <a:lumMod val="75000"/>
                  </a:schemeClr>
                </a:solidFill>
                <a:latin typeface="Arial Bold" panose="020B0704020202020204" pitchFamily="34" charset="0"/>
                <a:cs typeface="Arial Bold" panose="020B0704020202020204" pitchFamily="34" charset="0"/>
              </a:rPr>
              <a:t>negotiation</a:t>
            </a:r>
            <a:br>
              <a:rPr lang="fr-CH" sz="4000" dirty="0">
                <a:solidFill>
                  <a:schemeClr val="tx1">
                    <a:lumMod val="75000"/>
                  </a:schemeClr>
                </a:solidFill>
                <a:latin typeface="Arial Bold" panose="020B0704020202020204" pitchFamily="34" charset="0"/>
                <a:cs typeface="Arial Bold" panose="020B0704020202020204" pitchFamily="34" charset="0"/>
              </a:rPr>
            </a:br>
            <a:endParaRPr lang="en-GB" sz="4000" dirty="0">
              <a:solidFill>
                <a:schemeClr val="tx1">
                  <a:lumMod val="75000"/>
                </a:schemeClr>
              </a:solidFill>
            </a:endParaRPr>
          </a:p>
        </p:txBody>
      </p:sp>
      <p:pic>
        <p:nvPicPr>
          <p:cNvPr id="4" name="Picture 3">
            <a:extLst>
              <a:ext uri="{FF2B5EF4-FFF2-40B4-BE49-F238E27FC236}">
                <a16:creationId xmlns:a16="http://schemas.microsoft.com/office/drawing/2014/main" id="{FEE80971-F487-E0D8-0EC9-D3B8598535F5}"/>
              </a:ext>
            </a:extLst>
          </p:cNvPr>
          <p:cNvPicPr>
            <a:picLocks noChangeAspect="1"/>
          </p:cNvPicPr>
          <p:nvPr/>
        </p:nvPicPr>
        <p:blipFill>
          <a:blip r:embed="rId5"/>
          <a:stretch>
            <a:fillRect/>
          </a:stretch>
        </p:blipFill>
        <p:spPr>
          <a:xfrm>
            <a:off x="2046000" y="1421345"/>
            <a:ext cx="2700000" cy="1619283"/>
          </a:xfrm>
          <a:prstGeom prst="rect">
            <a:avLst/>
          </a:prstGeom>
        </p:spPr>
      </p:pic>
      <p:sp>
        <p:nvSpPr>
          <p:cNvPr id="7" name="TextBox 6">
            <a:extLst>
              <a:ext uri="{FF2B5EF4-FFF2-40B4-BE49-F238E27FC236}">
                <a16:creationId xmlns:a16="http://schemas.microsoft.com/office/drawing/2014/main" id="{A63152BD-C411-4989-8885-63F6E8F1E566}"/>
              </a:ext>
            </a:extLst>
          </p:cNvPr>
          <p:cNvSpPr txBox="1"/>
          <p:nvPr/>
        </p:nvSpPr>
        <p:spPr>
          <a:xfrm rot="20461958">
            <a:off x="1978089" y="1383517"/>
            <a:ext cx="628153" cy="307777"/>
          </a:xfrm>
          <a:prstGeom prst="rect">
            <a:avLst/>
          </a:prstGeom>
          <a:noFill/>
        </p:spPr>
        <p:txBody>
          <a:bodyPr wrap="square" rtlCol="0">
            <a:spAutoFit/>
          </a:bodyPr>
          <a:lstStyle/>
          <a:p>
            <a:r>
              <a:rPr lang="en-GB" sz="1400" b="1" dirty="0">
                <a:ln w="6600">
                  <a:solidFill>
                    <a:srgbClr val="FF0000"/>
                  </a:solidFill>
                  <a:prstDash val="solid"/>
                </a:ln>
                <a:solidFill>
                  <a:schemeClr val="bg1"/>
                </a:solidFill>
                <a:effectLst>
                  <a:outerShdw dist="38100" dir="2700000" algn="tl" rotWithShape="0">
                    <a:schemeClr val="accent2"/>
                  </a:outerShdw>
                </a:effectLst>
              </a:rPr>
              <a:t>New</a:t>
            </a:r>
          </a:p>
        </p:txBody>
      </p:sp>
      <p:pic>
        <p:nvPicPr>
          <p:cNvPr id="12" name="Picture 11">
            <a:extLst>
              <a:ext uri="{FF2B5EF4-FFF2-40B4-BE49-F238E27FC236}">
                <a16:creationId xmlns:a16="http://schemas.microsoft.com/office/drawing/2014/main" id="{C8A87343-A487-3EFA-65DF-EDE123A0C05C}"/>
              </a:ext>
            </a:extLst>
          </p:cNvPr>
          <p:cNvPicPr>
            <a:picLocks noChangeAspect="1"/>
          </p:cNvPicPr>
          <p:nvPr/>
        </p:nvPicPr>
        <p:blipFill>
          <a:blip r:embed="rId6"/>
          <a:stretch>
            <a:fillRect/>
          </a:stretch>
        </p:blipFill>
        <p:spPr>
          <a:xfrm>
            <a:off x="4738914" y="1421337"/>
            <a:ext cx="2700000" cy="1619290"/>
          </a:xfrm>
          <a:prstGeom prst="rect">
            <a:avLst/>
          </a:prstGeom>
        </p:spPr>
      </p:pic>
      <p:sp>
        <p:nvSpPr>
          <p:cNvPr id="14" name="TextBox 13">
            <a:extLst>
              <a:ext uri="{FF2B5EF4-FFF2-40B4-BE49-F238E27FC236}">
                <a16:creationId xmlns:a16="http://schemas.microsoft.com/office/drawing/2014/main" id="{C304226A-6700-FF65-44A5-5BFF07ECEB3F}"/>
              </a:ext>
            </a:extLst>
          </p:cNvPr>
          <p:cNvSpPr txBox="1"/>
          <p:nvPr/>
        </p:nvSpPr>
        <p:spPr>
          <a:xfrm rot="20461958">
            <a:off x="4708776" y="1383518"/>
            <a:ext cx="628153" cy="307777"/>
          </a:xfrm>
          <a:prstGeom prst="rect">
            <a:avLst/>
          </a:prstGeom>
          <a:noFill/>
        </p:spPr>
        <p:txBody>
          <a:bodyPr wrap="square" rtlCol="0">
            <a:spAutoFit/>
          </a:bodyPr>
          <a:lstStyle/>
          <a:p>
            <a:r>
              <a:rPr lang="en-GB" sz="1400" b="1" dirty="0">
                <a:ln w="6600">
                  <a:solidFill>
                    <a:srgbClr val="FF0000"/>
                  </a:solidFill>
                  <a:prstDash val="solid"/>
                </a:ln>
                <a:solidFill>
                  <a:schemeClr val="bg1"/>
                </a:solidFill>
                <a:effectLst>
                  <a:outerShdw dist="38100" dir="2700000" algn="tl" rotWithShape="0">
                    <a:schemeClr val="accent2"/>
                  </a:outerShdw>
                </a:effectLst>
              </a:rPr>
              <a:t>New</a:t>
            </a:r>
          </a:p>
        </p:txBody>
      </p:sp>
      <p:sp>
        <p:nvSpPr>
          <p:cNvPr id="13" name="Slide Number Placeholder 6">
            <a:extLst>
              <a:ext uri="{FF2B5EF4-FFF2-40B4-BE49-F238E27FC236}">
                <a16:creationId xmlns:a16="http://schemas.microsoft.com/office/drawing/2014/main" id="{3BC0BA05-268F-D505-FF7E-0665EBB8AC7E}"/>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23</a:t>
            </a:fld>
            <a:endParaRPr lang="en-GB" dirty="0"/>
          </a:p>
        </p:txBody>
      </p:sp>
    </p:spTree>
    <p:extLst>
      <p:ext uri="{BB962C8B-B14F-4D97-AF65-F5344CB8AC3E}">
        <p14:creationId xmlns:p14="http://schemas.microsoft.com/office/powerpoint/2010/main" val="996084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3DE06-1053-A46C-D115-FF38E659CD2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BA93D65-2DFE-AF8B-2F37-B057496A7983}"/>
              </a:ext>
            </a:extLst>
          </p:cNvPr>
          <p:cNvSpPr txBox="1"/>
          <p:nvPr/>
        </p:nvSpPr>
        <p:spPr>
          <a:xfrm>
            <a:off x="2046000" y="4894731"/>
            <a:ext cx="7735032" cy="784830"/>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b="1" dirty="0">
                <a:solidFill>
                  <a:schemeClr val="tx1">
                    <a:lumMod val="75000"/>
                  </a:schemeClr>
                </a:solidFill>
              </a:rPr>
              <a:t>“Promoting collaboration” </a:t>
            </a:r>
            <a:r>
              <a:rPr lang="en-GB" sz="1100" dirty="0">
                <a:solidFill>
                  <a:schemeClr val="tx1">
                    <a:lumMod val="75000"/>
                  </a:schemeClr>
                </a:solidFill>
              </a:rPr>
              <a:t>and giving “</a:t>
            </a:r>
            <a:r>
              <a:rPr lang="en-GB" sz="1100" b="1" dirty="0">
                <a:solidFill>
                  <a:schemeClr val="tx1">
                    <a:lumMod val="75000"/>
                  </a:schemeClr>
                </a:solidFill>
              </a:rPr>
              <a:t>clear instructions” </a:t>
            </a:r>
            <a:r>
              <a:rPr lang="en-GB" sz="1100" dirty="0">
                <a:solidFill>
                  <a:schemeClr val="tx1">
                    <a:lumMod val="75000"/>
                  </a:schemeClr>
                </a:solidFill>
              </a:rPr>
              <a:t>appear as areas of strengths; </a:t>
            </a:r>
          </a:p>
          <a:p>
            <a:pPr marL="171450" indent="-171450">
              <a:buFont typeface="Arial" panose="020B0604020202020204" pitchFamily="34" charset="0"/>
              <a:buChar char="•"/>
            </a:pPr>
            <a:r>
              <a:rPr lang="en-GB" sz="1100" dirty="0">
                <a:solidFill>
                  <a:schemeClr val="tx1">
                    <a:lumMod val="75000"/>
                  </a:schemeClr>
                </a:solidFill>
              </a:rPr>
              <a:t>Procurement service “</a:t>
            </a:r>
            <a:r>
              <a:rPr lang="en-GB" sz="1100" b="1" dirty="0">
                <a:solidFill>
                  <a:schemeClr val="tx1">
                    <a:lumMod val="75000"/>
                  </a:schemeClr>
                </a:solidFill>
              </a:rPr>
              <a:t>presence in important meetings” </a:t>
            </a:r>
            <a:r>
              <a:rPr lang="en-GB" sz="1100" dirty="0">
                <a:solidFill>
                  <a:schemeClr val="tx1">
                    <a:lumMod val="75000"/>
                  </a:schemeClr>
                </a:solidFill>
              </a:rPr>
              <a:t>and “</a:t>
            </a:r>
            <a:r>
              <a:rPr lang="en-GB" sz="1100" b="1" dirty="0">
                <a:solidFill>
                  <a:schemeClr val="tx1">
                    <a:lumMod val="75000"/>
                  </a:schemeClr>
                </a:solidFill>
              </a:rPr>
              <a:t>providing prompt answers” </a:t>
            </a:r>
            <a:r>
              <a:rPr lang="en-GB" sz="1100" dirty="0">
                <a:solidFill>
                  <a:schemeClr val="tx1">
                    <a:lumMod val="75000"/>
                  </a:schemeClr>
                </a:solidFill>
              </a:rPr>
              <a:t>are also positively perceived, only 3% of the respondents appear to Disagree. </a:t>
            </a:r>
          </a:p>
        </p:txBody>
      </p:sp>
      <p:pic>
        <p:nvPicPr>
          <p:cNvPr id="2" name="Picture 1">
            <a:extLst>
              <a:ext uri="{FF2B5EF4-FFF2-40B4-BE49-F238E27FC236}">
                <a16:creationId xmlns:a16="http://schemas.microsoft.com/office/drawing/2014/main" id="{E94765E6-BA3D-64E8-3D83-E133E47D458C}"/>
              </a:ext>
            </a:extLst>
          </p:cNvPr>
          <p:cNvPicPr>
            <a:picLocks noChangeAspect="1"/>
          </p:cNvPicPr>
          <p:nvPr/>
        </p:nvPicPr>
        <p:blipFill>
          <a:blip r:embed="rId2"/>
          <a:stretch>
            <a:fillRect/>
          </a:stretch>
        </p:blipFill>
        <p:spPr>
          <a:xfrm>
            <a:off x="4740229" y="1417753"/>
            <a:ext cx="2694228" cy="1676727"/>
          </a:xfrm>
          <a:prstGeom prst="rect">
            <a:avLst/>
          </a:prstGeom>
        </p:spPr>
      </p:pic>
      <p:pic>
        <p:nvPicPr>
          <p:cNvPr id="4" name="Picture 3">
            <a:extLst>
              <a:ext uri="{FF2B5EF4-FFF2-40B4-BE49-F238E27FC236}">
                <a16:creationId xmlns:a16="http://schemas.microsoft.com/office/drawing/2014/main" id="{6C761FCC-C384-EFF1-61FF-BBF9A25E92C2}"/>
              </a:ext>
            </a:extLst>
          </p:cNvPr>
          <p:cNvPicPr>
            <a:picLocks noChangeAspect="1"/>
          </p:cNvPicPr>
          <p:nvPr/>
        </p:nvPicPr>
        <p:blipFill>
          <a:blip r:embed="rId3"/>
          <a:stretch>
            <a:fillRect/>
          </a:stretch>
        </p:blipFill>
        <p:spPr>
          <a:xfrm>
            <a:off x="4740229" y="3094479"/>
            <a:ext cx="2694228" cy="1676727"/>
          </a:xfrm>
          <a:prstGeom prst="rect">
            <a:avLst/>
          </a:prstGeom>
        </p:spPr>
      </p:pic>
      <p:pic>
        <p:nvPicPr>
          <p:cNvPr id="5" name="Picture 4">
            <a:extLst>
              <a:ext uri="{FF2B5EF4-FFF2-40B4-BE49-F238E27FC236}">
                <a16:creationId xmlns:a16="http://schemas.microsoft.com/office/drawing/2014/main" id="{E39D9579-D5D8-18C2-EFB1-E455B71D923B}"/>
              </a:ext>
            </a:extLst>
          </p:cNvPr>
          <p:cNvPicPr>
            <a:picLocks noChangeAspect="1"/>
          </p:cNvPicPr>
          <p:nvPr/>
        </p:nvPicPr>
        <p:blipFill>
          <a:blip r:embed="rId4"/>
          <a:stretch>
            <a:fillRect/>
          </a:stretch>
        </p:blipFill>
        <p:spPr>
          <a:xfrm>
            <a:off x="2046001" y="1421728"/>
            <a:ext cx="2694228" cy="1676727"/>
          </a:xfrm>
          <a:prstGeom prst="rect">
            <a:avLst/>
          </a:prstGeom>
        </p:spPr>
      </p:pic>
      <p:pic>
        <p:nvPicPr>
          <p:cNvPr id="13" name="Picture 12">
            <a:extLst>
              <a:ext uri="{FF2B5EF4-FFF2-40B4-BE49-F238E27FC236}">
                <a16:creationId xmlns:a16="http://schemas.microsoft.com/office/drawing/2014/main" id="{B916D468-7FDB-3E7C-F741-31DC535A5C3E}"/>
              </a:ext>
            </a:extLst>
          </p:cNvPr>
          <p:cNvPicPr>
            <a:picLocks noChangeAspect="1"/>
          </p:cNvPicPr>
          <p:nvPr/>
        </p:nvPicPr>
        <p:blipFill>
          <a:blip r:embed="rId5"/>
          <a:stretch>
            <a:fillRect/>
          </a:stretch>
        </p:blipFill>
        <p:spPr>
          <a:xfrm>
            <a:off x="2046001" y="3096719"/>
            <a:ext cx="2692800" cy="1671344"/>
          </a:xfrm>
          <a:prstGeom prst="rect">
            <a:avLst/>
          </a:prstGeom>
        </p:spPr>
      </p:pic>
      <p:sp>
        <p:nvSpPr>
          <p:cNvPr id="14" name="Title 17">
            <a:extLst>
              <a:ext uri="{FF2B5EF4-FFF2-40B4-BE49-F238E27FC236}">
                <a16:creationId xmlns:a16="http://schemas.microsoft.com/office/drawing/2014/main" id="{C1BC9F61-368D-150E-2606-BF19BCB07B3B}"/>
              </a:ext>
            </a:extLst>
          </p:cNvPr>
          <p:cNvSpPr>
            <a:spLocks noGrp="1"/>
          </p:cNvSpPr>
          <p:nvPr>
            <p:ph type="title"/>
          </p:nvPr>
        </p:nvSpPr>
        <p:spPr/>
        <p:txBody>
          <a:bodyPr>
            <a:normAutofit fontScale="90000"/>
          </a:bodyPr>
          <a:lstStyle/>
          <a:p>
            <a:pPr algn="ctr"/>
            <a:r>
              <a:rPr lang="fr-CH" sz="4400" dirty="0">
                <a:solidFill>
                  <a:schemeClr val="tx1">
                    <a:lumMod val="75000"/>
                  </a:schemeClr>
                </a:solidFill>
                <a:latin typeface="Arial Bold" panose="020B0704020202020204" pitchFamily="34" charset="0"/>
                <a:cs typeface="Arial Bold" panose="020B0704020202020204" pitchFamily="34" charset="0"/>
              </a:rPr>
              <a:t>Overall </a:t>
            </a:r>
            <a:r>
              <a:rPr lang="en-GB" sz="4400" dirty="0">
                <a:solidFill>
                  <a:schemeClr val="tx1">
                    <a:lumMod val="75000"/>
                  </a:schemeClr>
                </a:solidFill>
                <a:latin typeface="Arial Bold" panose="020B0704020202020204" pitchFamily="34" charset="0"/>
                <a:cs typeface="Arial Bold" panose="020B0704020202020204" pitchFamily="34" charset="0"/>
              </a:rPr>
              <a:t>added</a:t>
            </a:r>
            <a:r>
              <a:rPr lang="fr-CH" sz="4400" dirty="0">
                <a:solidFill>
                  <a:schemeClr val="tx1">
                    <a:lumMod val="75000"/>
                  </a:schemeClr>
                </a:solidFill>
                <a:latin typeface="Arial Bold" panose="020B0704020202020204" pitchFamily="34" charset="0"/>
                <a:cs typeface="Arial Bold" panose="020B0704020202020204" pitchFamily="34" charset="0"/>
              </a:rPr>
              <a:t> value</a:t>
            </a:r>
            <a:br>
              <a:rPr lang="en-GB" dirty="0">
                <a:solidFill>
                  <a:schemeClr val="tx1">
                    <a:lumMod val="75000"/>
                  </a:schemeClr>
                </a:solidFill>
                <a:latin typeface="Arial Bold" panose="020B0704020202020204" pitchFamily="34" charset="0"/>
                <a:cs typeface="Arial Bold" panose="020B0704020202020204" pitchFamily="34" charset="0"/>
              </a:rPr>
            </a:br>
            <a:endParaRPr lang="en-GB" dirty="0">
              <a:solidFill>
                <a:schemeClr val="tx1">
                  <a:lumMod val="75000"/>
                </a:schemeClr>
              </a:solidFill>
            </a:endParaRPr>
          </a:p>
        </p:txBody>
      </p:sp>
      <p:sp>
        <p:nvSpPr>
          <p:cNvPr id="6" name="Slide Number Placeholder 6">
            <a:extLst>
              <a:ext uri="{FF2B5EF4-FFF2-40B4-BE49-F238E27FC236}">
                <a16:creationId xmlns:a16="http://schemas.microsoft.com/office/drawing/2014/main" id="{6674A7BA-0B05-8CE3-A28E-0FDB0C3B6A9C}"/>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24</a:t>
            </a:fld>
            <a:endParaRPr lang="en-GB" dirty="0"/>
          </a:p>
        </p:txBody>
      </p:sp>
    </p:spTree>
    <p:extLst>
      <p:ext uri="{BB962C8B-B14F-4D97-AF65-F5344CB8AC3E}">
        <p14:creationId xmlns:p14="http://schemas.microsoft.com/office/powerpoint/2010/main" val="126632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8F639-E0E0-ED30-9A0A-E6524D3D3A9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127A1E-82B0-E978-2F0E-48C19BC0A580}"/>
              </a:ext>
            </a:extLst>
          </p:cNvPr>
          <p:cNvSpPr/>
          <p:nvPr/>
        </p:nvSpPr>
        <p:spPr>
          <a:xfrm>
            <a:off x="6150798" y="1357348"/>
            <a:ext cx="3868546" cy="2860194"/>
          </a:xfrm>
          <a:prstGeom prst="roundRect">
            <a:avLst/>
          </a:prstGeom>
          <a:solidFill>
            <a:schemeClr val="accent3">
              <a:lumMod val="7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The service provided was of good quality; however, the procedure this time was notably more burdensome compared to previous experiences. The </a:t>
            </a:r>
            <a:r>
              <a:rPr lang="en-GB" sz="1050" b="1" dirty="0">
                <a:solidFill>
                  <a:schemeClr val="bg1"/>
                </a:solidFill>
                <a:cs typeface="Arial" panose="020B0604020202020204" pitchFamily="34" charset="0"/>
              </a:rPr>
              <a:t>volume of comments </a:t>
            </a:r>
            <a:r>
              <a:rPr lang="en-GB" sz="1050" dirty="0">
                <a:solidFill>
                  <a:schemeClr val="bg1"/>
                </a:solidFill>
                <a:cs typeface="Arial" panose="020B0604020202020204" pitchFamily="34" charset="0"/>
              </a:rPr>
              <a:t>made has significantly increased, likely tripling compared to prior contracts. This escalation in </a:t>
            </a:r>
            <a:r>
              <a:rPr lang="en-GB" sz="1050" b="1" dirty="0">
                <a:solidFill>
                  <a:schemeClr val="bg1"/>
                </a:solidFill>
                <a:cs typeface="Arial" panose="020B0604020202020204" pitchFamily="34" charset="0"/>
              </a:rPr>
              <a:t>administrative complexity is concerning</a:t>
            </a:r>
            <a:r>
              <a:rPr lang="en-GB" sz="1050" dirty="0">
                <a:solidFill>
                  <a:schemeClr val="bg1"/>
                </a:solidFill>
                <a:cs typeface="Arial" panose="020B0604020202020204" pitchFamily="34" charset="0"/>
              </a:rPr>
              <a:t>, especially given the relatively small scale of the contract. </a:t>
            </a:r>
            <a:br>
              <a:rPr lang="en-GB" sz="1050" dirty="0">
                <a:solidFill>
                  <a:schemeClr val="bg1"/>
                </a:solidFill>
                <a:cs typeface="Arial" panose="020B0604020202020204" pitchFamily="34" charset="0"/>
              </a:rPr>
            </a:br>
            <a:r>
              <a:rPr lang="en-GB" sz="1050" dirty="0">
                <a:solidFill>
                  <a:schemeClr val="bg1"/>
                </a:solidFill>
                <a:cs typeface="Arial" panose="020B0604020202020204" pitchFamily="34" charset="0"/>
              </a:rPr>
              <a:t>Despite the added layers of bureaucracy, it remains unclear if there is any tangible benefit derived from this increased complexity. Furthermore, only two out of the three contracts have been signed, which may indicate potential delays or inefficiencies in the process. In summary, while the service quality remains commendable, </a:t>
            </a:r>
            <a:r>
              <a:rPr lang="en-GB" sz="1050" b="1" dirty="0">
                <a:solidFill>
                  <a:schemeClr val="bg1"/>
                </a:solidFill>
                <a:cs typeface="Arial" panose="020B0604020202020204" pitchFamily="34" charset="0"/>
              </a:rPr>
              <a:t>the administrative side of the procedure is becoming increasingly cumbersome</a:t>
            </a:r>
            <a:r>
              <a:rPr lang="en-GB" sz="1050" dirty="0">
                <a:solidFill>
                  <a:schemeClr val="bg1"/>
                </a:solidFill>
                <a:cs typeface="Arial" panose="020B0604020202020204" pitchFamily="34" charset="0"/>
              </a:rPr>
              <a:t>, raising questions about the necessity and value of such extensive processes for contracts of this size.</a:t>
            </a:r>
            <a:r>
              <a:rPr lang="en-GB" sz="1050" dirty="0">
                <a:solidFill>
                  <a:schemeClr val="bg1"/>
                </a:solidFill>
                <a:cs typeface="Times New Roman" panose="02020603050405020304" pitchFamily="18" charset="0"/>
              </a:rPr>
              <a:t> ”</a:t>
            </a:r>
            <a:endParaRPr lang="en-GB" sz="1050" dirty="0">
              <a:solidFill>
                <a:schemeClr val="bg1"/>
              </a:solidFill>
              <a:cs typeface="Arial" panose="020B0604020202020204" pitchFamily="34" charset="0"/>
            </a:endParaRPr>
          </a:p>
        </p:txBody>
      </p:sp>
      <p:sp>
        <p:nvSpPr>
          <p:cNvPr id="12" name="Rectangle: Rounded Corners 11">
            <a:extLst>
              <a:ext uri="{FF2B5EF4-FFF2-40B4-BE49-F238E27FC236}">
                <a16:creationId xmlns:a16="http://schemas.microsoft.com/office/drawing/2014/main" id="{A03107EB-1762-0A3B-876A-F642592A0931}"/>
              </a:ext>
            </a:extLst>
          </p:cNvPr>
          <p:cNvSpPr/>
          <p:nvPr/>
        </p:nvSpPr>
        <p:spPr>
          <a:xfrm>
            <a:off x="1999558" y="1357348"/>
            <a:ext cx="3868546" cy="383590"/>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Thanks again to X and the IPT team for their </a:t>
            </a:r>
            <a:r>
              <a:rPr lang="en-GB" sz="1050" b="1" dirty="0">
                <a:solidFill>
                  <a:schemeClr val="bg1"/>
                </a:solidFill>
                <a:cs typeface="Arial" panose="020B0604020202020204" pitchFamily="34" charset="0"/>
              </a:rPr>
              <a:t>support</a:t>
            </a:r>
            <a:r>
              <a:rPr lang="en-GB" sz="1050" dirty="0">
                <a:solidFill>
                  <a:schemeClr val="bg1"/>
                </a:solidFill>
                <a:cs typeface="Arial" panose="020B0604020202020204" pitchFamily="34" charset="0"/>
              </a:rPr>
              <a:t>!</a:t>
            </a:r>
            <a:r>
              <a:rPr lang="en-GB" sz="1050" dirty="0">
                <a:solidFill>
                  <a:schemeClr val="bg1"/>
                </a:solidFill>
                <a:cs typeface="Times New Roman" panose="02020603050405020304" pitchFamily="18" charset="0"/>
              </a:rPr>
              <a:t>”</a:t>
            </a:r>
            <a:endParaRPr lang="en-GB" sz="1050" dirty="0">
              <a:solidFill>
                <a:schemeClr val="bg1"/>
              </a:solidFill>
              <a:cs typeface="Arial" panose="020B0604020202020204" pitchFamily="34" charset="0"/>
            </a:endParaRPr>
          </a:p>
        </p:txBody>
      </p:sp>
      <p:sp>
        <p:nvSpPr>
          <p:cNvPr id="13" name="Rectangle: Rounded Corners 12">
            <a:extLst>
              <a:ext uri="{FF2B5EF4-FFF2-40B4-BE49-F238E27FC236}">
                <a16:creationId xmlns:a16="http://schemas.microsoft.com/office/drawing/2014/main" id="{2843D71D-209E-8878-8876-6D293F114E6A}"/>
              </a:ext>
            </a:extLst>
          </p:cNvPr>
          <p:cNvSpPr/>
          <p:nvPr/>
        </p:nvSpPr>
        <p:spPr>
          <a:xfrm>
            <a:off x="1999559" y="1835096"/>
            <a:ext cx="2113547" cy="576007"/>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a:t>
            </a:r>
            <a:r>
              <a:rPr lang="en-GB" sz="1050" b="1" dirty="0">
                <a:solidFill>
                  <a:schemeClr val="bg1"/>
                </a:solidFill>
                <a:cs typeface="Arial" panose="020B0604020202020204" pitchFamily="34" charset="0"/>
              </a:rPr>
              <a:t>Interaction</a:t>
            </a:r>
            <a:r>
              <a:rPr lang="en-GB" sz="1050" dirty="0">
                <a:solidFill>
                  <a:schemeClr val="bg1"/>
                </a:solidFill>
                <a:cs typeface="Arial" panose="020B0604020202020204" pitchFamily="34" charset="0"/>
              </a:rPr>
              <a:t> with X was exemplary</a:t>
            </a:r>
            <a:r>
              <a:rPr lang="en-GB" sz="1050" dirty="0">
                <a:solidFill>
                  <a:schemeClr val="bg1"/>
                </a:solidFill>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596A8DE5-A307-25A6-6CA2-31156C094831}"/>
              </a:ext>
            </a:extLst>
          </p:cNvPr>
          <p:cNvSpPr/>
          <p:nvPr/>
        </p:nvSpPr>
        <p:spPr>
          <a:xfrm>
            <a:off x="4216414" y="1835094"/>
            <a:ext cx="1682017" cy="2303207"/>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This was (and still is) a very complicated procurement and the </a:t>
            </a:r>
            <a:r>
              <a:rPr lang="en-GB" sz="1050" b="1" dirty="0">
                <a:solidFill>
                  <a:schemeClr val="bg1"/>
                </a:solidFill>
                <a:cs typeface="Arial" panose="020B0604020202020204" pitchFamily="34" charset="0"/>
              </a:rPr>
              <a:t>support provided by the Procurement Service has been essential</a:t>
            </a:r>
            <a:r>
              <a:rPr lang="en-GB" sz="1050" dirty="0">
                <a:solidFill>
                  <a:schemeClr val="bg1"/>
                </a:solidFill>
                <a:cs typeface="Times New Roman" panose="02020603050405020304" pitchFamily="18" charset="0"/>
              </a:rPr>
              <a:t>.”</a:t>
            </a:r>
          </a:p>
        </p:txBody>
      </p:sp>
      <p:sp>
        <p:nvSpPr>
          <p:cNvPr id="20" name="TextBox 19">
            <a:extLst>
              <a:ext uri="{FF2B5EF4-FFF2-40B4-BE49-F238E27FC236}">
                <a16:creationId xmlns:a16="http://schemas.microsoft.com/office/drawing/2014/main" id="{7230F098-B667-57AA-052C-2C779D27EF95}"/>
              </a:ext>
            </a:extLst>
          </p:cNvPr>
          <p:cNvSpPr txBox="1"/>
          <p:nvPr/>
        </p:nvSpPr>
        <p:spPr>
          <a:xfrm>
            <a:off x="2060956" y="1064505"/>
            <a:ext cx="2928882" cy="246221"/>
          </a:xfrm>
          <a:prstGeom prst="rect">
            <a:avLst/>
          </a:prstGeom>
          <a:noFill/>
        </p:spPr>
        <p:txBody>
          <a:bodyPr wrap="square" lIns="0" tIns="0" rIns="0" bIns="0" rtlCol="0">
            <a:spAutoFit/>
          </a:bodyPr>
          <a:lstStyle/>
          <a:p>
            <a:pPr>
              <a:defRPr/>
            </a:pPr>
            <a:r>
              <a:rPr lang="en-GB" sz="1600" b="1" dirty="0">
                <a:solidFill>
                  <a:schemeClr val="accent1">
                    <a:lumMod val="60000"/>
                    <a:lumOff val="40000"/>
                  </a:schemeClr>
                </a:solidFill>
                <a:cs typeface="Times New Roman" panose="02020603050405020304" pitchFamily="18" charset="0"/>
              </a:rPr>
              <a:t>The positive aspects:  </a:t>
            </a:r>
          </a:p>
        </p:txBody>
      </p:sp>
      <p:sp>
        <p:nvSpPr>
          <p:cNvPr id="21" name="TextBox 20">
            <a:extLst>
              <a:ext uri="{FF2B5EF4-FFF2-40B4-BE49-F238E27FC236}">
                <a16:creationId xmlns:a16="http://schemas.microsoft.com/office/drawing/2014/main" id="{37528DE9-CB54-4A4E-BDC4-5FDCE135E6FE}"/>
              </a:ext>
            </a:extLst>
          </p:cNvPr>
          <p:cNvSpPr txBox="1"/>
          <p:nvPr/>
        </p:nvSpPr>
        <p:spPr>
          <a:xfrm>
            <a:off x="5281888" y="1064505"/>
            <a:ext cx="3067021" cy="246221"/>
          </a:xfrm>
          <a:prstGeom prst="rect">
            <a:avLst/>
          </a:prstGeom>
          <a:noFill/>
        </p:spPr>
        <p:txBody>
          <a:bodyPr wrap="square" lIns="0" tIns="0" rIns="0" bIns="0" rtlCol="0">
            <a:spAutoFit/>
          </a:bodyPr>
          <a:lstStyle/>
          <a:p>
            <a:pPr algn="r">
              <a:defRPr/>
            </a:pPr>
            <a:r>
              <a:rPr lang="en-GB" sz="1600" b="1" dirty="0">
                <a:solidFill>
                  <a:schemeClr val="accent3">
                    <a:lumMod val="75000"/>
                  </a:schemeClr>
                </a:solidFill>
                <a:cs typeface="Times New Roman" panose="02020603050405020304" pitchFamily="18" charset="0"/>
              </a:rPr>
              <a:t>The improvement areas: </a:t>
            </a:r>
          </a:p>
        </p:txBody>
      </p:sp>
      <p:sp>
        <p:nvSpPr>
          <p:cNvPr id="2" name="Rectangle: Rounded Corners 1">
            <a:extLst>
              <a:ext uri="{FF2B5EF4-FFF2-40B4-BE49-F238E27FC236}">
                <a16:creationId xmlns:a16="http://schemas.microsoft.com/office/drawing/2014/main" id="{CAA35AC9-EA2C-4F27-D809-E9EBE636A583}"/>
              </a:ext>
            </a:extLst>
          </p:cNvPr>
          <p:cNvSpPr/>
          <p:nvPr/>
        </p:nvSpPr>
        <p:spPr>
          <a:xfrm>
            <a:off x="1999559" y="2505259"/>
            <a:ext cx="2113547" cy="2860194"/>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a:t>
            </a:r>
            <a:r>
              <a:rPr lang="fr-FR" sz="1050" dirty="0">
                <a:solidFill>
                  <a:schemeClr val="bg1"/>
                </a:solidFill>
                <a:cs typeface="Arial" panose="020B0604020202020204" pitchFamily="34" charset="0"/>
              </a:rPr>
              <a:t>Le </a:t>
            </a:r>
            <a:r>
              <a:rPr lang="fr-FR" sz="1050" b="1" dirty="0">
                <a:solidFill>
                  <a:schemeClr val="bg1"/>
                </a:solidFill>
                <a:cs typeface="Arial" panose="020B0604020202020204" pitchFamily="34" charset="0"/>
              </a:rPr>
              <a:t>professionnalisme et l'efficacité </a:t>
            </a:r>
            <a:r>
              <a:rPr lang="fr-FR" sz="1050" dirty="0">
                <a:solidFill>
                  <a:schemeClr val="bg1"/>
                </a:solidFill>
                <a:cs typeface="Arial" panose="020B0604020202020204" pitchFamily="34" charset="0"/>
              </a:rPr>
              <a:t>du service ont grandement contribué à la réussite des projets SCE-PPM. Un axe d'amélioration consisterait à pouvoir attribuer à plusieurs entreprises un même appel d'offres, comme cela se fait dans le cadre de la loi MOP française ou de la LMP suisse (Allotissement)</a:t>
            </a:r>
            <a:r>
              <a:rPr lang="en-GB" sz="1050" dirty="0">
                <a:solidFill>
                  <a:schemeClr val="bg1"/>
                </a:solidFill>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D11FC631-98CD-EA9F-FFD1-E247687A0500}"/>
              </a:ext>
            </a:extLst>
          </p:cNvPr>
          <p:cNvSpPr/>
          <p:nvPr/>
        </p:nvSpPr>
        <p:spPr>
          <a:xfrm>
            <a:off x="4239290" y="4179096"/>
            <a:ext cx="1659141" cy="1200150"/>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a:t>
            </a:r>
            <a:r>
              <a:rPr lang="en-GB" sz="1050" b="1" dirty="0">
                <a:solidFill>
                  <a:schemeClr val="bg1"/>
                </a:solidFill>
                <a:cs typeface="Arial" panose="020B0604020202020204" pitchFamily="34" charset="0"/>
              </a:rPr>
              <a:t>Good support </a:t>
            </a:r>
            <a:r>
              <a:rPr lang="en-GB" sz="1050" dirty="0">
                <a:solidFill>
                  <a:schemeClr val="bg1"/>
                </a:solidFill>
                <a:cs typeface="Arial" panose="020B0604020202020204" pitchFamily="34" charset="0"/>
              </a:rPr>
              <a:t>as usual from X and her back-up!</a:t>
            </a:r>
            <a:r>
              <a:rPr lang="en-GB" sz="1050" dirty="0">
                <a:solidFill>
                  <a:schemeClr val="bg1"/>
                </a:solidFill>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DD03790A-E548-1F3E-D542-B98B5D1B1195}"/>
              </a:ext>
            </a:extLst>
          </p:cNvPr>
          <p:cNvSpPr/>
          <p:nvPr/>
        </p:nvSpPr>
        <p:spPr>
          <a:xfrm>
            <a:off x="6150797" y="4268750"/>
            <a:ext cx="1659141" cy="1231901"/>
          </a:xfrm>
          <a:prstGeom prst="roundRect">
            <a:avLst/>
          </a:prstGeom>
          <a:solidFill>
            <a:schemeClr val="accent3">
              <a:lumMod val="7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There was </a:t>
            </a:r>
            <a:r>
              <a:rPr lang="en-GB" sz="1050" b="1" dirty="0">
                <a:solidFill>
                  <a:schemeClr val="bg1"/>
                </a:solidFill>
                <a:cs typeface="Arial" panose="020B0604020202020204" pitchFamily="34" charset="0"/>
              </a:rPr>
              <a:t>poor support on the analysis of the MS </a:t>
            </a:r>
            <a:r>
              <a:rPr lang="en-GB" sz="1050" dirty="0">
                <a:solidFill>
                  <a:schemeClr val="bg1"/>
                </a:solidFill>
                <a:cs typeface="Arial" panose="020B0604020202020204" pitchFamily="34" charset="0"/>
              </a:rPr>
              <a:t>results which involved the technical party over too much days of work.</a:t>
            </a:r>
            <a:r>
              <a:rPr lang="en-GB" sz="1050" dirty="0">
                <a:solidFill>
                  <a:schemeClr val="bg1"/>
                </a:solidFill>
                <a:cs typeface="Times New Roman" panose="02020603050405020304" pitchFamily="18" charset="0"/>
              </a:rPr>
              <a:t> ”</a:t>
            </a:r>
            <a:endParaRPr lang="en-GB" sz="1050" dirty="0">
              <a:solidFill>
                <a:schemeClr val="bg1"/>
              </a:solidFill>
              <a:cs typeface="Arial" panose="020B0604020202020204" pitchFamily="34" charset="0"/>
            </a:endParaRPr>
          </a:p>
        </p:txBody>
      </p:sp>
      <p:sp>
        <p:nvSpPr>
          <p:cNvPr id="6" name="Rectangle: Rounded Corners 5">
            <a:extLst>
              <a:ext uri="{FF2B5EF4-FFF2-40B4-BE49-F238E27FC236}">
                <a16:creationId xmlns:a16="http://schemas.microsoft.com/office/drawing/2014/main" id="{9C068D20-C376-DB70-B614-D8012F72E3A2}"/>
              </a:ext>
            </a:extLst>
          </p:cNvPr>
          <p:cNvSpPr/>
          <p:nvPr/>
        </p:nvSpPr>
        <p:spPr>
          <a:xfrm>
            <a:off x="7893050" y="4264165"/>
            <a:ext cx="2111194" cy="1200150"/>
          </a:xfrm>
          <a:prstGeom prst="roundRect">
            <a:avLst/>
          </a:prstGeom>
          <a:solidFill>
            <a:schemeClr val="accent3">
              <a:lumMod val="7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I would have appreciated to have </a:t>
            </a:r>
            <a:r>
              <a:rPr lang="en-GB" sz="1050" b="1" dirty="0">
                <a:solidFill>
                  <a:schemeClr val="bg1"/>
                </a:solidFill>
                <a:cs typeface="Arial" panose="020B0604020202020204" pitchFamily="34" charset="0"/>
              </a:rPr>
              <a:t>more exchange meeting in site</a:t>
            </a:r>
            <a:r>
              <a:rPr lang="en-GB" sz="1050" dirty="0">
                <a:solidFill>
                  <a:schemeClr val="bg1"/>
                </a:solidFill>
                <a:cs typeface="Arial" panose="020B0604020202020204" pitchFamily="34" charset="0"/>
              </a:rPr>
              <a:t> to complete the documents and to avoid to do 3 times the technical specifications</a:t>
            </a:r>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 </a:t>
            </a:r>
          </a:p>
        </p:txBody>
      </p:sp>
      <p:sp>
        <p:nvSpPr>
          <p:cNvPr id="7" name="Rectangle: Rounded Corners 6">
            <a:extLst>
              <a:ext uri="{FF2B5EF4-FFF2-40B4-BE49-F238E27FC236}">
                <a16:creationId xmlns:a16="http://schemas.microsoft.com/office/drawing/2014/main" id="{A99FD4F3-7A0B-C3A6-81E7-AA9B6DCDF6AB}"/>
              </a:ext>
            </a:extLst>
          </p:cNvPr>
          <p:cNvSpPr/>
          <p:nvPr/>
        </p:nvSpPr>
        <p:spPr>
          <a:xfrm>
            <a:off x="6150798" y="5551859"/>
            <a:ext cx="3868546" cy="697907"/>
          </a:xfrm>
          <a:prstGeom prst="roundRect">
            <a:avLst/>
          </a:prstGeom>
          <a:solidFill>
            <a:schemeClr val="accent3">
              <a:lumMod val="7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1050" dirty="0">
                <a:solidFill>
                  <a:schemeClr val="bg1"/>
                </a:solidFill>
                <a:cs typeface="Times New Roman" panose="02020603050405020304" pitchFamily="18" charset="0"/>
              </a:rPr>
              <a:t>“ </a:t>
            </a:r>
            <a:r>
              <a:rPr lang="en-GB" sz="1050" dirty="0">
                <a:solidFill>
                  <a:schemeClr val="bg1"/>
                </a:solidFill>
                <a:cs typeface="Arial" panose="020B0604020202020204" pitchFamily="34" charset="0"/>
              </a:rPr>
              <a:t>I am happy with the support provided by IPT. In the future, it should be possible to conclude this type of contract </a:t>
            </a:r>
            <a:r>
              <a:rPr lang="en-GB" sz="1050" b="1" dirty="0">
                <a:solidFill>
                  <a:schemeClr val="bg1"/>
                </a:solidFill>
                <a:cs typeface="Arial" panose="020B0604020202020204" pitchFamily="34" charset="0"/>
              </a:rPr>
              <a:t>without the need to demand a bank guarantee from the contractor</a:t>
            </a:r>
            <a:r>
              <a:rPr lang="en-GB" sz="1050" dirty="0">
                <a:solidFill>
                  <a:schemeClr val="bg1"/>
                </a:solidFill>
                <a:cs typeface="Arial" panose="020B0604020202020204" pitchFamily="34" charset="0"/>
              </a:rPr>
              <a:t>.</a:t>
            </a:r>
            <a:r>
              <a:rPr lang="en-GB" sz="1050" dirty="0">
                <a:solidFill>
                  <a:schemeClr val="bg1"/>
                </a:solidFill>
                <a:cs typeface="Times New Roman" panose="02020603050405020304" pitchFamily="18" charset="0"/>
              </a:rPr>
              <a:t> ”</a:t>
            </a:r>
            <a:endParaRPr lang="en-GB" sz="1050" dirty="0">
              <a:solidFill>
                <a:schemeClr val="bg1"/>
              </a:solidFill>
              <a:cs typeface="Arial" panose="020B0604020202020204" pitchFamily="34" charset="0"/>
            </a:endParaRPr>
          </a:p>
        </p:txBody>
      </p:sp>
      <p:sp>
        <p:nvSpPr>
          <p:cNvPr id="8" name="Title 17">
            <a:extLst>
              <a:ext uri="{FF2B5EF4-FFF2-40B4-BE49-F238E27FC236}">
                <a16:creationId xmlns:a16="http://schemas.microsoft.com/office/drawing/2014/main" id="{20F130EB-826A-4610-B51F-9257DB7271B0}"/>
              </a:ext>
            </a:extLst>
          </p:cNvPr>
          <p:cNvSpPr>
            <a:spLocks noGrp="1"/>
          </p:cNvSpPr>
          <p:nvPr>
            <p:ph type="title"/>
          </p:nvPr>
        </p:nvSpPr>
        <p:spPr/>
        <p:txBody>
          <a:bodyPr>
            <a:normAutofit/>
          </a:bodyPr>
          <a:lstStyle/>
          <a:p>
            <a:pPr algn="ctr"/>
            <a:r>
              <a:rPr lang="fr-CH" sz="4000" dirty="0">
                <a:solidFill>
                  <a:schemeClr val="tx1">
                    <a:lumMod val="75000"/>
                  </a:schemeClr>
                </a:solidFill>
                <a:latin typeface="Arial Bold" panose="020B0704020202020204" pitchFamily="34" charset="0"/>
                <a:cs typeface="Arial Bold" panose="020B0704020202020204" pitchFamily="34" charset="0"/>
              </a:rPr>
              <a:t>Feedback and suggestions</a:t>
            </a:r>
            <a:endParaRPr lang="en-GB" sz="4000" dirty="0">
              <a:solidFill>
                <a:schemeClr val="tx1">
                  <a:lumMod val="75000"/>
                </a:schemeClr>
              </a:solidFill>
            </a:endParaRPr>
          </a:p>
        </p:txBody>
      </p:sp>
      <p:sp>
        <p:nvSpPr>
          <p:cNvPr id="15" name="Slide Number Placeholder 6">
            <a:extLst>
              <a:ext uri="{FF2B5EF4-FFF2-40B4-BE49-F238E27FC236}">
                <a16:creationId xmlns:a16="http://schemas.microsoft.com/office/drawing/2014/main" id="{D8EA0F30-3E93-0661-558C-AC2C30F7479F}"/>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25</a:t>
            </a:fld>
            <a:endParaRPr lang="en-GB" dirty="0"/>
          </a:p>
        </p:txBody>
      </p:sp>
    </p:spTree>
    <p:extLst>
      <p:ext uri="{BB962C8B-B14F-4D97-AF65-F5344CB8AC3E}">
        <p14:creationId xmlns:p14="http://schemas.microsoft.com/office/powerpoint/2010/main" val="401749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1C81-5A14-C114-1527-D120C3B0CFC7}"/>
            </a:ext>
          </a:extLst>
        </p:cNvPr>
        <p:cNvGrpSpPr/>
        <p:nvPr/>
      </p:nvGrpSpPr>
      <p:grpSpPr>
        <a:xfrm>
          <a:off x="0" y="0"/>
          <a:ext cx="0" cy="0"/>
          <a:chOff x="0" y="0"/>
          <a:chExt cx="0" cy="0"/>
        </a:xfrm>
      </p:grpSpPr>
      <p:pic>
        <p:nvPicPr>
          <p:cNvPr id="6" name="Picture Placeholder 5" descr="Hourglass and a calendar">
            <a:extLst>
              <a:ext uri="{FF2B5EF4-FFF2-40B4-BE49-F238E27FC236}">
                <a16:creationId xmlns:a16="http://schemas.microsoft.com/office/drawing/2014/main" id="{F7D9EB75-47F8-B4E8-139B-00BA33711DC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613" t="-2"/>
          <a:stretch/>
        </p:blipFill>
        <p:spPr>
          <a:xfrm>
            <a:off x="1524000" y="-134"/>
            <a:ext cx="9144000" cy="6329497"/>
          </a:xfrm>
          <a:noFill/>
        </p:spPr>
      </p:pic>
      <p:sp>
        <p:nvSpPr>
          <p:cNvPr id="3" name="TextBox 2">
            <a:extLst>
              <a:ext uri="{FF2B5EF4-FFF2-40B4-BE49-F238E27FC236}">
                <a16:creationId xmlns:a16="http://schemas.microsoft.com/office/drawing/2014/main" id="{A4B487A4-EA5A-6F6E-F1D5-D7D8005A1615}"/>
              </a:ext>
            </a:extLst>
          </p:cNvPr>
          <p:cNvSpPr txBox="1"/>
          <p:nvPr/>
        </p:nvSpPr>
        <p:spPr>
          <a:xfrm>
            <a:off x="2305048" y="3452983"/>
            <a:ext cx="5016501" cy="369332"/>
          </a:xfrm>
          <a:prstGeom prst="rect">
            <a:avLst/>
          </a:prstGeom>
          <a:solidFill>
            <a:schemeClr val="tx1">
              <a:lumMod val="75000"/>
            </a:schemeClr>
          </a:solidFill>
        </p:spPr>
        <p:txBody>
          <a:bodyPr wrap="square" rtlCol="0">
            <a:spAutoFit/>
          </a:bodyPr>
          <a:lstStyle/>
          <a:p>
            <a:endParaRPr lang="en-GB" dirty="0">
              <a:solidFill>
                <a:schemeClr val="bg1"/>
              </a:solidFill>
            </a:endParaRPr>
          </a:p>
        </p:txBody>
      </p:sp>
      <p:sp>
        <p:nvSpPr>
          <p:cNvPr id="2" name="Title 1">
            <a:extLst>
              <a:ext uri="{FF2B5EF4-FFF2-40B4-BE49-F238E27FC236}">
                <a16:creationId xmlns:a16="http://schemas.microsoft.com/office/drawing/2014/main" id="{E354CD6B-B2DE-45D9-5DE0-69E5876C5664}"/>
              </a:ext>
            </a:extLst>
          </p:cNvPr>
          <p:cNvSpPr>
            <a:spLocks noGrp="1"/>
          </p:cNvSpPr>
          <p:nvPr>
            <p:ph type="title"/>
          </p:nvPr>
        </p:nvSpPr>
        <p:spPr>
          <a:xfrm>
            <a:off x="2152650" y="365127"/>
            <a:ext cx="7886700" cy="1325563"/>
          </a:xfrm>
        </p:spPr>
        <p:txBody>
          <a:bodyPr anchor="ctr">
            <a:normAutofit/>
          </a:bodyPr>
          <a:lstStyle/>
          <a:p>
            <a:r>
              <a:rPr lang="fr-CH" dirty="0">
                <a:solidFill>
                  <a:schemeClr val="tx1">
                    <a:lumMod val="75000"/>
                  </a:schemeClr>
                </a:solidFill>
                <a:latin typeface="Arial Bold" panose="020B0704020202020204" pitchFamily="34" charset="0"/>
                <a:cs typeface="Arial Bold" panose="020B0704020202020204" pitchFamily="34" charset="0"/>
              </a:rPr>
              <a:t>Agenda </a:t>
            </a:r>
            <a:endParaRPr lang="en-GB" dirty="0">
              <a:solidFill>
                <a:schemeClr val="tx1">
                  <a:lumMod val="75000"/>
                </a:schemeClr>
              </a:solidFill>
              <a:latin typeface="Arial Bold" panose="020B0704020202020204" pitchFamily="34" charset="0"/>
              <a:cs typeface="Arial Bold" panose="020B0704020202020204" pitchFamily="34" charset="0"/>
            </a:endParaRPr>
          </a:p>
        </p:txBody>
      </p:sp>
      <p:sp>
        <p:nvSpPr>
          <p:cNvPr id="8" name="Text Placeholder 3">
            <a:extLst>
              <a:ext uri="{FF2B5EF4-FFF2-40B4-BE49-F238E27FC236}">
                <a16:creationId xmlns:a16="http://schemas.microsoft.com/office/drawing/2014/main" id="{AF5A0F7E-4BF8-8FE5-A953-F9218DAC44AC}"/>
              </a:ext>
            </a:extLst>
          </p:cNvPr>
          <p:cNvSpPr txBox="1">
            <a:spLocks/>
          </p:cNvSpPr>
          <p:nvPr/>
        </p:nvSpPr>
        <p:spPr>
          <a:xfrm>
            <a:off x="2305050" y="1978025"/>
            <a:ext cx="5289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nSpc>
                <a:spcPct val="150000"/>
              </a:lnSpc>
              <a:buFont typeface="Arial" panose="020B0604020202020204" pitchFamily="34" charset="0"/>
              <a:buAutoNum type="arabicPeriod"/>
            </a:pPr>
            <a:r>
              <a:rPr lang="en-GB" sz="2400" b="1" dirty="0">
                <a:solidFill>
                  <a:schemeClr val="tx1">
                    <a:lumMod val="75000"/>
                  </a:schemeClr>
                </a:solidFill>
                <a:cs typeface="Arial Bold" panose="020B0704020202020204" pitchFamily="34" charset="0"/>
              </a:rPr>
              <a:t> Scope and data collected </a:t>
            </a:r>
          </a:p>
          <a:p>
            <a:pPr marL="228600" indent="-228600">
              <a:lnSpc>
                <a:spcPct val="150000"/>
              </a:lnSpc>
              <a:buFont typeface="Arial" panose="020B0604020202020204" pitchFamily="34" charset="0"/>
              <a:buAutoNum type="arabicPeriod"/>
            </a:pPr>
            <a:r>
              <a:rPr lang="en-GB" sz="2400" b="1" dirty="0">
                <a:solidFill>
                  <a:schemeClr val="tx1">
                    <a:lumMod val="75000"/>
                  </a:schemeClr>
                </a:solidFill>
                <a:cs typeface="Arial Bold" panose="020B0704020202020204" pitchFamily="34" charset="0"/>
              </a:rPr>
              <a:t> MS/IT survey results </a:t>
            </a:r>
          </a:p>
          <a:p>
            <a:pPr marL="228600" indent="-228600">
              <a:lnSpc>
                <a:spcPct val="150000"/>
              </a:lnSpc>
              <a:buFont typeface="Arial" panose="020B0604020202020204" pitchFamily="34" charset="0"/>
              <a:buAutoNum type="arabicPeriod"/>
            </a:pPr>
            <a:r>
              <a:rPr lang="en-GB" sz="2400" b="1" dirty="0">
                <a:solidFill>
                  <a:schemeClr val="bg1"/>
                </a:solidFill>
                <a:cs typeface="Arial Bold" panose="020B0704020202020204" pitchFamily="34" charset="0"/>
              </a:rPr>
              <a:t> Price Enquiries survey results</a:t>
            </a:r>
          </a:p>
          <a:p>
            <a:pPr marL="228600" indent="-228600">
              <a:lnSpc>
                <a:spcPct val="150000"/>
              </a:lnSpc>
              <a:buFont typeface="Arial" panose="020B0604020202020204" pitchFamily="34" charset="0"/>
              <a:buAutoNum type="arabicPeriod"/>
            </a:pPr>
            <a:r>
              <a:rPr lang="en-GB" sz="2400" b="1" dirty="0">
                <a:solidFill>
                  <a:schemeClr val="tx1">
                    <a:lumMod val="75000"/>
                  </a:schemeClr>
                </a:solidFill>
                <a:cs typeface="Arial Bold" panose="020B0704020202020204" pitchFamily="34" charset="0"/>
              </a:rPr>
              <a:t> Combined overall results </a:t>
            </a:r>
          </a:p>
        </p:txBody>
      </p:sp>
      <p:sp>
        <p:nvSpPr>
          <p:cNvPr id="7" name="Slide Number Placeholder 6">
            <a:extLst>
              <a:ext uri="{FF2B5EF4-FFF2-40B4-BE49-F238E27FC236}">
                <a16:creationId xmlns:a16="http://schemas.microsoft.com/office/drawing/2014/main" id="{E2C90E3F-E791-65E5-298D-A0CE8AE7DD35}"/>
              </a:ext>
            </a:extLst>
          </p:cNvPr>
          <p:cNvSpPr>
            <a:spLocks noGrp="1"/>
          </p:cNvSpPr>
          <p:nvPr>
            <p:ph type="sldNum" sz="quarter" idx="12"/>
          </p:nvPr>
        </p:nvSpPr>
        <p:spPr/>
        <p:txBody>
          <a:bodyPr/>
          <a:lstStyle/>
          <a:p>
            <a:fld id="{4B8FE3CD-E7A4-4B26-8248-AFC7852D54DB}" type="slidenum">
              <a:rPr lang="en-GB" smtClean="0"/>
              <a:t>26</a:t>
            </a:fld>
            <a:endParaRPr lang="en-GB" dirty="0"/>
          </a:p>
        </p:txBody>
      </p:sp>
    </p:spTree>
    <p:extLst>
      <p:ext uri="{BB962C8B-B14F-4D97-AF65-F5344CB8AC3E}">
        <p14:creationId xmlns:p14="http://schemas.microsoft.com/office/powerpoint/2010/main" val="3670159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38745-61D8-DA45-5DD4-4BCA20B8FE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38B031-1BD3-DF07-9212-CB660774A1DB}"/>
              </a:ext>
            </a:extLst>
          </p:cNvPr>
          <p:cNvPicPr>
            <a:picLocks noChangeAspect="1"/>
          </p:cNvPicPr>
          <p:nvPr/>
        </p:nvPicPr>
        <p:blipFill>
          <a:blip r:embed="rId3"/>
          <a:srcRect l="6383" t="20371" r="1542" b="5489"/>
          <a:stretch/>
        </p:blipFill>
        <p:spPr>
          <a:xfrm>
            <a:off x="3318934" y="1726408"/>
            <a:ext cx="5937579" cy="2975415"/>
          </a:xfrm>
          <a:prstGeom prst="rect">
            <a:avLst/>
          </a:prstGeom>
        </p:spPr>
      </p:pic>
      <p:sp>
        <p:nvSpPr>
          <p:cNvPr id="4" name="TextBox 3">
            <a:extLst>
              <a:ext uri="{FF2B5EF4-FFF2-40B4-BE49-F238E27FC236}">
                <a16:creationId xmlns:a16="http://schemas.microsoft.com/office/drawing/2014/main" id="{21FCA8F1-E010-FEA2-0FFE-08FE93E24255}"/>
              </a:ext>
            </a:extLst>
          </p:cNvPr>
          <p:cNvSpPr txBox="1"/>
          <p:nvPr/>
        </p:nvSpPr>
        <p:spPr>
          <a:xfrm>
            <a:off x="2046001" y="4894732"/>
            <a:ext cx="8099999" cy="954107"/>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Average Score: 4,7/5 with 17 answers received since June 2024; </a:t>
            </a:r>
          </a:p>
          <a:p>
            <a:pPr marL="171450" indent="-171450">
              <a:buFont typeface="Arial" panose="020B0604020202020204" pitchFamily="34" charset="0"/>
              <a:buChar char="•"/>
            </a:pPr>
            <a:r>
              <a:rPr lang="en-GB" sz="1100" dirty="0">
                <a:solidFill>
                  <a:schemeClr val="tx1">
                    <a:lumMod val="75000"/>
                  </a:schemeClr>
                </a:solidFill>
              </a:rPr>
              <a:t>Although this is the first year that a survey dedicated to the Price Enquiries is conducted, the results are overall very positive; </a:t>
            </a:r>
          </a:p>
          <a:p>
            <a:pPr marL="171450" indent="-171450">
              <a:buFont typeface="Arial" panose="020B0604020202020204" pitchFamily="34" charset="0"/>
              <a:buChar char="•"/>
            </a:pPr>
            <a:r>
              <a:rPr lang="en-GB" sz="1100" dirty="0">
                <a:solidFill>
                  <a:schemeClr val="tx1">
                    <a:lumMod val="75000"/>
                  </a:schemeClr>
                </a:solidFill>
              </a:rPr>
              <a:t>For this specific question positive responses have been recorded. </a:t>
            </a:r>
          </a:p>
          <a:p>
            <a:endParaRPr lang="en-GB" sz="1100" dirty="0">
              <a:solidFill>
                <a:schemeClr val="tx1">
                  <a:lumMod val="75000"/>
                </a:schemeClr>
              </a:solidFill>
            </a:endParaRPr>
          </a:p>
        </p:txBody>
      </p:sp>
      <p:sp>
        <p:nvSpPr>
          <p:cNvPr id="5" name="Title 17">
            <a:extLst>
              <a:ext uri="{FF2B5EF4-FFF2-40B4-BE49-F238E27FC236}">
                <a16:creationId xmlns:a16="http://schemas.microsoft.com/office/drawing/2014/main" id="{BC585F81-CAC5-262B-998F-CA67188566B0}"/>
              </a:ext>
            </a:extLst>
          </p:cNvPr>
          <p:cNvSpPr>
            <a:spLocks noGrp="1"/>
          </p:cNvSpPr>
          <p:nvPr>
            <p:ph type="title"/>
          </p:nvPr>
        </p:nvSpPr>
        <p:spPr/>
        <p:txBody>
          <a:bodyPr>
            <a:normAutofit fontScale="90000"/>
          </a:bodyPr>
          <a:lstStyle/>
          <a:p>
            <a:pPr algn="ctr"/>
            <a:r>
              <a:rPr lang="en-GB" sz="4400" dirty="0">
                <a:solidFill>
                  <a:schemeClr val="tx1">
                    <a:lumMod val="75000"/>
                  </a:schemeClr>
                </a:solidFill>
                <a:latin typeface="Arial Bold" panose="020B0704020202020204" pitchFamily="34" charset="0"/>
                <a:cs typeface="Arial Bold" panose="020B0704020202020204" pitchFamily="34" charset="0"/>
              </a:rPr>
              <a:t>Overall satisfaction for Price Enquiries 2024</a:t>
            </a:r>
            <a:endParaRPr lang="en-GB" dirty="0">
              <a:solidFill>
                <a:schemeClr val="tx1">
                  <a:lumMod val="75000"/>
                </a:schemeClr>
              </a:solidFill>
            </a:endParaRPr>
          </a:p>
        </p:txBody>
      </p:sp>
      <p:sp>
        <p:nvSpPr>
          <p:cNvPr id="8" name="Slide Number Placeholder 6">
            <a:extLst>
              <a:ext uri="{FF2B5EF4-FFF2-40B4-BE49-F238E27FC236}">
                <a16:creationId xmlns:a16="http://schemas.microsoft.com/office/drawing/2014/main" id="{8A96FBB0-AFB7-7061-D1A6-19CDB5F87CCB}"/>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27</a:t>
            </a:fld>
            <a:endParaRPr lang="en-GB" dirty="0"/>
          </a:p>
        </p:txBody>
      </p:sp>
    </p:spTree>
    <p:extLst>
      <p:ext uri="{BB962C8B-B14F-4D97-AF65-F5344CB8AC3E}">
        <p14:creationId xmlns:p14="http://schemas.microsoft.com/office/powerpoint/2010/main" val="1573664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1049-8FAC-9C28-2A16-4E244DB75ED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9F87E84-B89A-212D-EE43-E7CF179B53CA}"/>
              </a:ext>
            </a:extLst>
          </p:cNvPr>
          <p:cNvPicPr>
            <a:picLocks noChangeAspect="1"/>
          </p:cNvPicPr>
          <p:nvPr/>
        </p:nvPicPr>
        <p:blipFill>
          <a:blip r:embed="rId3"/>
          <a:stretch>
            <a:fillRect/>
          </a:stretch>
        </p:blipFill>
        <p:spPr>
          <a:xfrm>
            <a:off x="2722042" y="1027907"/>
            <a:ext cx="6401239" cy="3866824"/>
          </a:xfrm>
          <a:prstGeom prst="rect">
            <a:avLst/>
          </a:prstGeom>
        </p:spPr>
      </p:pic>
      <p:sp>
        <p:nvSpPr>
          <p:cNvPr id="5" name="TextBox 4">
            <a:extLst>
              <a:ext uri="{FF2B5EF4-FFF2-40B4-BE49-F238E27FC236}">
                <a16:creationId xmlns:a16="http://schemas.microsoft.com/office/drawing/2014/main" id="{5D14ABDD-5218-B157-E58D-63FBCD440BD3}"/>
              </a:ext>
            </a:extLst>
          </p:cNvPr>
          <p:cNvSpPr txBox="1"/>
          <p:nvPr/>
        </p:nvSpPr>
        <p:spPr>
          <a:xfrm>
            <a:off x="2046001" y="4894731"/>
            <a:ext cx="7753320" cy="784830"/>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All the questions have an average score above 4,4/5, except for </a:t>
            </a:r>
            <a:r>
              <a:rPr lang="en-GB" sz="1100" b="1" dirty="0">
                <a:solidFill>
                  <a:schemeClr val="tx1">
                    <a:lumMod val="75000"/>
                  </a:schemeClr>
                </a:solidFill>
              </a:rPr>
              <a:t>Sourcing (3,9)</a:t>
            </a:r>
            <a:r>
              <a:rPr lang="en-GB" sz="1100" dirty="0">
                <a:solidFill>
                  <a:schemeClr val="tx1">
                    <a:lumMod val="75000"/>
                  </a:schemeClr>
                </a:solidFill>
              </a:rPr>
              <a:t>, </a:t>
            </a:r>
            <a:r>
              <a:rPr lang="en-GB" sz="1100" b="1" dirty="0">
                <a:solidFill>
                  <a:schemeClr val="tx1">
                    <a:lumMod val="75000"/>
                  </a:schemeClr>
                </a:solidFill>
              </a:rPr>
              <a:t>Results of negotiation (4,1) and Quality of comments (4,1);</a:t>
            </a:r>
            <a:endParaRPr lang="en-GB" sz="1100" dirty="0">
              <a:solidFill>
                <a:schemeClr val="tx1">
                  <a:lumMod val="75000"/>
                </a:schemeClr>
              </a:solidFill>
            </a:endParaRPr>
          </a:p>
          <a:p>
            <a:pPr marL="171450" indent="-171450">
              <a:buFont typeface="Arial" panose="020B0604020202020204" pitchFamily="34" charset="0"/>
              <a:buChar char="•"/>
            </a:pPr>
            <a:r>
              <a:rPr lang="en-GB" sz="1100" dirty="0">
                <a:solidFill>
                  <a:schemeClr val="tx1">
                    <a:lumMod val="75000"/>
                  </a:schemeClr>
                </a:solidFill>
              </a:rPr>
              <a:t>Sending the </a:t>
            </a:r>
            <a:r>
              <a:rPr lang="en-GB" sz="1100" b="1" dirty="0">
                <a:solidFill>
                  <a:schemeClr val="tx1">
                    <a:lumMod val="75000"/>
                  </a:schemeClr>
                </a:solidFill>
              </a:rPr>
              <a:t>Price Enquiry on time </a:t>
            </a:r>
            <a:r>
              <a:rPr lang="en-GB" sz="1100" dirty="0">
                <a:solidFill>
                  <a:schemeClr val="tx1">
                    <a:lumMod val="75000"/>
                  </a:schemeClr>
                </a:solidFill>
              </a:rPr>
              <a:t>question has the </a:t>
            </a:r>
            <a:r>
              <a:rPr lang="en-GB" sz="1100" b="1" dirty="0">
                <a:solidFill>
                  <a:schemeClr val="tx1">
                    <a:lumMod val="75000"/>
                  </a:schemeClr>
                </a:solidFill>
              </a:rPr>
              <a:t>excellent score of 4,9/5. </a:t>
            </a:r>
          </a:p>
        </p:txBody>
      </p:sp>
      <p:sp>
        <p:nvSpPr>
          <p:cNvPr id="6" name="Title 17">
            <a:extLst>
              <a:ext uri="{FF2B5EF4-FFF2-40B4-BE49-F238E27FC236}">
                <a16:creationId xmlns:a16="http://schemas.microsoft.com/office/drawing/2014/main" id="{CD1D192F-168A-92E3-BB53-BE3B7FE7B9B9}"/>
              </a:ext>
            </a:extLst>
          </p:cNvPr>
          <p:cNvSpPr>
            <a:spLocks noGrp="1"/>
          </p:cNvSpPr>
          <p:nvPr>
            <p:ph type="title"/>
          </p:nvPr>
        </p:nvSpPr>
        <p:spPr/>
        <p:txBody>
          <a:bodyPr>
            <a:normAutofit fontScale="90000"/>
          </a:bodyPr>
          <a:lstStyle/>
          <a:p>
            <a:pPr algn="ctr"/>
            <a:r>
              <a:rPr lang="en-GB" sz="4400" dirty="0">
                <a:solidFill>
                  <a:schemeClr val="tx1">
                    <a:lumMod val="75000"/>
                  </a:schemeClr>
                </a:solidFill>
                <a:latin typeface="Arial Bold" panose="020B0704020202020204" pitchFamily="34" charset="0"/>
                <a:cs typeface="Arial Bold" panose="020B0704020202020204" pitchFamily="34" charset="0"/>
              </a:rPr>
              <a:t>Summary per question</a:t>
            </a:r>
            <a:br>
              <a:rPr lang="en-GB" sz="4400" dirty="0">
                <a:solidFill>
                  <a:schemeClr val="tx1">
                    <a:lumMod val="75000"/>
                  </a:schemeClr>
                </a:solidFill>
                <a:latin typeface="Arial Bold" panose="020B0704020202020204" pitchFamily="34" charset="0"/>
                <a:cs typeface="Arial Bold" panose="020B0704020202020204" pitchFamily="34" charset="0"/>
              </a:rPr>
            </a:br>
            <a:endParaRPr lang="en-GB" dirty="0">
              <a:solidFill>
                <a:schemeClr val="tx1">
                  <a:lumMod val="75000"/>
                </a:schemeClr>
              </a:solidFill>
            </a:endParaRPr>
          </a:p>
        </p:txBody>
      </p:sp>
      <p:cxnSp>
        <p:nvCxnSpPr>
          <p:cNvPr id="4" name="Straight Connector 3">
            <a:extLst>
              <a:ext uri="{FF2B5EF4-FFF2-40B4-BE49-F238E27FC236}">
                <a16:creationId xmlns:a16="http://schemas.microsoft.com/office/drawing/2014/main" id="{8E957F0E-94B8-3285-7294-F76D3D4E7009}"/>
              </a:ext>
            </a:extLst>
          </p:cNvPr>
          <p:cNvCxnSpPr/>
          <p:nvPr/>
        </p:nvCxnSpPr>
        <p:spPr>
          <a:xfrm>
            <a:off x="7018287" y="2183218"/>
            <a:ext cx="43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5F40E6-B296-A416-141C-E804D3F02D21}"/>
              </a:ext>
            </a:extLst>
          </p:cNvPr>
          <p:cNvCxnSpPr/>
          <p:nvPr/>
        </p:nvCxnSpPr>
        <p:spPr>
          <a:xfrm>
            <a:off x="3654855" y="3965944"/>
            <a:ext cx="115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8CB97D-7B80-9174-1542-87053CD1357A}"/>
              </a:ext>
            </a:extLst>
          </p:cNvPr>
          <p:cNvCxnSpPr/>
          <p:nvPr/>
        </p:nvCxnSpPr>
        <p:spPr>
          <a:xfrm>
            <a:off x="7301823" y="2764464"/>
            <a:ext cx="115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651AF1-BF43-A73F-59F1-0018557093F7}"/>
              </a:ext>
            </a:extLst>
          </p:cNvPr>
          <p:cNvCxnSpPr/>
          <p:nvPr/>
        </p:nvCxnSpPr>
        <p:spPr>
          <a:xfrm>
            <a:off x="7044493" y="3965944"/>
            <a:ext cx="1368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Slide Number Placeholder 6">
            <a:extLst>
              <a:ext uri="{FF2B5EF4-FFF2-40B4-BE49-F238E27FC236}">
                <a16:creationId xmlns:a16="http://schemas.microsoft.com/office/drawing/2014/main" id="{0C452B1C-8315-019D-DF14-D860D166B34A}"/>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28</a:t>
            </a:fld>
            <a:endParaRPr lang="en-GB" dirty="0"/>
          </a:p>
        </p:txBody>
      </p:sp>
    </p:spTree>
    <p:extLst>
      <p:ext uri="{BB962C8B-B14F-4D97-AF65-F5344CB8AC3E}">
        <p14:creationId xmlns:p14="http://schemas.microsoft.com/office/powerpoint/2010/main" val="3061602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06B7-F49A-ECBA-B602-1DCE835E297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CA0294-5D28-69BE-A256-70195E882B47}"/>
              </a:ext>
            </a:extLst>
          </p:cNvPr>
          <p:cNvPicPr>
            <a:picLocks noChangeAspect="1"/>
          </p:cNvPicPr>
          <p:nvPr/>
        </p:nvPicPr>
        <p:blipFill>
          <a:blip r:embed="rId2"/>
          <a:stretch>
            <a:fillRect/>
          </a:stretch>
        </p:blipFill>
        <p:spPr>
          <a:xfrm>
            <a:off x="2046001" y="1417758"/>
            <a:ext cx="2700000" cy="1676729"/>
          </a:xfrm>
          <a:prstGeom prst="rect">
            <a:avLst/>
          </a:prstGeom>
        </p:spPr>
      </p:pic>
      <p:pic>
        <p:nvPicPr>
          <p:cNvPr id="11" name="Picture 10">
            <a:extLst>
              <a:ext uri="{FF2B5EF4-FFF2-40B4-BE49-F238E27FC236}">
                <a16:creationId xmlns:a16="http://schemas.microsoft.com/office/drawing/2014/main" id="{017A3DFD-39E0-3935-4ED3-D3C89467F822}"/>
              </a:ext>
            </a:extLst>
          </p:cNvPr>
          <p:cNvPicPr>
            <a:picLocks noChangeAspect="1"/>
          </p:cNvPicPr>
          <p:nvPr/>
        </p:nvPicPr>
        <p:blipFill>
          <a:blip r:embed="rId3"/>
          <a:stretch>
            <a:fillRect/>
          </a:stretch>
        </p:blipFill>
        <p:spPr>
          <a:xfrm>
            <a:off x="4746001" y="1417755"/>
            <a:ext cx="2700000" cy="1669826"/>
          </a:xfrm>
          <a:prstGeom prst="rect">
            <a:avLst/>
          </a:prstGeom>
        </p:spPr>
      </p:pic>
      <p:pic>
        <p:nvPicPr>
          <p:cNvPr id="18" name="Picture 17">
            <a:extLst>
              <a:ext uri="{FF2B5EF4-FFF2-40B4-BE49-F238E27FC236}">
                <a16:creationId xmlns:a16="http://schemas.microsoft.com/office/drawing/2014/main" id="{97D60636-22AA-2AFB-B1DB-6B4ACE82A21B}"/>
              </a:ext>
            </a:extLst>
          </p:cNvPr>
          <p:cNvPicPr>
            <a:picLocks noChangeAspect="1"/>
          </p:cNvPicPr>
          <p:nvPr/>
        </p:nvPicPr>
        <p:blipFill>
          <a:blip r:embed="rId4"/>
          <a:stretch>
            <a:fillRect/>
          </a:stretch>
        </p:blipFill>
        <p:spPr>
          <a:xfrm>
            <a:off x="7446000" y="1417758"/>
            <a:ext cx="2700000" cy="1669553"/>
          </a:xfrm>
          <a:prstGeom prst="rect">
            <a:avLst/>
          </a:prstGeom>
        </p:spPr>
      </p:pic>
      <p:pic>
        <p:nvPicPr>
          <p:cNvPr id="19" name="Picture 18">
            <a:extLst>
              <a:ext uri="{FF2B5EF4-FFF2-40B4-BE49-F238E27FC236}">
                <a16:creationId xmlns:a16="http://schemas.microsoft.com/office/drawing/2014/main" id="{D1201F35-E1B3-00F4-E678-BD006143DB4E}"/>
              </a:ext>
            </a:extLst>
          </p:cNvPr>
          <p:cNvPicPr>
            <a:picLocks noChangeAspect="1"/>
          </p:cNvPicPr>
          <p:nvPr/>
        </p:nvPicPr>
        <p:blipFill>
          <a:blip r:embed="rId5"/>
          <a:stretch>
            <a:fillRect/>
          </a:stretch>
        </p:blipFill>
        <p:spPr>
          <a:xfrm>
            <a:off x="2046001" y="3088842"/>
            <a:ext cx="2700000" cy="1680319"/>
          </a:xfrm>
          <a:prstGeom prst="rect">
            <a:avLst/>
          </a:prstGeom>
        </p:spPr>
      </p:pic>
      <p:pic>
        <p:nvPicPr>
          <p:cNvPr id="20" name="Picture 19">
            <a:extLst>
              <a:ext uri="{FF2B5EF4-FFF2-40B4-BE49-F238E27FC236}">
                <a16:creationId xmlns:a16="http://schemas.microsoft.com/office/drawing/2014/main" id="{1FAAF015-C441-F9A3-7C52-ACA0DDCB1F86}"/>
              </a:ext>
            </a:extLst>
          </p:cNvPr>
          <p:cNvPicPr>
            <a:picLocks noChangeAspect="1"/>
          </p:cNvPicPr>
          <p:nvPr/>
        </p:nvPicPr>
        <p:blipFill>
          <a:blip r:embed="rId6"/>
          <a:stretch>
            <a:fillRect/>
          </a:stretch>
        </p:blipFill>
        <p:spPr>
          <a:xfrm>
            <a:off x="4746000" y="3088842"/>
            <a:ext cx="2700000" cy="1680319"/>
          </a:xfrm>
          <a:prstGeom prst="rect">
            <a:avLst/>
          </a:prstGeom>
        </p:spPr>
      </p:pic>
      <p:pic>
        <p:nvPicPr>
          <p:cNvPr id="21" name="Picture 20">
            <a:extLst>
              <a:ext uri="{FF2B5EF4-FFF2-40B4-BE49-F238E27FC236}">
                <a16:creationId xmlns:a16="http://schemas.microsoft.com/office/drawing/2014/main" id="{781207A3-B559-8502-A73C-0F063B2A9D15}"/>
              </a:ext>
            </a:extLst>
          </p:cNvPr>
          <p:cNvPicPr>
            <a:picLocks noChangeAspect="1"/>
          </p:cNvPicPr>
          <p:nvPr/>
        </p:nvPicPr>
        <p:blipFill>
          <a:blip r:embed="rId7"/>
          <a:stretch>
            <a:fillRect/>
          </a:stretch>
        </p:blipFill>
        <p:spPr>
          <a:xfrm>
            <a:off x="7446001" y="3087310"/>
            <a:ext cx="2700000" cy="1683110"/>
          </a:xfrm>
          <a:prstGeom prst="rect">
            <a:avLst/>
          </a:prstGeom>
        </p:spPr>
      </p:pic>
      <p:sp>
        <p:nvSpPr>
          <p:cNvPr id="26" name="TextBox 25">
            <a:extLst>
              <a:ext uri="{FF2B5EF4-FFF2-40B4-BE49-F238E27FC236}">
                <a16:creationId xmlns:a16="http://schemas.microsoft.com/office/drawing/2014/main" id="{52E9CD97-9D40-B00A-B12A-28E1F5F4A37C}"/>
              </a:ext>
            </a:extLst>
          </p:cNvPr>
          <p:cNvSpPr txBox="1"/>
          <p:nvPr/>
        </p:nvSpPr>
        <p:spPr>
          <a:xfrm>
            <a:off x="2046001" y="4894731"/>
            <a:ext cx="8099999" cy="1292662"/>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21%  of the respondents are neutral when asked if they “</a:t>
            </a:r>
            <a:r>
              <a:rPr lang="en-GB" sz="1100" b="1" dirty="0">
                <a:solidFill>
                  <a:schemeClr val="tx1">
                    <a:lumMod val="75000"/>
                  </a:schemeClr>
                </a:solidFill>
              </a:rPr>
              <a:t>had the chance to discuss the global strategy</a:t>
            </a:r>
            <a:r>
              <a:rPr lang="en-GB" sz="1100" dirty="0">
                <a:solidFill>
                  <a:schemeClr val="tx1">
                    <a:lumMod val="75000"/>
                  </a:schemeClr>
                </a:solidFill>
              </a:rPr>
              <a:t>” or if the “</a:t>
            </a:r>
            <a:r>
              <a:rPr lang="en-GB" sz="1100" b="1" dirty="0">
                <a:solidFill>
                  <a:schemeClr val="tx1">
                    <a:lumMod val="75000"/>
                  </a:schemeClr>
                </a:solidFill>
              </a:rPr>
              <a:t>proposed strategy was adapted to their needs”</a:t>
            </a:r>
            <a:r>
              <a:rPr lang="en-GB" sz="1100" dirty="0">
                <a:solidFill>
                  <a:schemeClr val="tx1">
                    <a:lumMod val="75000"/>
                  </a:schemeClr>
                </a:solidFill>
              </a:rPr>
              <a:t>;</a:t>
            </a:r>
          </a:p>
          <a:p>
            <a:pPr marL="171450" indent="-171450">
              <a:buFont typeface="Arial" panose="020B0604020202020204" pitchFamily="34" charset="0"/>
              <a:buChar char="•"/>
            </a:pPr>
            <a:r>
              <a:rPr lang="en-GB" sz="1100" b="1" dirty="0">
                <a:solidFill>
                  <a:schemeClr val="tx1">
                    <a:lumMod val="75000"/>
                  </a:schemeClr>
                </a:solidFill>
              </a:rPr>
              <a:t>“Actively suggesting firm” </a:t>
            </a:r>
            <a:r>
              <a:rPr lang="en-GB" sz="1100" dirty="0">
                <a:solidFill>
                  <a:schemeClr val="tx1">
                    <a:lumMod val="75000"/>
                  </a:schemeClr>
                </a:solidFill>
              </a:rPr>
              <a:t>(Sourcing) is only positively perceived by 53% of the respondents; </a:t>
            </a:r>
          </a:p>
          <a:p>
            <a:pPr marL="171450" indent="-171450">
              <a:buFont typeface="Arial" panose="020B0604020202020204" pitchFamily="34" charset="0"/>
              <a:buChar char="•"/>
            </a:pPr>
            <a:r>
              <a:rPr lang="en-GB" sz="1100" dirty="0">
                <a:solidFill>
                  <a:schemeClr val="tx1">
                    <a:lumMod val="75000"/>
                  </a:schemeClr>
                </a:solidFill>
              </a:rPr>
              <a:t>A third of the respondents remains neutral regarding the “</a:t>
            </a:r>
            <a:r>
              <a:rPr lang="en-GB" sz="1100" b="1" dirty="0">
                <a:solidFill>
                  <a:schemeClr val="tx1">
                    <a:lumMod val="75000"/>
                  </a:schemeClr>
                </a:solidFill>
              </a:rPr>
              <a:t>relevance of comments made by the Procurement Service</a:t>
            </a:r>
            <a:r>
              <a:rPr lang="en-GB" sz="1100" dirty="0">
                <a:solidFill>
                  <a:schemeClr val="tx1">
                    <a:lumMod val="75000"/>
                  </a:schemeClr>
                </a:solidFill>
              </a:rPr>
              <a:t>”; </a:t>
            </a:r>
          </a:p>
          <a:p>
            <a:pPr marL="171450" indent="-171450">
              <a:buFont typeface="Arial" panose="020B0604020202020204" pitchFamily="34" charset="0"/>
              <a:buChar char="•"/>
            </a:pPr>
            <a:r>
              <a:rPr lang="en-GB" sz="1100" dirty="0">
                <a:solidFill>
                  <a:schemeClr val="tx1">
                    <a:lumMod val="75000"/>
                  </a:schemeClr>
                </a:solidFill>
              </a:rPr>
              <a:t>The “</a:t>
            </a:r>
            <a:r>
              <a:rPr lang="en-GB" sz="1100" b="1" dirty="0">
                <a:solidFill>
                  <a:schemeClr val="tx1">
                    <a:lumMod val="75000"/>
                  </a:schemeClr>
                </a:solidFill>
              </a:rPr>
              <a:t>quality of the documents</a:t>
            </a:r>
            <a:r>
              <a:rPr lang="en-GB" sz="1100" dirty="0">
                <a:solidFill>
                  <a:schemeClr val="tx1">
                    <a:lumMod val="75000"/>
                  </a:schemeClr>
                </a:solidFill>
              </a:rPr>
              <a:t>” as well as the “</a:t>
            </a:r>
            <a:r>
              <a:rPr lang="en-GB" sz="1100" b="1" dirty="0">
                <a:solidFill>
                  <a:schemeClr val="tx1">
                    <a:lumMod val="75000"/>
                  </a:schemeClr>
                </a:solidFill>
              </a:rPr>
              <a:t>timeliness of the DO dispatch</a:t>
            </a:r>
            <a:r>
              <a:rPr lang="en-GB" sz="1100" dirty="0">
                <a:solidFill>
                  <a:schemeClr val="tx1">
                    <a:lumMod val="75000"/>
                  </a:schemeClr>
                </a:solidFill>
              </a:rPr>
              <a:t>” are extremely positively perceived by the respondents.</a:t>
            </a:r>
          </a:p>
        </p:txBody>
      </p:sp>
      <p:sp>
        <p:nvSpPr>
          <p:cNvPr id="30" name="Title 17">
            <a:extLst>
              <a:ext uri="{FF2B5EF4-FFF2-40B4-BE49-F238E27FC236}">
                <a16:creationId xmlns:a16="http://schemas.microsoft.com/office/drawing/2014/main" id="{BA0836F3-00C4-8695-9FC7-4D428F7BDA22}"/>
              </a:ext>
            </a:extLst>
          </p:cNvPr>
          <p:cNvSpPr>
            <a:spLocks noGrp="1"/>
          </p:cNvSpPr>
          <p:nvPr>
            <p:ph type="title"/>
          </p:nvPr>
        </p:nvSpPr>
        <p:spPr/>
        <p:txBody>
          <a:bodyPr>
            <a:normAutofit fontScale="90000"/>
          </a:bodyPr>
          <a:lstStyle/>
          <a:p>
            <a:pPr algn="ctr"/>
            <a:r>
              <a:rPr lang="fr-CH" sz="4400" dirty="0">
                <a:solidFill>
                  <a:schemeClr val="tx1">
                    <a:lumMod val="75000"/>
                  </a:schemeClr>
                </a:solidFill>
                <a:latin typeface="Arial Bold" panose="020B0704020202020204" pitchFamily="34" charset="0"/>
                <a:cs typeface="Arial Bold" panose="020B0704020202020204" pitchFamily="34" charset="0"/>
              </a:rPr>
              <a:t>During the </a:t>
            </a:r>
            <a:r>
              <a:rPr lang="en-GB" sz="4400" dirty="0">
                <a:solidFill>
                  <a:schemeClr val="tx1">
                    <a:lumMod val="75000"/>
                  </a:schemeClr>
                </a:solidFill>
                <a:latin typeface="Arial Bold" panose="020B0704020202020204" pitchFamily="34" charset="0"/>
                <a:cs typeface="Arial Bold" panose="020B0704020202020204" pitchFamily="34" charset="0"/>
              </a:rPr>
              <a:t>tendering</a:t>
            </a:r>
            <a:r>
              <a:rPr lang="fr-CH" sz="4400" dirty="0">
                <a:solidFill>
                  <a:schemeClr val="tx1">
                    <a:lumMod val="75000"/>
                  </a:schemeClr>
                </a:solidFill>
                <a:latin typeface="Arial Bold" panose="020B0704020202020204" pitchFamily="34" charset="0"/>
                <a:cs typeface="Arial Bold" panose="020B0704020202020204" pitchFamily="34" charset="0"/>
              </a:rPr>
              <a:t> process</a:t>
            </a:r>
            <a:br>
              <a:rPr lang="en-GB" dirty="0">
                <a:solidFill>
                  <a:schemeClr val="tx1">
                    <a:lumMod val="75000"/>
                  </a:schemeClr>
                </a:solidFill>
                <a:latin typeface="Arial Bold" panose="020B0704020202020204" pitchFamily="34" charset="0"/>
                <a:cs typeface="Arial Bold" panose="020B0704020202020204" pitchFamily="34" charset="0"/>
              </a:rPr>
            </a:br>
            <a:endParaRPr lang="en-GB" dirty="0">
              <a:solidFill>
                <a:schemeClr val="tx1">
                  <a:lumMod val="75000"/>
                </a:schemeClr>
              </a:solidFill>
            </a:endParaRPr>
          </a:p>
        </p:txBody>
      </p:sp>
      <p:sp>
        <p:nvSpPr>
          <p:cNvPr id="4" name="Slide Number Placeholder 6">
            <a:extLst>
              <a:ext uri="{FF2B5EF4-FFF2-40B4-BE49-F238E27FC236}">
                <a16:creationId xmlns:a16="http://schemas.microsoft.com/office/drawing/2014/main" id="{DF7C2FFC-5339-7BAC-2694-015AD72D6F02}"/>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29</a:t>
            </a:fld>
            <a:endParaRPr lang="en-GB" dirty="0"/>
          </a:p>
        </p:txBody>
      </p:sp>
    </p:spTree>
    <p:extLst>
      <p:ext uri="{BB962C8B-B14F-4D97-AF65-F5344CB8AC3E}">
        <p14:creationId xmlns:p14="http://schemas.microsoft.com/office/powerpoint/2010/main" val="3229097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DDA71-5D57-12AA-76DA-4C5DB1D9C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040394-D586-8EFD-71D3-EFF8B6CB6DEE}"/>
              </a:ext>
            </a:extLst>
          </p:cNvPr>
          <p:cNvSpPr>
            <a:spLocks noGrp="1"/>
          </p:cNvSpPr>
          <p:nvPr>
            <p:ph type="ctrTitle"/>
          </p:nvPr>
        </p:nvSpPr>
        <p:spPr>
          <a:xfrm>
            <a:off x="0" y="3429000"/>
            <a:ext cx="12191999" cy="2153265"/>
          </a:xfrm>
        </p:spPr>
        <p:txBody>
          <a:bodyPr/>
          <a:lstStyle/>
          <a:p>
            <a:pPr algn="ctr"/>
            <a:r>
              <a:rPr lang="en-US" dirty="0"/>
              <a:t>NEWCOMERS</a:t>
            </a:r>
            <a:br>
              <a:rPr lang="en-US" dirty="0"/>
            </a:br>
            <a:br>
              <a:rPr lang="en-US" dirty="0"/>
            </a:br>
            <a:endParaRPr lang="en-US" sz="2400" dirty="0"/>
          </a:p>
        </p:txBody>
      </p:sp>
      <p:sp>
        <p:nvSpPr>
          <p:cNvPr id="3" name="Subtitle 2">
            <a:extLst>
              <a:ext uri="{FF2B5EF4-FFF2-40B4-BE49-F238E27FC236}">
                <a16:creationId xmlns:a16="http://schemas.microsoft.com/office/drawing/2014/main" id="{99B8CCE3-EFCD-7FCE-6761-0C871D7E4433}"/>
              </a:ext>
            </a:extLst>
          </p:cNvPr>
          <p:cNvSpPr>
            <a:spLocks noGrp="1"/>
          </p:cNvSpPr>
          <p:nvPr>
            <p:ph type="subTitle" idx="1"/>
          </p:nvPr>
        </p:nvSpPr>
        <p:spPr>
          <a:xfrm>
            <a:off x="407988" y="5700252"/>
            <a:ext cx="11376026" cy="803787"/>
          </a:xfrm>
        </p:spPr>
        <p:txBody>
          <a:bodyPr/>
          <a:lstStyle/>
          <a:p>
            <a:r>
              <a:rPr lang="en-GB" dirty="0"/>
              <a:t>Cristina Lara</a:t>
            </a:r>
          </a:p>
          <a:p>
            <a:r>
              <a:rPr lang="en-GB" dirty="0"/>
              <a:t>January</a:t>
            </a:r>
            <a:r>
              <a:rPr lang="en-GB" b="0" dirty="0"/>
              <a:t> 2024</a:t>
            </a:r>
          </a:p>
        </p:txBody>
      </p:sp>
    </p:spTree>
    <p:extLst>
      <p:ext uri="{BB962C8B-B14F-4D97-AF65-F5344CB8AC3E}">
        <p14:creationId xmlns:p14="http://schemas.microsoft.com/office/powerpoint/2010/main" val="679768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B2770-C4D0-8A0A-5F5C-5F96D314AEA3}"/>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533D6934-249B-8F09-9001-D66D3F3CE930}"/>
              </a:ext>
            </a:extLst>
          </p:cNvPr>
          <p:cNvPicPr>
            <a:picLocks noChangeAspect="1"/>
          </p:cNvPicPr>
          <p:nvPr/>
        </p:nvPicPr>
        <p:blipFill>
          <a:blip r:embed="rId2"/>
          <a:stretch>
            <a:fillRect/>
          </a:stretch>
        </p:blipFill>
        <p:spPr>
          <a:xfrm>
            <a:off x="2046001" y="1417755"/>
            <a:ext cx="2699999" cy="1680318"/>
          </a:xfrm>
          <a:prstGeom prst="rect">
            <a:avLst/>
          </a:prstGeom>
        </p:spPr>
      </p:pic>
      <p:pic>
        <p:nvPicPr>
          <p:cNvPr id="23" name="Picture 22">
            <a:extLst>
              <a:ext uri="{FF2B5EF4-FFF2-40B4-BE49-F238E27FC236}">
                <a16:creationId xmlns:a16="http://schemas.microsoft.com/office/drawing/2014/main" id="{2069B9CB-871C-5876-D560-C4F8BE34374C}"/>
              </a:ext>
            </a:extLst>
          </p:cNvPr>
          <p:cNvPicPr>
            <a:picLocks noChangeAspect="1"/>
          </p:cNvPicPr>
          <p:nvPr/>
        </p:nvPicPr>
        <p:blipFill>
          <a:blip r:embed="rId3"/>
          <a:stretch>
            <a:fillRect/>
          </a:stretch>
        </p:blipFill>
        <p:spPr>
          <a:xfrm>
            <a:off x="4745999" y="1417755"/>
            <a:ext cx="2700000" cy="1680319"/>
          </a:xfrm>
          <a:prstGeom prst="rect">
            <a:avLst/>
          </a:prstGeom>
        </p:spPr>
      </p:pic>
      <p:pic>
        <p:nvPicPr>
          <p:cNvPr id="25" name="Picture 24">
            <a:extLst>
              <a:ext uri="{FF2B5EF4-FFF2-40B4-BE49-F238E27FC236}">
                <a16:creationId xmlns:a16="http://schemas.microsoft.com/office/drawing/2014/main" id="{4C7692F7-B232-4601-F17A-5F321C021CE0}"/>
              </a:ext>
            </a:extLst>
          </p:cNvPr>
          <p:cNvPicPr>
            <a:picLocks noChangeAspect="1"/>
          </p:cNvPicPr>
          <p:nvPr/>
        </p:nvPicPr>
        <p:blipFill>
          <a:blip r:embed="rId4"/>
          <a:stretch>
            <a:fillRect/>
          </a:stretch>
        </p:blipFill>
        <p:spPr>
          <a:xfrm>
            <a:off x="2046001" y="3098073"/>
            <a:ext cx="2699999" cy="1680318"/>
          </a:xfrm>
          <a:prstGeom prst="rect">
            <a:avLst/>
          </a:prstGeom>
        </p:spPr>
      </p:pic>
      <p:pic>
        <p:nvPicPr>
          <p:cNvPr id="7" name="Picture 6">
            <a:extLst>
              <a:ext uri="{FF2B5EF4-FFF2-40B4-BE49-F238E27FC236}">
                <a16:creationId xmlns:a16="http://schemas.microsoft.com/office/drawing/2014/main" id="{94676270-C49F-2439-4DAC-3700A33AB7EF}"/>
              </a:ext>
            </a:extLst>
          </p:cNvPr>
          <p:cNvPicPr>
            <a:picLocks noChangeAspect="1"/>
          </p:cNvPicPr>
          <p:nvPr/>
        </p:nvPicPr>
        <p:blipFill>
          <a:blip r:embed="rId5"/>
          <a:stretch>
            <a:fillRect/>
          </a:stretch>
        </p:blipFill>
        <p:spPr>
          <a:xfrm>
            <a:off x="4746000" y="3098074"/>
            <a:ext cx="2700000" cy="1680319"/>
          </a:xfrm>
          <a:prstGeom prst="rect">
            <a:avLst/>
          </a:prstGeom>
        </p:spPr>
      </p:pic>
      <p:sp>
        <p:nvSpPr>
          <p:cNvPr id="9" name="TextBox 8">
            <a:extLst>
              <a:ext uri="{FF2B5EF4-FFF2-40B4-BE49-F238E27FC236}">
                <a16:creationId xmlns:a16="http://schemas.microsoft.com/office/drawing/2014/main" id="{7CA0480F-9DF7-BDD3-8D9E-1595B08B04CE}"/>
              </a:ext>
            </a:extLst>
          </p:cNvPr>
          <p:cNvSpPr txBox="1"/>
          <p:nvPr/>
        </p:nvSpPr>
        <p:spPr>
          <a:xfrm>
            <a:off x="2046000" y="4894732"/>
            <a:ext cx="8267581" cy="954107"/>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A vast majority (78%) of the respondents consider that “</a:t>
            </a:r>
            <a:r>
              <a:rPr lang="en-GB" sz="1100" b="1" dirty="0">
                <a:solidFill>
                  <a:schemeClr val="tx1">
                    <a:lumMod val="75000"/>
                  </a:schemeClr>
                </a:solidFill>
              </a:rPr>
              <a:t>the Procurement Service offered the possibility to negotiate</a:t>
            </a:r>
            <a:r>
              <a:rPr lang="en-GB" sz="1100" dirty="0">
                <a:solidFill>
                  <a:schemeClr val="tx1">
                    <a:lumMod val="75000"/>
                  </a:schemeClr>
                </a:solidFill>
              </a:rPr>
              <a:t>” and “</a:t>
            </a:r>
            <a:r>
              <a:rPr lang="en-GB" sz="1100" b="1" dirty="0">
                <a:solidFill>
                  <a:schemeClr val="tx1">
                    <a:lumMod val="75000"/>
                  </a:schemeClr>
                </a:solidFill>
              </a:rPr>
              <a:t>ran the negotiation in a constructive manner</a:t>
            </a:r>
            <a:r>
              <a:rPr lang="en-GB" sz="1100" dirty="0">
                <a:solidFill>
                  <a:schemeClr val="tx1">
                    <a:lumMod val="75000"/>
                  </a:schemeClr>
                </a:solidFill>
              </a:rPr>
              <a:t>”. Nevertheless,  14% and 22% of the respondents respectively disagree on these statement;</a:t>
            </a:r>
          </a:p>
          <a:p>
            <a:pPr marL="171450" indent="-171450">
              <a:buFont typeface="Arial" panose="020B0604020202020204" pitchFamily="34" charset="0"/>
              <a:buChar char="•"/>
            </a:pPr>
            <a:r>
              <a:rPr lang="en-GB" sz="1100" dirty="0">
                <a:solidFill>
                  <a:schemeClr val="tx1">
                    <a:lumMod val="75000"/>
                  </a:schemeClr>
                </a:solidFill>
              </a:rPr>
              <a:t>“</a:t>
            </a:r>
            <a:r>
              <a:rPr lang="en-GB" sz="1100" b="1" dirty="0">
                <a:solidFill>
                  <a:schemeClr val="tx1">
                    <a:lumMod val="75000"/>
                  </a:schemeClr>
                </a:solidFill>
              </a:rPr>
              <a:t>The results of the negotiation</a:t>
            </a:r>
            <a:r>
              <a:rPr lang="en-GB" sz="1100" dirty="0">
                <a:solidFill>
                  <a:schemeClr val="tx1">
                    <a:lumMod val="75000"/>
                  </a:schemeClr>
                </a:solidFill>
              </a:rPr>
              <a:t>” have triggered 33% Neutral responses. </a:t>
            </a:r>
          </a:p>
        </p:txBody>
      </p:sp>
      <p:sp>
        <p:nvSpPr>
          <p:cNvPr id="10" name="Title 17">
            <a:extLst>
              <a:ext uri="{FF2B5EF4-FFF2-40B4-BE49-F238E27FC236}">
                <a16:creationId xmlns:a16="http://schemas.microsoft.com/office/drawing/2014/main" id="{0A543F0A-18C4-D4D5-3404-92F4C94529C4}"/>
              </a:ext>
            </a:extLst>
          </p:cNvPr>
          <p:cNvSpPr>
            <a:spLocks noGrp="1"/>
          </p:cNvSpPr>
          <p:nvPr>
            <p:ph type="title"/>
          </p:nvPr>
        </p:nvSpPr>
        <p:spPr/>
        <p:txBody>
          <a:bodyPr>
            <a:normAutofit fontScale="90000"/>
          </a:bodyPr>
          <a:lstStyle/>
          <a:p>
            <a:pPr algn="ctr"/>
            <a:r>
              <a:rPr lang="fr-CH" sz="4400" dirty="0">
                <a:solidFill>
                  <a:schemeClr val="tx1">
                    <a:lumMod val="75000"/>
                  </a:schemeClr>
                </a:solidFill>
                <a:latin typeface="Arial Bold" panose="020B0704020202020204" pitchFamily="34" charset="0"/>
                <a:cs typeface="Arial Bold" panose="020B0704020202020204" pitchFamily="34" charset="0"/>
              </a:rPr>
              <a:t>During the negotiation</a:t>
            </a:r>
            <a:br>
              <a:rPr lang="fr-CH" sz="4400" dirty="0">
                <a:solidFill>
                  <a:schemeClr val="tx1">
                    <a:lumMod val="75000"/>
                  </a:schemeClr>
                </a:solidFill>
                <a:latin typeface="Arial Bold" panose="020B0704020202020204" pitchFamily="34" charset="0"/>
                <a:cs typeface="Arial Bold" panose="020B0704020202020204" pitchFamily="34" charset="0"/>
              </a:rPr>
            </a:br>
            <a:endParaRPr lang="en-GB" dirty="0">
              <a:solidFill>
                <a:schemeClr val="tx1">
                  <a:lumMod val="75000"/>
                </a:schemeClr>
              </a:solidFill>
            </a:endParaRPr>
          </a:p>
        </p:txBody>
      </p:sp>
      <p:sp>
        <p:nvSpPr>
          <p:cNvPr id="3" name="Slide Number Placeholder 6">
            <a:extLst>
              <a:ext uri="{FF2B5EF4-FFF2-40B4-BE49-F238E27FC236}">
                <a16:creationId xmlns:a16="http://schemas.microsoft.com/office/drawing/2014/main" id="{A6B0F5DF-DA1F-1CF0-E2BF-ADFA2B21C25E}"/>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30</a:t>
            </a:fld>
            <a:endParaRPr lang="en-GB" dirty="0"/>
          </a:p>
        </p:txBody>
      </p:sp>
    </p:spTree>
    <p:extLst>
      <p:ext uri="{BB962C8B-B14F-4D97-AF65-F5344CB8AC3E}">
        <p14:creationId xmlns:p14="http://schemas.microsoft.com/office/powerpoint/2010/main" val="2409910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C9B6D-6B1F-925D-F20E-E68710286B6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395CA09-DCA3-BAEC-7A84-8E51B37A746E}"/>
              </a:ext>
            </a:extLst>
          </p:cNvPr>
          <p:cNvPicPr>
            <a:picLocks noChangeAspect="1"/>
          </p:cNvPicPr>
          <p:nvPr/>
        </p:nvPicPr>
        <p:blipFill>
          <a:blip r:embed="rId2"/>
          <a:stretch>
            <a:fillRect/>
          </a:stretch>
        </p:blipFill>
        <p:spPr>
          <a:xfrm>
            <a:off x="2046000" y="1417754"/>
            <a:ext cx="2700000" cy="1680319"/>
          </a:xfrm>
          <a:prstGeom prst="rect">
            <a:avLst/>
          </a:prstGeom>
        </p:spPr>
      </p:pic>
      <p:pic>
        <p:nvPicPr>
          <p:cNvPr id="8" name="Picture 7">
            <a:extLst>
              <a:ext uri="{FF2B5EF4-FFF2-40B4-BE49-F238E27FC236}">
                <a16:creationId xmlns:a16="http://schemas.microsoft.com/office/drawing/2014/main" id="{C46A436D-E155-18C8-5E01-B54156EEE83E}"/>
              </a:ext>
            </a:extLst>
          </p:cNvPr>
          <p:cNvPicPr>
            <a:picLocks noChangeAspect="1"/>
          </p:cNvPicPr>
          <p:nvPr/>
        </p:nvPicPr>
        <p:blipFill>
          <a:blip r:embed="rId3"/>
          <a:stretch>
            <a:fillRect/>
          </a:stretch>
        </p:blipFill>
        <p:spPr>
          <a:xfrm>
            <a:off x="4745998" y="1417754"/>
            <a:ext cx="2700000" cy="1680319"/>
          </a:xfrm>
          <a:prstGeom prst="rect">
            <a:avLst/>
          </a:prstGeom>
        </p:spPr>
      </p:pic>
      <p:pic>
        <p:nvPicPr>
          <p:cNvPr id="9" name="Picture 8">
            <a:extLst>
              <a:ext uri="{FF2B5EF4-FFF2-40B4-BE49-F238E27FC236}">
                <a16:creationId xmlns:a16="http://schemas.microsoft.com/office/drawing/2014/main" id="{F57DFFC1-02B0-BC17-3E74-E275504CB191}"/>
              </a:ext>
            </a:extLst>
          </p:cNvPr>
          <p:cNvPicPr>
            <a:picLocks noChangeAspect="1"/>
          </p:cNvPicPr>
          <p:nvPr/>
        </p:nvPicPr>
        <p:blipFill>
          <a:blip r:embed="rId4"/>
          <a:stretch>
            <a:fillRect/>
          </a:stretch>
        </p:blipFill>
        <p:spPr>
          <a:xfrm>
            <a:off x="2045999" y="3098073"/>
            <a:ext cx="2700000" cy="1680319"/>
          </a:xfrm>
          <a:prstGeom prst="rect">
            <a:avLst/>
          </a:prstGeom>
        </p:spPr>
      </p:pic>
      <p:pic>
        <p:nvPicPr>
          <p:cNvPr id="10" name="Picture 9">
            <a:extLst>
              <a:ext uri="{FF2B5EF4-FFF2-40B4-BE49-F238E27FC236}">
                <a16:creationId xmlns:a16="http://schemas.microsoft.com/office/drawing/2014/main" id="{9A665876-07D3-B333-A02D-72EC11A9766A}"/>
              </a:ext>
            </a:extLst>
          </p:cNvPr>
          <p:cNvPicPr>
            <a:picLocks noChangeAspect="1"/>
          </p:cNvPicPr>
          <p:nvPr/>
        </p:nvPicPr>
        <p:blipFill>
          <a:blip r:embed="rId5"/>
          <a:stretch>
            <a:fillRect/>
          </a:stretch>
        </p:blipFill>
        <p:spPr>
          <a:xfrm>
            <a:off x="4746000" y="3098073"/>
            <a:ext cx="2700000" cy="1680319"/>
          </a:xfrm>
          <a:prstGeom prst="rect">
            <a:avLst/>
          </a:prstGeom>
        </p:spPr>
      </p:pic>
      <p:sp>
        <p:nvSpPr>
          <p:cNvPr id="12" name="TextBox 11">
            <a:extLst>
              <a:ext uri="{FF2B5EF4-FFF2-40B4-BE49-F238E27FC236}">
                <a16:creationId xmlns:a16="http://schemas.microsoft.com/office/drawing/2014/main" id="{45C5B09D-442F-4090-9972-EA2FBBEA4E9C}"/>
              </a:ext>
            </a:extLst>
          </p:cNvPr>
          <p:cNvSpPr txBox="1"/>
          <p:nvPr/>
        </p:nvSpPr>
        <p:spPr>
          <a:xfrm>
            <a:off x="2046001" y="4894732"/>
            <a:ext cx="7993347" cy="954107"/>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b="1" dirty="0">
                <a:solidFill>
                  <a:schemeClr val="tx1">
                    <a:lumMod val="75000"/>
                  </a:schemeClr>
                </a:solidFill>
              </a:rPr>
              <a:t>“Promoting collaboration” </a:t>
            </a:r>
            <a:r>
              <a:rPr lang="en-GB" sz="1100" dirty="0">
                <a:solidFill>
                  <a:schemeClr val="tx1">
                    <a:lumMod val="75000"/>
                  </a:schemeClr>
                </a:solidFill>
              </a:rPr>
              <a:t>and giving “</a:t>
            </a:r>
            <a:r>
              <a:rPr lang="en-GB" sz="1100" b="1" dirty="0">
                <a:solidFill>
                  <a:schemeClr val="tx1">
                    <a:lumMod val="75000"/>
                  </a:schemeClr>
                </a:solidFill>
              </a:rPr>
              <a:t>clear instructions” </a:t>
            </a:r>
            <a:r>
              <a:rPr lang="en-GB" sz="1100" dirty="0">
                <a:solidFill>
                  <a:schemeClr val="tx1">
                    <a:lumMod val="75000"/>
                  </a:schemeClr>
                </a:solidFill>
              </a:rPr>
              <a:t>appear as areas of strengths is the same way as in the  MS/IT survey; </a:t>
            </a:r>
          </a:p>
          <a:p>
            <a:pPr marL="171450" indent="-171450">
              <a:buFont typeface="Arial" panose="020B0604020202020204" pitchFamily="34" charset="0"/>
              <a:buChar char="•"/>
            </a:pPr>
            <a:r>
              <a:rPr lang="en-GB" sz="1100" b="1" dirty="0">
                <a:solidFill>
                  <a:schemeClr val="tx1">
                    <a:lumMod val="75000"/>
                  </a:schemeClr>
                </a:solidFill>
              </a:rPr>
              <a:t>“Procurement service presence” </a:t>
            </a:r>
            <a:r>
              <a:rPr lang="en-GB" sz="1100" dirty="0">
                <a:solidFill>
                  <a:schemeClr val="tx1">
                    <a:lumMod val="75000"/>
                  </a:schemeClr>
                </a:solidFill>
              </a:rPr>
              <a:t>and “</a:t>
            </a:r>
            <a:r>
              <a:rPr lang="en-GB" sz="1100" b="1" dirty="0">
                <a:solidFill>
                  <a:schemeClr val="tx1">
                    <a:lumMod val="75000"/>
                  </a:schemeClr>
                </a:solidFill>
              </a:rPr>
              <a:t>providing prompt answers” </a:t>
            </a:r>
            <a:r>
              <a:rPr lang="en-GB" sz="1100" dirty="0">
                <a:solidFill>
                  <a:schemeClr val="tx1">
                    <a:lumMod val="75000"/>
                  </a:schemeClr>
                </a:solidFill>
              </a:rPr>
              <a:t>are also positively perceived. Only 7% of respondent reported as Neutral.</a:t>
            </a:r>
          </a:p>
        </p:txBody>
      </p:sp>
      <p:sp>
        <p:nvSpPr>
          <p:cNvPr id="13" name="Title 17">
            <a:extLst>
              <a:ext uri="{FF2B5EF4-FFF2-40B4-BE49-F238E27FC236}">
                <a16:creationId xmlns:a16="http://schemas.microsoft.com/office/drawing/2014/main" id="{DE60E861-C282-29DC-90B8-A73FCD3744F4}"/>
              </a:ext>
            </a:extLst>
          </p:cNvPr>
          <p:cNvSpPr>
            <a:spLocks noGrp="1"/>
          </p:cNvSpPr>
          <p:nvPr>
            <p:ph type="title"/>
          </p:nvPr>
        </p:nvSpPr>
        <p:spPr/>
        <p:txBody>
          <a:bodyPr>
            <a:normAutofit fontScale="90000"/>
          </a:bodyPr>
          <a:lstStyle/>
          <a:p>
            <a:pPr algn="ctr"/>
            <a:r>
              <a:rPr lang="fr-CH" sz="4400" dirty="0">
                <a:solidFill>
                  <a:schemeClr val="tx1">
                    <a:lumMod val="75000"/>
                  </a:schemeClr>
                </a:solidFill>
                <a:latin typeface="Arial Bold" panose="020B0704020202020204" pitchFamily="34" charset="0"/>
                <a:cs typeface="Arial Bold" panose="020B0704020202020204" pitchFamily="34" charset="0"/>
              </a:rPr>
              <a:t>Overall added value</a:t>
            </a:r>
            <a:br>
              <a:rPr lang="en-GB" dirty="0">
                <a:solidFill>
                  <a:schemeClr val="tx1">
                    <a:lumMod val="75000"/>
                  </a:schemeClr>
                </a:solidFill>
                <a:latin typeface="Arial Bold" panose="020B0704020202020204" pitchFamily="34" charset="0"/>
                <a:cs typeface="Arial Bold" panose="020B0704020202020204" pitchFamily="34" charset="0"/>
              </a:rPr>
            </a:br>
            <a:endParaRPr lang="en-GB" dirty="0">
              <a:solidFill>
                <a:schemeClr val="tx1">
                  <a:lumMod val="75000"/>
                </a:schemeClr>
              </a:solidFill>
            </a:endParaRPr>
          </a:p>
        </p:txBody>
      </p:sp>
      <p:sp>
        <p:nvSpPr>
          <p:cNvPr id="3" name="Slide Number Placeholder 6">
            <a:extLst>
              <a:ext uri="{FF2B5EF4-FFF2-40B4-BE49-F238E27FC236}">
                <a16:creationId xmlns:a16="http://schemas.microsoft.com/office/drawing/2014/main" id="{9CB8DD0D-B484-66AD-3A2E-96CB91C27894}"/>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31</a:t>
            </a:fld>
            <a:endParaRPr lang="en-GB" dirty="0"/>
          </a:p>
        </p:txBody>
      </p:sp>
    </p:spTree>
    <p:extLst>
      <p:ext uri="{BB962C8B-B14F-4D97-AF65-F5344CB8AC3E}">
        <p14:creationId xmlns:p14="http://schemas.microsoft.com/office/powerpoint/2010/main" val="2941621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8FD98EE-59FD-D800-A51A-FB0A0142F5AF}"/>
              </a:ext>
            </a:extLst>
          </p:cNvPr>
          <p:cNvSpPr/>
          <p:nvPr/>
        </p:nvSpPr>
        <p:spPr>
          <a:xfrm>
            <a:off x="6150798" y="1357348"/>
            <a:ext cx="3868546" cy="392432"/>
          </a:xfrm>
          <a:prstGeom prst="roundRect">
            <a:avLst/>
          </a:prstGeom>
          <a:solidFill>
            <a:schemeClr val="accent3">
              <a:lumMod val="7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N/A</a:t>
            </a:r>
          </a:p>
        </p:txBody>
      </p:sp>
      <p:sp>
        <p:nvSpPr>
          <p:cNvPr id="12" name="Rectangle: Rounded Corners 11">
            <a:extLst>
              <a:ext uri="{FF2B5EF4-FFF2-40B4-BE49-F238E27FC236}">
                <a16:creationId xmlns:a16="http://schemas.microsoft.com/office/drawing/2014/main" id="{BB409321-3995-6EAE-0421-1DCDB52042FB}"/>
              </a:ext>
            </a:extLst>
          </p:cNvPr>
          <p:cNvSpPr/>
          <p:nvPr/>
        </p:nvSpPr>
        <p:spPr>
          <a:xfrm>
            <a:off x="2015708" y="1366189"/>
            <a:ext cx="3868546" cy="383590"/>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Nice to work with you, as usual</a:t>
            </a:r>
            <a:r>
              <a:rPr lang="en-GB" sz="1050" dirty="0">
                <a:solidFill>
                  <a:schemeClr val="bg1"/>
                </a:solidFill>
                <a:cs typeface="Times New Roman" panose="02020603050405020304" pitchFamily="18" charset="0"/>
              </a:rPr>
              <a:t>”</a:t>
            </a:r>
            <a:endParaRPr lang="en-GB" sz="1050" dirty="0">
              <a:solidFill>
                <a:schemeClr val="bg1"/>
              </a:solidFill>
              <a:cs typeface="Arial" panose="020B0604020202020204" pitchFamily="34" charset="0"/>
            </a:endParaRPr>
          </a:p>
        </p:txBody>
      </p:sp>
      <p:sp>
        <p:nvSpPr>
          <p:cNvPr id="13" name="Rectangle: Rounded Corners 12">
            <a:extLst>
              <a:ext uri="{FF2B5EF4-FFF2-40B4-BE49-F238E27FC236}">
                <a16:creationId xmlns:a16="http://schemas.microsoft.com/office/drawing/2014/main" id="{76290E72-04D5-CA3F-D192-EEC8E969C710}"/>
              </a:ext>
            </a:extLst>
          </p:cNvPr>
          <p:cNvSpPr/>
          <p:nvPr/>
        </p:nvSpPr>
        <p:spPr>
          <a:xfrm>
            <a:off x="2015709" y="1805243"/>
            <a:ext cx="2113547" cy="1141830"/>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X handled (also) this procurement with good level of professionalism and achieved cost efficiency in the overall procurement</a:t>
            </a:r>
            <a:r>
              <a:rPr lang="en-GB" sz="1050" dirty="0">
                <a:solidFill>
                  <a:schemeClr val="bg1"/>
                </a:solidFill>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3E7DFC0A-F2D4-3B85-A765-BD55DC296750}"/>
              </a:ext>
            </a:extLst>
          </p:cNvPr>
          <p:cNvSpPr/>
          <p:nvPr/>
        </p:nvSpPr>
        <p:spPr>
          <a:xfrm>
            <a:off x="4202238" y="1805243"/>
            <a:ext cx="1682017" cy="1141830"/>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GB" sz="1050" dirty="0">
                <a:solidFill>
                  <a:schemeClr val="bg1"/>
                </a:solidFill>
                <a:cs typeface="Times New Roman" panose="02020603050405020304" pitchFamily="18" charset="0"/>
              </a:rPr>
              <a:t>“</a:t>
            </a:r>
            <a:r>
              <a:rPr lang="en-GB" sz="1050" dirty="0">
                <a:solidFill>
                  <a:schemeClr val="bg1"/>
                </a:solidFill>
                <a:cs typeface="Arial" panose="020B0604020202020204" pitchFamily="34" charset="0"/>
              </a:rPr>
              <a:t>Is always a pleasure to work with X. She is extremely professional and proactive</a:t>
            </a:r>
            <a:r>
              <a:rPr lang="en-GB" sz="1050" dirty="0">
                <a:solidFill>
                  <a:schemeClr val="bg1"/>
                </a:solidFill>
                <a:cs typeface="Times New Roman" panose="02020603050405020304" pitchFamily="18" charset="0"/>
              </a:rPr>
              <a:t>.”</a:t>
            </a:r>
          </a:p>
        </p:txBody>
      </p:sp>
      <p:sp>
        <p:nvSpPr>
          <p:cNvPr id="20" name="TextBox 19">
            <a:extLst>
              <a:ext uri="{FF2B5EF4-FFF2-40B4-BE49-F238E27FC236}">
                <a16:creationId xmlns:a16="http://schemas.microsoft.com/office/drawing/2014/main" id="{2820663E-6724-40E6-C162-C61E37BE0F1A}"/>
              </a:ext>
            </a:extLst>
          </p:cNvPr>
          <p:cNvSpPr txBox="1"/>
          <p:nvPr/>
        </p:nvSpPr>
        <p:spPr>
          <a:xfrm>
            <a:off x="2060956" y="1064505"/>
            <a:ext cx="2928882" cy="246221"/>
          </a:xfrm>
          <a:prstGeom prst="rect">
            <a:avLst/>
          </a:prstGeom>
          <a:noFill/>
        </p:spPr>
        <p:txBody>
          <a:bodyPr wrap="square" lIns="0" tIns="0" rIns="0" bIns="0" rtlCol="0">
            <a:spAutoFit/>
          </a:bodyPr>
          <a:lstStyle/>
          <a:p>
            <a:pPr>
              <a:defRPr/>
            </a:pPr>
            <a:r>
              <a:rPr lang="en-GB" sz="1600" b="1" dirty="0">
                <a:solidFill>
                  <a:schemeClr val="tx1">
                    <a:lumMod val="60000"/>
                    <a:lumOff val="40000"/>
                  </a:schemeClr>
                </a:solidFill>
                <a:cs typeface="Times New Roman" panose="02020603050405020304" pitchFamily="18" charset="0"/>
              </a:rPr>
              <a:t>The positive aspects:  </a:t>
            </a:r>
          </a:p>
        </p:txBody>
      </p:sp>
      <p:sp>
        <p:nvSpPr>
          <p:cNvPr id="21" name="TextBox 20">
            <a:extLst>
              <a:ext uri="{FF2B5EF4-FFF2-40B4-BE49-F238E27FC236}">
                <a16:creationId xmlns:a16="http://schemas.microsoft.com/office/drawing/2014/main" id="{CB3BB016-17B4-9F75-D080-A49EB92EB5CE}"/>
              </a:ext>
            </a:extLst>
          </p:cNvPr>
          <p:cNvSpPr txBox="1"/>
          <p:nvPr/>
        </p:nvSpPr>
        <p:spPr>
          <a:xfrm>
            <a:off x="5281888" y="1064505"/>
            <a:ext cx="3067021" cy="246221"/>
          </a:xfrm>
          <a:prstGeom prst="rect">
            <a:avLst/>
          </a:prstGeom>
          <a:noFill/>
        </p:spPr>
        <p:txBody>
          <a:bodyPr wrap="square" lIns="0" tIns="0" rIns="0" bIns="0" rtlCol="0">
            <a:spAutoFit/>
          </a:bodyPr>
          <a:lstStyle/>
          <a:p>
            <a:pPr algn="r">
              <a:defRPr/>
            </a:pPr>
            <a:r>
              <a:rPr lang="en-GB" sz="1600" b="1" dirty="0">
                <a:solidFill>
                  <a:schemeClr val="accent3">
                    <a:lumMod val="75000"/>
                  </a:schemeClr>
                </a:solidFill>
                <a:cs typeface="Times New Roman" panose="02020603050405020304" pitchFamily="18" charset="0"/>
              </a:rPr>
              <a:t>The improvement areas: </a:t>
            </a:r>
          </a:p>
        </p:txBody>
      </p:sp>
      <p:sp>
        <p:nvSpPr>
          <p:cNvPr id="23" name="TextBox 22">
            <a:extLst>
              <a:ext uri="{FF2B5EF4-FFF2-40B4-BE49-F238E27FC236}">
                <a16:creationId xmlns:a16="http://schemas.microsoft.com/office/drawing/2014/main" id="{CD910E8E-12EF-AF4E-8FE6-BA26690BB46B}"/>
              </a:ext>
            </a:extLst>
          </p:cNvPr>
          <p:cNvSpPr txBox="1"/>
          <p:nvPr/>
        </p:nvSpPr>
        <p:spPr>
          <a:xfrm>
            <a:off x="2046000" y="4894732"/>
            <a:ext cx="7052844" cy="615553"/>
          </a:xfrm>
          <a:prstGeom prst="rect">
            <a:avLst/>
          </a:prstGeom>
          <a:noFill/>
        </p:spPr>
        <p:txBody>
          <a:bodyPr wrap="square" rtlCol="0">
            <a:spAutoFit/>
          </a:bodyPr>
          <a:lstStyle/>
          <a:p>
            <a:r>
              <a:rPr lang="en-GB" sz="1200" b="1" u="sng" dirty="0">
                <a:solidFill>
                  <a:schemeClr val="tx1">
                    <a:lumMod val="75000"/>
                  </a:schemeClr>
                </a:solidFill>
              </a:rPr>
              <a:t>Key takeaway: </a:t>
            </a:r>
          </a:p>
          <a:p>
            <a:pPr marL="171450" indent="-171450">
              <a:buFont typeface="Arial" panose="020B0604020202020204" pitchFamily="34" charset="0"/>
              <a:buChar char="•"/>
            </a:pPr>
            <a:r>
              <a:rPr lang="en-GB" sz="1100" dirty="0">
                <a:solidFill>
                  <a:schemeClr val="tx1">
                    <a:lumMod val="75000"/>
                  </a:schemeClr>
                </a:solidFill>
              </a:rPr>
              <a:t>Three positive written feedbacks received, representing 18% of the responses; </a:t>
            </a:r>
          </a:p>
          <a:p>
            <a:pPr marL="171450" indent="-171450">
              <a:buFont typeface="Arial" panose="020B0604020202020204" pitchFamily="34" charset="0"/>
              <a:buChar char="•"/>
            </a:pPr>
            <a:r>
              <a:rPr lang="en-GB" sz="1100" dirty="0">
                <a:solidFill>
                  <a:schemeClr val="tx1">
                    <a:lumMod val="75000"/>
                  </a:schemeClr>
                </a:solidFill>
              </a:rPr>
              <a:t>No negative feedback nor area of improvement received for Price Enquiries.  </a:t>
            </a:r>
          </a:p>
        </p:txBody>
      </p:sp>
      <p:sp>
        <p:nvSpPr>
          <p:cNvPr id="24" name="Title 17">
            <a:extLst>
              <a:ext uri="{FF2B5EF4-FFF2-40B4-BE49-F238E27FC236}">
                <a16:creationId xmlns:a16="http://schemas.microsoft.com/office/drawing/2014/main" id="{55ACA1E9-4558-ADDD-27A8-69A8F8625A0A}"/>
              </a:ext>
            </a:extLst>
          </p:cNvPr>
          <p:cNvSpPr>
            <a:spLocks noGrp="1"/>
          </p:cNvSpPr>
          <p:nvPr>
            <p:ph type="title"/>
          </p:nvPr>
        </p:nvSpPr>
        <p:spPr/>
        <p:txBody>
          <a:bodyPr>
            <a:normAutofit/>
          </a:bodyPr>
          <a:lstStyle/>
          <a:p>
            <a:pPr algn="ctr"/>
            <a:r>
              <a:rPr lang="fr-CH" sz="4400" dirty="0">
                <a:solidFill>
                  <a:schemeClr val="tx1">
                    <a:lumMod val="75000"/>
                  </a:schemeClr>
                </a:solidFill>
                <a:latin typeface="Arial Bold" panose="020B0704020202020204" pitchFamily="34" charset="0"/>
                <a:cs typeface="Arial Bold" panose="020B0704020202020204" pitchFamily="34" charset="0"/>
              </a:rPr>
              <a:t>Feedback and suggestions</a:t>
            </a:r>
            <a:endParaRPr lang="en-GB" dirty="0">
              <a:solidFill>
                <a:schemeClr val="tx1">
                  <a:lumMod val="75000"/>
                </a:schemeClr>
              </a:solidFill>
            </a:endParaRPr>
          </a:p>
        </p:txBody>
      </p:sp>
      <p:sp>
        <p:nvSpPr>
          <p:cNvPr id="3" name="Slide Number Placeholder 6">
            <a:extLst>
              <a:ext uri="{FF2B5EF4-FFF2-40B4-BE49-F238E27FC236}">
                <a16:creationId xmlns:a16="http://schemas.microsoft.com/office/drawing/2014/main" id="{7CEBEA04-27A1-6793-6E92-19903F79334F}"/>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32</a:t>
            </a:fld>
            <a:endParaRPr lang="en-GB" dirty="0"/>
          </a:p>
        </p:txBody>
      </p:sp>
    </p:spTree>
    <p:extLst>
      <p:ext uri="{BB962C8B-B14F-4D97-AF65-F5344CB8AC3E}">
        <p14:creationId xmlns:p14="http://schemas.microsoft.com/office/powerpoint/2010/main" val="1291020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B6BB2-8570-BA04-A60A-BF989A60CF21}"/>
            </a:ext>
          </a:extLst>
        </p:cNvPr>
        <p:cNvGrpSpPr/>
        <p:nvPr/>
      </p:nvGrpSpPr>
      <p:grpSpPr>
        <a:xfrm>
          <a:off x="0" y="0"/>
          <a:ext cx="0" cy="0"/>
          <a:chOff x="0" y="0"/>
          <a:chExt cx="0" cy="0"/>
        </a:xfrm>
      </p:grpSpPr>
      <p:pic>
        <p:nvPicPr>
          <p:cNvPr id="6" name="Picture Placeholder 5" descr="Hourglass and a calendar">
            <a:extLst>
              <a:ext uri="{FF2B5EF4-FFF2-40B4-BE49-F238E27FC236}">
                <a16:creationId xmlns:a16="http://schemas.microsoft.com/office/drawing/2014/main" id="{3935B904-0A56-EF10-08A4-A5A7C2F1227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613" t="-2"/>
          <a:stretch/>
        </p:blipFill>
        <p:spPr>
          <a:xfrm>
            <a:off x="1524000" y="-134"/>
            <a:ext cx="9144000" cy="6329497"/>
          </a:xfrm>
          <a:noFill/>
        </p:spPr>
      </p:pic>
      <p:sp>
        <p:nvSpPr>
          <p:cNvPr id="3" name="TextBox 2">
            <a:extLst>
              <a:ext uri="{FF2B5EF4-FFF2-40B4-BE49-F238E27FC236}">
                <a16:creationId xmlns:a16="http://schemas.microsoft.com/office/drawing/2014/main" id="{37BF9861-ECF3-71C2-2A54-65F3F6CD9932}"/>
              </a:ext>
            </a:extLst>
          </p:cNvPr>
          <p:cNvSpPr txBox="1"/>
          <p:nvPr/>
        </p:nvSpPr>
        <p:spPr>
          <a:xfrm>
            <a:off x="2305050" y="4105627"/>
            <a:ext cx="4895850" cy="369332"/>
          </a:xfrm>
          <a:prstGeom prst="rect">
            <a:avLst/>
          </a:prstGeom>
          <a:solidFill>
            <a:schemeClr val="tx1">
              <a:lumMod val="75000"/>
            </a:schemeClr>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8997D46E-5A7D-B29F-AA27-B89D7DDD1F5C}"/>
              </a:ext>
            </a:extLst>
          </p:cNvPr>
          <p:cNvSpPr>
            <a:spLocks noGrp="1"/>
          </p:cNvSpPr>
          <p:nvPr>
            <p:ph type="title"/>
          </p:nvPr>
        </p:nvSpPr>
        <p:spPr>
          <a:xfrm>
            <a:off x="2152650" y="365127"/>
            <a:ext cx="7886700" cy="1325563"/>
          </a:xfrm>
        </p:spPr>
        <p:txBody>
          <a:bodyPr anchor="ctr">
            <a:normAutofit/>
          </a:bodyPr>
          <a:lstStyle/>
          <a:p>
            <a:r>
              <a:rPr lang="fr-CH" dirty="0">
                <a:solidFill>
                  <a:schemeClr val="accent1">
                    <a:lumMod val="75000"/>
                  </a:schemeClr>
                </a:solidFill>
                <a:latin typeface="Arial Bold" panose="020B0704020202020204" pitchFamily="34" charset="0"/>
                <a:cs typeface="Arial Bold" panose="020B0704020202020204" pitchFamily="34" charset="0"/>
              </a:rPr>
              <a:t>Agenda </a:t>
            </a:r>
            <a:endParaRPr lang="en-GB" dirty="0">
              <a:solidFill>
                <a:schemeClr val="accent1">
                  <a:lumMod val="75000"/>
                </a:schemeClr>
              </a:solidFill>
              <a:latin typeface="Arial Bold" panose="020B0704020202020204" pitchFamily="34" charset="0"/>
              <a:cs typeface="Arial Bold" panose="020B0704020202020204" pitchFamily="34" charset="0"/>
            </a:endParaRPr>
          </a:p>
        </p:txBody>
      </p:sp>
      <p:sp>
        <p:nvSpPr>
          <p:cNvPr id="8" name="Text Placeholder 3">
            <a:extLst>
              <a:ext uri="{FF2B5EF4-FFF2-40B4-BE49-F238E27FC236}">
                <a16:creationId xmlns:a16="http://schemas.microsoft.com/office/drawing/2014/main" id="{5F19C459-A9AB-A990-53CF-07B2E5B59FF7}"/>
              </a:ext>
            </a:extLst>
          </p:cNvPr>
          <p:cNvSpPr txBox="1">
            <a:spLocks/>
          </p:cNvSpPr>
          <p:nvPr/>
        </p:nvSpPr>
        <p:spPr>
          <a:xfrm>
            <a:off x="2305050" y="1978025"/>
            <a:ext cx="55118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Scope and data collected </a:t>
            </a:r>
          </a:p>
          <a:p>
            <a:pPr marL="228600" indent="-228600">
              <a:lnSpc>
                <a:spcPct val="150000"/>
              </a:lnSpc>
              <a:buFont typeface="Arial" panose="020B0604020202020204" pitchFamily="34" charset="0"/>
              <a:buAutoNum type="arabicPeriod"/>
            </a:pPr>
            <a:r>
              <a:rPr lang="en-GB" sz="2400" b="1" dirty="0">
                <a:solidFill>
                  <a:schemeClr val="accent1">
                    <a:lumMod val="75000"/>
                  </a:schemeClr>
                </a:solidFill>
                <a:cs typeface="Arial Bold" panose="020B0704020202020204" pitchFamily="34" charset="0"/>
              </a:rPr>
              <a:t> </a:t>
            </a:r>
            <a:r>
              <a:rPr lang="en-GB" sz="2400" b="1" dirty="0">
                <a:solidFill>
                  <a:schemeClr val="tx1">
                    <a:lumMod val="75000"/>
                  </a:schemeClr>
                </a:solidFill>
                <a:cs typeface="Arial Bold" panose="020B0704020202020204" pitchFamily="34" charset="0"/>
              </a:rPr>
              <a:t>MS/IT survey results </a:t>
            </a:r>
          </a:p>
          <a:p>
            <a:pPr marL="228600" indent="-228600">
              <a:lnSpc>
                <a:spcPct val="150000"/>
              </a:lnSpc>
              <a:buFont typeface="Arial" panose="020B0604020202020204" pitchFamily="34" charset="0"/>
              <a:buAutoNum type="arabicPeriod"/>
            </a:pPr>
            <a:r>
              <a:rPr lang="en-GB" sz="2400" b="1" dirty="0">
                <a:solidFill>
                  <a:schemeClr val="tx1">
                    <a:lumMod val="75000"/>
                  </a:schemeClr>
                </a:solidFill>
                <a:cs typeface="Arial Bold" panose="020B0704020202020204" pitchFamily="34" charset="0"/>
              </a:rPr>
              <a:t> Price Enquiries survey results</a:t>
            </a:r>
          </a:p>
          <a:p>
            <a:pPr marL="228600" indent="-228600">
              <a:lnSpc>
                <a:spcPct val="150000"/>
              </a:lnSpc>
              <a:buFont typeface="Arial" panose="020B0604020202020204" pitchFamily="34" charset="0"/>
              <a:buAutoNum type="arabicPeriod"/>
            </a:pPr>
            <a:r>
              <a:rPr lang="en-GB" sz="2400" b="1" dirty="0">
                <a:solidFill>
                  <a:schemeClr val="bg1"/>
                </a:solidFill>
                <a:cs typeface="Arial Bold" panose="020B0704020202020204" pitchFamily="34" charset="0"/>
              </a:rPr>
              <a:t> Combined overall results </a:t>
            </a:r>
          </a:p>
        </p:txBody>
      </p:sp>
      <p:sp>
        <p:nvSpPr>
          <p:cNvPr id="7" name="Slide Number Placeholder 6">
            <a:extLst>
              <a:ext uri="{FF2B5EF4-FFF2-40B4-BE49-F238E27FC236}">
                <a16:creationId xmlns:a16="http://schemas.microsoft.com/office/drawing/2014/main" id="{5F207666-BA21-6D4A-7815-792343CBD74D}"/>
              </a:ext>
            </a:extLst>
          </p:cNvPr>
          <p:cNvSpPr>
            <a:spLocks noGrp="1"/>
          </p:cNvSpPr>
          <p:nvPr>
            <p:ph type="sldNum" sz="quarter" idx="12"/>
          </p:nvPr>
        </p:nvSpPr>
        <p:spPr/>
        <p:txBody>
          <a:bodyPr/>
          <a:lstStyle/>
          <a:p>
            <a:fld id="{4B8FE3CD-E7A4-4B26-8248-AFC7852D54DB}" type="slidenum">
              <a:rPr lang="en-GB" smtClean="0"/>
              <a:t>33</a:t>
            </a:fld>
            <a:endParaRPr lang="en-GB" dirty="0"/>
          </a:p>
        </p:txBody>
      </p:sp>
    </p:spTree>
    <p:extLst>
      <p:ext uri="{BB962C8B-B14F-4D97-AF65-F5344CB8AC3E}">
        <p14:creationId xmlns:p14="http://schemas.microsoft.com/office/powerpoint/2010/main" val="1059286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53E6D-0AC8-04F8-F26A-BC122E05FD4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F66403-111F-1CB3-19A2-D1D790EC34D5}"/>
              </a:ext>
            </a:extLst>
          </p:cNvPr>
          <p:cNvSpPr txBox="1"/>
          <p:nvPr/>
        </p:nvSpPr>
        <p:spPr>
          <a:xfrm>
            <a:off x="2046001" y="4894732"/>
            <a:ext cx="8099999" cy="954107"/>
          </a:xfrm>
          <a:prstGeom prst="rect">
            <a:avLst/>
          </a:prstGeom>
          <a:noFill/>
        </p:spPr>
        <p:txBody>
          <a:bodyPr wrap="square" rtlCol="0">
            <a:spAutoFit/>
          </a:bodyPr>
          <a:lstStyle/>
          <a:p>
            <a:r>
              <a:rPr lang="en-GB" sz="1200" b="1" u="sng" dirty="0">
                <a:solidFill>
                  <a:schemeClr val="accent1">
                    <a:lumMod val="75000"/>
                  </a:schemeClr>
                </a:solidFill>
              </a:rPr>
              <a:t>Key takeaway: </a:t>
            </a:r>
          </a:p>
          <a:p>
            <a:pPr marL="171450" indent="-171450">
              <a:buFont typeface="Arial" panose="020B0604020202020204" pitchFamily="34" charset="0"/>
              <a:buChar char="•"/>
            </a:pPr>
            <a:r>
              <a:rPr lang="en-GB" sz="1100" dirty="0">
                <a:solidFill>
                  <a:schemeClr val="accent1">
                    <a:lumMod val="75000"/>
                  </a:schemeClr>
                </a:solidFill>
              </a:rPr>
              <a:t>The combined rate above is considering the average weighted MS/IT score of 4,6 for 34 responses and the average Price Enquiry score of  4,7 for 17 responses.</a:t>
            </a:r>
          </a:p>
          <a:p>
            <a:endParaRPr lang="en-GB" sz="1100" dirty="0">
              <a:solidFill>
                <a:schemeClr val="accent1">
                  <a:lumMod val="75000"/>
                </a:schemeClr>
              </a:solidFill>
            </a:endParaRPr>
          </a:p>
          <a:p>
            <a:pPr marL="171450" indent="-171450">
              <a:buFontTx/>
              <a:buChar char="-"/>
            </a:pPr>
            <a:endParaRPr lang="en-GB" sz="1100" dirty="0">
              <a:solidFill>
                <a:schemeClr val="accent1">
                  <a:lumMod val="75000"/>
                </a:schemeClr>
              </a:solidFill>
            </a:endParaRPr>
          </a:p>
        </p:txBody>
      </p:sp>
      <p:sp>
        <p:nvSpPr>
          <p:cNvPr id="5" name="Title 17">
            <a:extLst>
              <a:ext uri="{FF2B5EF4-FFF2-40B4-BE49-F238E27FC236}">
                <a16:creationId xmlns:a16="http://schemas.microsoft.com/office/drawing/2014/main" id="{E481AEB0-2228-C97D-216A-B5814D8E6F8A}"/>
              </a:ext>
            </a:extLst>
          </p:cNvPr>
          <p:cNvSpPr>
            <a:spLocks noGrp="1"/>
          </p:cNvSpPr>
          <p:nvPr>
            <p:ph type="title"/>
          </p:nvPr>
        </p:nvSpPr>
        <p:spPr/>
        <p:txBody>
          <a:bodyPr>
            <a:normAutofit/>
          </a:bodyPr>
          <a:lstStyle/>
          <a:p>
            <a:pPr algn="ctr"/>
            <a:r>
              <a:rPr lang="en-GB" sz="4000" dirty="0">
                <a:solidFill>
                  <a:schemeClr val="accent1">
                    <a:lumMod val="75000"/>
                  </a:schemeClr>
                </a:solidFill>
                <a:latin typeface="Arial Bold" panose="020B0704020202020204" pitchFamily="34" charset="0"/>
                <a:cs typeface="Arial Bold" panose="020B0704020202020204" pitchFamily="34" charset="0"/>
              </a:rPr>
              <a:t>Combined overall satisfaction 2024</a:t>
            </a:r>
            <a:endParaRPr lang="en-GB" sz="4000" dirty="0">
              <a:solidFill>
                <a:schemeClr val="accent1">
                  <a:lumMod val="75000"/>
                </a:schemeClr>
              </a:solidFill>
            </a:endParaRPr>
          </a:p>
        </p:txBody>
      </p:sp>
      <p:sp>
        <p:nvSpPr>
          <p:cNvPr id="2" name="TextBox 1">
            <a:extLst>
              <a:ext uri="{FF2B5EF4-FFF2-40B4-BE49-F238E27FC236}">
                <a16:creationId xmlns:a16="http://schemas.microsoft.com/office/drawing/2014/main" id="{1288660F-483F-9320-5A4E-8D7B5A26764B}"/>
              </a:ext>
            </a:extLst>
          </p:cNvPr>
          <p:cNvSpPr txBox="1"/>
          <p:nvPr/>
        </p:nvSpPr>
        <p:spPr>
          <a:xfrm>
            <a:off x="5241925" y="3542211"/>
            <a:ext cx="1708150" cy="769441"/>
          </a:xfrm>
          <a:prstGeom prst="rect">
            <a:avLst/>
          </a:prstGeom>
          <a:noFill/>
        </p:spPr>
        <p:txBody>
          <a:bodyPr wrap="square" rtlCol="0">
            <a:spAutoFit/>
          </a:bodyPr>
          <a:lstStyle/>
          <a:p>
            <a:pPr algn="ctr"/>
            <a:r>
              <a:rPr lang="en-GB" sz="4400" b="1" dirty="0">
                <a:solidFill>
                  <a:schemeClr val="accent1">
                    <a:lumMod val="75000"/>
                  </a:schemeClr>
                </a:solidFill>
              </a:rPr>
              <a:t>4,6/5</a:t>
            </a:r>
          </a:p>
        </p:txBody>
      </p:sp>
      <p:grpSp>
        <p:nvGrpSpPr>
          <p:cNvPr id="15" name="Group 14">
            <a:extLst>
              <a:ext uri="{FF2B5EF4-FFF2-40B4-BE49-F238E27FC236}">
                <a16:creationId xmlns:a16="http://schemas.microsoft.com/office/drawing/2014/main" id="{3DC2DC9A-D8FD-A1B5-4AFA-347620CB3658}"/>
              </a:ext>
            </a:extLst>
          </p:cNvPr>
          <p:cNvGrpSpPr/>
          <p:nvPr/>
        </p:nvGrpSpPr>
        <p:grpSpPr>
          <a:xfrm>
            <a:off x="4219180" y="2444750"/>
            <a:ext cx="3753643" cy="695290"/>
            <a:chOff x="2565400" y="2444750"/>
            <a:chExt cx="3753643" cy="695290"/>
          </a:xfrm>
          <a:solidFill>
            <a:schemeClr val="tx1">
              <a:lumMod val="75000"/>
            </a:schemeClr>
          </a:solidFill>
        </p:grpSpPr>
        <p:sp>
          <p:nvSpPr>
            <p:cNvPr id="8" name="Star: 5 Points 7">
              <a:extLst>
                <a:ext uri="{FF2B5EF4-FFF2-40B4-BE49-F238E27FC236}">
                  <a16:creationId xmlns:a16="http://schemas.microsoft.com/office/drawing/2014/main" id="{43563986-6845-8171-F52F-3138947E931D}"/>
                </a:ext>
              </a:extLst>
            </p:cNvPr>
            <p:cNvSpPr/>
            <p:nvPr/>
          </p:nvSpPr>
          <p:spPr>
            <a:xfrm>
              <a:off x="2565400" y="2444750"/>
              <a:ext cx="673100" cy="692150"/>
            </a:xfrm>
            <a:prstGeom prst="star5">
              <a:avLst/>
            </a:prstGeom>
            <a:grp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Star: 5 Points 8">
              <a:extLst>
                <a:ext uri="{FF2B5EF4-FFF2-40B4-BE49-F238E27FC236}">
                  <a16:creationId xmlns:a16="http://schemas.microsoft.com/office/drawing/2014/main" id="{5E0735E7-8EE7-CA62-9A2D-529EABF2BB9D}"/>
                </a:ext>
              </a:extLst>
            </p:cNvPr>
            <p:cNvSpPr/>
            <p:nvPr/>
          </p:nvSpPr>
          <p:spPr>
            <a:xfrm>
              <a:off x="3297237" y="2444750"/>
              <a:ext cx="673100" cy="692150"/>
            </a:xfrm>
            <a:prstGeom prst="star5">
              <a:avLst/>
            </a:prstGeom>
            <a:grp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tar: 5 Points 9">
              <a:extLst>
                <a:ext uri="{FF2B5EF4-FFF2-40B4-BE49-F238E27FC236}">
                  <a16:creationId xmlns:a16="http://schemas.microsoft.com/office/drawing/2014/main" id="{B8389E21-9A48-9FC9-E56E-180B5318EA43}"/>
                </a:ext>
              </a:extLst>
            </p:cNvPr>
            <p:cNvSpPr/>
            <p:nvPr/>
          </p:nvSpPr>
          <p:spPr>
            <a:xfrm>
              <a:off x="4029075" y="2444750"/>
              <a:ext cx="673100" cy="692150"/>
            </a:xfrm>
            <a:prstGeom prst="star5">
              <a:avLst/>
            </a:prstGeom>
            <a:grp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Star: 5 Points 10">
              <a:extLst>
                <a:ext uri="{FF2B5EF4-FFF2-40B4-BE49-F238E27FC236}">
                  <a16:creationId xmlns:a16="http://schemas.microsoft.com/office/drawing/2014/main" id="{04AAC7B3-E6A6-F619-1D7D-30B47CDE3C2C}"/>
                </a:ext>
              </a:extLst>
            </p:cNvPr>
            <p:cNvSpPr/>
            <p:nvPr/>
          </p:nvSpPr>
          <p:spPr>
            <a:xfrm>
              <a:off x="4773611" y="2446320"/>
              <a:ext cx="673100" cy="692150"/>
            </a:xfrm>
            <a:prstGeom prst="star5">
              <a:avLst/>
            </a:prstGeom>
            <a:grp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tar: 5 Points 11">
              <a:extLst>
                <a:ext uri="{FF2B5EF4-FFF2-40B4-BE49-F238E27FC236}">
                  <a16:creationId xmlns:a16="http://schemas.microsoft.com/office/drawing/2014/main" id="{F791CB51-2AF7-948B-8805-AF3D4BF504C5}"/>
                </a:ext>
              </a:extLst>
            </p:cNvPr>
            <p:cNvSpPr/>
            <p:nvPr/>
          </p:nvSpPr>
          <p:spPr>
            <a:xfrm>
              <a:off x="5518147" y="2447890"/>
              <a:ext cx="673100" cy="692150"/>
            </a:xfrm>
            <a:prstGeom prst="star5">
              <a:avLst/>
            </a:prstGeom>
            <a:grp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902BF03E-CD90-E102-1145-509F9550EA95}"/>
                </a:ext>
              </a:extLst>
            </p:cNvPr>
            <p:cNvSpPr/>
            <p:nvPr/>
          </p:nvSpPr>
          <p:spPr>
            <a:xfrm>
              <a:off x="5911057" y="2444750"/>
              <a:ext cx="407986" cy="692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Slide Number Placeholder 6">
            <a:extLst>
              <a:ext uri="{FF2B5EF4-FFF2-40B4-BE49-F238E27FC236}">
                <a16:creationId xmlns:a16="http://schemas.microsoft.com/office/drawing/2014/main" id="{96DF09CB-44D6-6A62-0A49-31F1EF7E42E5}"/>
              </a:ext>
            </a:extLst>
          </p:cNvPr>
          <p:cNvSpPr>
            <a:spLocks noGrp="1"/>
          </p:cNvSpPr>
          <p:nvPr>
            <p:ph type="sldNum" sz="quarter" idx="12"/>
          </p:nvPr>
        </p:nvSpPr>
        <p:spPr>
          <a:xfrm>
            <a:off x="11107546" y="6356350"/>
            <a:ext cx="681254" cy="365125"/>
          </a:xfrm>
        </p:spPr>
        <p:txBody>
          <a:bodyPr/>
          <a:lstStyle/>
          <a:p>
            <a:fld id="{4B8FE3CD-E7A4-4B26-8248-AFC7852D54DB}" type="slidenum">
              <a:rPr lang="en-GB" smtClean="0"/>
              <a:t>34</a:t>
            </a:fld>
            <a:endParaRPr lang="en-GB" dirty="0"/>
          </a:p>
        </p:txBody>
      </p:sp>
    </p:spTree>
    <p:extLst>
      <p:ext uri="{BB962C8B-B14F-4D97-AF65-F5344CB8AC3E}">
        <p14:creationId xmlns:p14="http://schemas.microsoft.com/office/powerpoint/2010/main" val="2563818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9113E9-5E9F-7C9F-A445-AB451893CCAD}"/>
              </a:ext>
            </a:extLst>
          </p:cNvPr>
          <p:cNvSpPr/>
          <p:nvPr/>
        </p:nvSpPr>
        <p:spPr>
          <a:xfrm>
            <a:off x="2152651" y="1757012"/>
            <a:ext cx="4222749" cy="3856979"/>
          </a:xfrm>
          <a:prstGeom prst="rect">
            <a:avLst/>
          </a:prstGeom>
          <a:solidFill>
            <a:srgbClr val="456E78">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2064942" y="1356902"/>
            <a:ext cx="5082328" cy="400110"/>
          </a:xfrm>
          <a:prstGeom prst="rect">
            <a:avLst/>
          </a:prstGeom>
          <a:noFill/>
        </p:spPr>
        <p:txBody>
          <a:bodyPr wrap="square" rtlCol="0">
            <a:spAutoFit/>
          </a:bodyPr>
          <a:lstStyle/>
          <a:p>
            <a:r>
              <a:rPr lang="en-GB" sz="2000" b="1" u="sng" dirty="0">
                <a:solidFill>
                  <a:srgbClr val="456E78"/>
                </a:solidFill>
              </a:rPr>
              <a:t>Summary</a:t>
            </a:r>
            <a:r>
              <a:rPr lang="fr-CH" sz="2000" b="1" u="sng" dirty="0">
                <a:solidFill>
                  <a:srgbClr val="456E78"/>
                </a:solidFill>
              </a:rPr>
              <a:t>:</a:t>
            </a:r>
            <a:r>
              <a:rPr lang="fr-CH" sz="2000" b="1" dirty="0">
                <a:solidFill>
                  <a:srgbClr val="456E78"/>
                </a:solidFill>
              </a:rPr>
              <a:t> </a:t>
            </a:r>
          </a:p>
        </p:txBody>
      </p:sp>
      <p:sp>
        <p:nvSpPr>
          <p:cNvPr id="12" name="Title 1"/>
          <p:cNvSpPr txBox="1">
            <a:spLocks/>
          </p:cNvSpPr>
          <p:nvPr/>
        </p:nvSpPr>
        <p:spPr>
          <a:xfrm>
            <a:off x="1803400" y="-2446225"/>
            <a:ext cx="9143999" cy="975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200" b="1" dirty="0">
              <a:solidFill>
                <a:schemeClr val="accent5">
                  <a:lumMod val="75000"/>
                </a:schemeClr>
              </a:solidFill>
              <a:latin typeface="+mn-lt"/>
              <a:ea typeface="+mn-ea"/>
              <a:cs typeface="+mn-cs"/>
            </a:endParaRPr>
          </a:p>
        </p:txBody>
      </p:sp>
      <p:sp>
        <p:nvSpPr>
          <p:cNvPr id="21" name="TextBox 20"/>
          <p:cNvSpPr txBox="1"/>
          <p:nvPr/>
        </p:nvSpPr>
        <p:spPr>
          <a:xfrm>
            <a:off x="2305050" y="1917701"/>
            <a:ext cx="4008704" cy="2985433"/>
          </a:xfrm>
          <a:prstGeom prst="rect">
            <a:avLst/>
          </a:prstGeom>
          <a:noFill/>
        </p:spPr>
        <p:txBody>
          <a:bodyPr wrap="square" rtlCol="0">
            <a:spAutoFit/>
          </a:bodyPr>
          <a:lstStyle/>
          <a:p>
            <a:pPr marL="342900" indent="-342900">
              <a:buFont typeface="Arial" panose="020B0604020202020204" pitchFamily="34" charset="0"/>
              <a:buChar char="•"/>
            </a:pPr>
            <a:r>
              <a:rPr lang="en-GB" dirty="0">
                <a:solidFill>
                  <a:schemeClr val="bg1"/>
                </a:solidFill>
              </a:rPr>
              <a:t>An extremely positive combined overall satisfaction score: 4.6/5 in 2024</a:t>
            </a:r>
          </a:p>
          <a:p>
            <a:endParaRPr lang="en-GB" dirty="0">
              <a:solidFill>
                <a:schemeClr val="bg1"/>
              </a:solidFill>
            </a:endParaRPr>
          </a:p>
          <a:p>
            <a:pPr marL="342900" indent="-342900">
              <a:buFont typeface="Arial" panose="020B0604020202020204" pitchFamily="34" charset="0"/>
              <a:buChar char="•"/>
            </a:pPr>
            <a:r>
              <a:rPr lang="en-GB" dirty="0">
                <a:solidFill>
                  <a:schemeClr val="bg1"/>
                </a:solidFill>
              </a:rPr>
              <a:t>Key feedbacks: </a:t>
            </a:r>
          </a:p>
          <a:p>
            <a:pPr marL="800100" lvl="1" indent="-342900">
              <a:buFontTx/>
              <a:buChar char="-"/>
            </a:pPr>
            <a:r>
              <a:rPr lang="en-GB" sz="1400" dirty="0">
                <a:solidFill>
                  <a:schemeClr val="bg1"/>
                </a:solidFill>
              </a:rPr>
              <a:t>Good support from procurement </a:t>
            </a:r>
          </a:p>
          <a:p>
            <a:pPr marL="800100" lvl="1" indent="-342900">
              <a:buFontTx/>
              <a:buChar char="-"/>
            </a:pPr>
            <a:r>
              <a:rPr lang="en-GB" sz="1400" dirty="0">
                <a:solidFill>
                  <a:schemeClr val="bg1"/>
                </a:solidFill>
              </a:rPr>
              <a:t>Professionalism and efficiency</a:t>
            </a:r>
          </a:p>
          <a:p>
            <a:pPr marL="800100" lvl="1" indent="-342900">
              <a:buFontTx/>
              <a:buChar char="-"/>
            </a:pPr>
            <a:r>
              <a:rPr lang="en-GB" sz="1400" dirty="0">
                <a:solidFill>
                  <a:schemeClr val="bg1"/>
                </a:solidFill>
              </a:rPr>
              <a:t>More support requested on MS analysis</a:t>
            </a:r>
          </a:p>
          <a:p>
            <a:pPr marL="800100" lvl="1" indent="-342900">
              <a:buFontTx/>
              <a:buChar char="-"/>
            </a:pPr>
            <a:r>
              <a:rPr lang="en-GB" sz="1400" dirty="0">
                <a:solidFill>
                  <a:schemeClr val="bg1"/>
                </a:solidFill>
              </a:rPr>
              <a:t>Requested a less cumbersome administrative procurement procedure</a:t>
            </a:r>
          </a:p>
          <a:p>
            <a:pPr marL="800100" lvl="1" indent="-342900">
              <a:buFontTx/>
              <a:buChar char="-"/>
            </a:pPr>
            <a:r>
              <a:rPr lang="en-GB" sz="1400" dirty="0">
                <a:solidFill>
                  <a:schemeClr val="bg1"/>
                </a:solidFill>
              </a:rPr>
              <a:t>Need for bank guarantee challenged</a:t>
            </a:r>
          </a:p>
        </p:txBody>
      </p:sp>
      <p:sp>
        <p:nvSpPr>
          <p:cNvPr id="9" name="Rectangle 8">
            <a:extLst>
              <a:ext uri="{FF2B5EF4-FFF2-40B4-BE49-F238E27FC236}">
                <a16:creationId xmlns:a16="http://schemas.microsoft.com/office/drawing/2014/main" id="{65A6E63E-5A20-1295-F70A-B4480AE15FCF}"/>
              </a:ext>
            </a:extLst>
          </p:cNvPr>
          <p:cNvSpPr/>
          <p:nvPr/>
        </p:nvSpPr>
        <p:spPr>
          <a:xfrm>
            <a:off x="8107846" y="2255663"/>
            <a:ext cx="190071" cy="113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erial view of gold trophy">
            <a:extLst>
              <a:ext uri="{FF2B5EF4-FFF2-40B4-BE49-F238E27FC236}">
                <a16:creationId xmlns:a16="http://schemas.microsoft.com/office/drawing/2014/main" id="{83EC3116-03C0-1B69-2A44-2E68893115EB}"/>
              </a:ext>
            </a:extLst>
          </p:cNvPr>
          <p:cNvPicPr>
            <a:picLocks noChangeAspect="1"/>
          </p:cNvPicPr>
          <p:nvPr/>
        </p:nvPicPr>
        <p:blipFill>
          <a:blip r:embed="rId2" cstate="print">
            <a:extLst>
              <a:ext uri="{28A0092B-C50C-407E-A947-70E740481C1C}">
                <a14:useLocalDpi xmlns:a14="http://schemas.microsoft.com/office/drawing/2010/main" val="0"/>
              </a:ext>
            </a:extLst>
          </a:blip>
          <a:srcRect l="25290"/>
          <a:stretch/>
        </p:blipFill>
        <p:spPr>
          <a:xfrm>
            <a:off x="6375400" y="1757012"/>
            <a:ext cx="4008705" cy="3856978"/>
          </a:xfrm>
          <a:prstGeom prst="rect">
            <a:avLst/>
          </a:prstGeom>
        </p:spPr>
      </p:pic>
      <p:sp>
        <p:nvSpPr>
          <p:cNvPr id="10" name="Title 9">
            <a:extLst>
              <a:ext uri="{FF2B5EF4-FFF2-40B4-BE49-F238E27FC236}">
                <a16:creationId xmlns:a16="http://schemas.microsoft.com/office/drawing/2014/main" id="{4F54923A-5A12-A5B9-A90A-30597BC66B62}"/>
              </a:ext>
            </a:extLst>
          </p:cNvPr>
          <p:cNvSpPr>
            <a:spLocks noGrp="1"/>
          </p:cNvSpPr>
          <p:nvPr>
            <p:ph type="title"/>
          </p:nvPr>
        </p:nvSpPr>
        <p:spPr/>
        <p:txBody>
          <a:bodyPr>
            <a:normAutofit fontScale="90000"/>
          </a:bodyPr>
          <a:lstStyle/>
          <a:p>
            <a:pPr algn="ctr"/>
            <a:r>
              <a:rPr lang="fr-CH" sz="4000" dirty="0">
                <a:solidFill>
                  <a:schemeClr val="accent1">
                    <a:lumMod val="75000"/>
                  </a:schemeClr>
                </a:solidFill>
                <a:latin typeface="Arial Bold" panose="020B0704020202020204" pitchFamily="34" charset="0"/>
                <a:ea typeface="+mn-ea"/>
                <a:cs typeface="Arial Bold" panose="020B0704020202020204" pitchFamily="34" charset="0"/>
              </a:rPr>
              <a:t>Key </a:t>
            </a:r>
            <a:r>
              <a:rPr lang="en-GB" sz="4000" dirty="0">
                <a:solidFill>
                  <a:schemeClr val="accent1">
                    <a:lumMod val="75000"/>
                  </a:schemeClr>
                </a:solidFill>
                <a:latin typeface="Arial Bold" panose="020B0704020202020204" pitchFamily="34" charset="0"/>
                <a:ea typeface="+mn-ea"/>
                <a:cs typeface="Arial Bold" panose="020B0704020202020204" pitchFamily="34" charset="0"/>
              </a:rPr>
              <a:t>takeaways</a:t>
            </a:r>
            <a:br>
              <a:rPr lang="fr-CH" sz="4000" dirty="0">
                <a:solidFill>
                  <a:schemeClr val="accent1">
                    <a:lumMod val="75000"/>
                  </a:schemeClr>
                </a:solidFill>
                <a:latin typeface="Arial Bold" panose="020B0704020202020204" pitchFamily="34" charset="0"/>
                <a:ea typeface="+mn-ea"/>
                <a:cs typeface="Arial Bold" panose="020B0704020202020204" pitchFamily="34" charset="0"/>
              </a:rPr>
            </a:br>
            <a:endParaRPr lang="en-GB" sz="4000" dirty="0">
              <a:solidFill>
                <a:schemeClr val="accent1">
                  <a:lumMod val="75000"/>
                </a:schemeClr>
              </a:solidFill>
              <a:latin typeface="Arial Bold" panose="020B0704020202020204" pitchFamily="34" charset="0"/>
              <a:cs typeface="Arial Bold" panose="020B0704020202020204" pitchFamily="34" charset="0"/>
            </a:endParaRPr>
          </a:p>
        </p:txBody>
      </p:sp>
      <p:sp>
        <p:nvSpPr>
          <p:cNvPr id="2" name="Slide Number Placeholder 1">
            <a:extLst>
              <a:ext uri="{FF2B5EF4-FFF2-40B4-BE49-F238E27FC236}">
                <a16:creationId xmlns:a16="http://schemas.microsoft.com/office/drawing/2014/main" id="{4A62104E-24E4-7FB7-2292-E1A613753F6C}"/>
              </a:ext>
            </a:extLst>
          </p:cNvPr>
          <p:cNvSpPr>
            <a:spLocks noGrp="1"/>
          </p:cNvSpPr>
          <p:nvPr>
            <p:ph type="sldNum" sz="quarter" idx="12"/>
          </p:nvPr>
        </p:nvSpPr>
        <p:spPr/>
        <p:txBody>
          <a:bodyPr/>
          <a:lstStyle/>
          <a:p>
            <a:fld id="{4B8FE3CD-E7A4-4B26-8248-AFC7852D54DB}" type="slidenum">
              <a:rPr lang="en-GB" smtClean="0"/>
              <a:t>35</a:t>
            </a:fld>
            <a:endParaRPr lang="en-GB" dirty="0"/>
          </a:p>
        </p:txBody>
      </p:sp>
    </p:spTree>
    <p:extLst>
      <p:ext uri="{BB962C8B-B14F-4D97-AF65-F5344CB8AC3E}">
        <p14:creationId xmlns:p14="http://schemas.microsoft.com/office/powerpoint/2010/main" val="253180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E7F0E-BD0E-E12D-0329-FCD828BD07D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77F507C-3115-873D-16BD-93E1C1CB7FFE}"/>
              </a:ext>
            </a:extLst>
          </p:cNvPr>
          <p:cNvSpPr/>
          <p:nvPr/>
        </p:nvSpPr>
        <p:spPr>
          <a:xfrm>
            <a:off x="3558639" y="1163781"/>
            <a:ext cx="6948000" cy="468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Content Placeholder 12">
            <a:extLst>
              <a:ext uri="{FF2B5EF4-FFF2-40B4-BE49-F238E27FC236}">
                <a16:creationId xmlns:a16="http://schemas.microsoft.com/office/drawing/2014/main" id="{5EE5F95F-1473-F5F9-7987-F9663D5DF3AA}"/>
              </a:ext>
            </a:extLst>
          </p:cNvPr>
          <p:cNvSpPr>
            <a:spLocks noGrp="1"/>
          </p:cNvSpPr>
          <p:nvPr>
            <p:ph idx="1"/>
          </p:nvPr>
        </p:nvSpPr>
        <p:spPr>
          <a:xfrm>
            <a:off x="3728854" y="3517179"/>
            <a:ext cx="6679403" cy="2453818"/>
          </a:xfrm>
        </p:spPr>
        <p:txBody>
          <a:bodyPr>
            <a:noAutofit/>
          </a:bodyPr>
          <a:lstStyle/>
          <a:p>
            <a:pPr marL="285750" indent="-285750">
              <a:buFont typeface="Arial" panose="020B0604020202020204" pitchFamily="34" charset="0"/>
              <a:buChar char="•"/>
            </a:pPr>
            <a:r>
              <a:rPr lang="en-GB" sz="1500" dirty="0">
                <a:solidFill>
                  <a:schemeClr val="tx1">
                    <a:lumMod val="75000"/>
                  </a:schemeClr>
                </a:solidFill>
              </a:rPr>
              <a:t>By default, we </a:t>
            </a:r>
            <a:r>
              <a:rPr lang="en-GB" sz="1500" u="sng" dirty="0">
                <a:solidFill>
                  <a:schemeClr val="tx1">
                    <a:lumMod val="75000"/>
                  </a:schemeClr>
                </a:solidFill>
              </a:rPr>
              <a:t>have to</a:t>
            </a:r>
            <a:r>
              <a:rPr lang="en-GB" sz="1500" dirty="0">
                <a:solidFill>
                  <a:schemeClr val="tx1">
                    <a:lumMod val="75000"/>
                  </a:schemeClr>
                </a:solidFill>
              </a:rPr>
              <a:t> actively suggest firms by leveraging:</a:t>
            </a:r>
          </a:p>
          <a:p>
            <a:pPr marL="742950" lvl="1" indent="-285750">
              <a:buFont typeface="Arial" panose="020B0604020202020204" pitchFamily="34" charset="0"/>
              <a:buChar char="•"/>
            </a:pPr>
            <a:r>
              <a:rPr lang="en-GB" sz="1500" dirty="0">
                <a:solidFill>
                  <a:schemeClr val="tx1">
                    <a:lumMod val="75000"/>
                  </a:schemeClr>
                </a:solidFill>
              </a:rPr>
              <a:t>Internet; </a:t>
            </a:r>
          </a:p>
          <a:p>
            <a:pPr marL="742950" lvl="1" indent="-285750">
              <a:buFont typeface="Arial" panose="020B0604020202020204" pitchFamily="34" charset="0"/>
              <a:buChar char="•"/>
            </a:pPr>
            <a:r>
              <a:rPr lang="en-GB" sz="1500" dirty="0">
                <a:solidFill>
                  <a:schemeClr val="tx1">
                    <a:lumMod val="75000"/>
                  </a:schemeClr>
                </a:solidFill>
              </a:rPr>
              <a:t>filtered </a:t>
            </a:r>
            <a:r>
              <a:rPr lang="en-GB" sz="1500" dirty="0">
                <a:solidFill>
                  <a:schemeClr val="tx1">
                    <a:lumMod val="75000"/>
                  </a:schemeClr>
                </a:solidFill>
                <a:hlinkClick r:id="rId3">
                  <a:extLst>
                    <a:ext uri="{A12FA001-AC4F-418D-AE19-62706E023703}">
                      <ahyp:hlinkClr xmlns:ahyp="http://schemas.microsoft.com/office/drawing/2018/hyperlinkcolor" val="tx"/>
                    </a:ext>
                  </a:extLst>
                </a:hlinkClick>
              </a:rPr>
              <a:t>supplier DB </a:t>
            </a:r>
            <a:r>
              <a:rPr lang="en-GB" sz="1500" dirty="0">
                <a:solidFill>
                  <a:schemeClr val="tx1">
                    <a:lumMod val="75000"/>
                  </a:schemeClr>
                </a:solidFill>
              </a:rPr>
              <a:t>;</a:t>
            </a:r>
          </a:p>
          <a:p>
            <a:pPr marL="742950" lvl="1" indent="-285750">
              <a:buFont typeface="Arial" panose="020B0604020202020204" pitchFamily="34" charset="0"/>
              <a:buChar char="•"/>
            </a:pPr>
            <a:r>
              <a:rPr lang="en-GB" sz="1500" dirty="0">
                <a:solidFill>
                  <a:schemeClr val="tx1">
                    <a:lumMod val="75000"/>
                  </a:schemeClr>
                </a:solidFill>
                <a:hlinkClick r:id="rId4">
                  <a:extLst>
                    <a:ext uri="{A12FA001-AC4F-418D-AE19-62706E023703}">
                      <ahyp:hlinkClr xmlns:ahyp="http://schemas.microsoft.com/office/drawing/2018/hyperlinkcolor" val="tx"/>
                    </a:ext>
                  </a:extLst>
                </a:hlinkClick>
              </a:rPr>
              <a:t>Le Chat </a:t>
            </a:r>
            <a:r>
              <a:rPr lang="en-GB" sz="1500" dirty="0">
                <a:solidFill>
                  <a:schemeClr val="tx1">
                    <a:lumMod val="75000"/>
                  </a:schemeClr>
                </a:solidFill>
              </a:rPr>
              <a:t>or </a:t>
            </a:r>
            <a:r>
              <a:rPr lang="en-GB" sz="1500" dirty="0">
                <a:solidFill>
                  <a:schemeClr val="tx1">
                    <a:lumMod val="75000"/>
                  </a:schemeClr>
                </a:solidFill>
                <a:hlinkClick r:id="rId5">
                  <a:extLst>
                    <a:ext uri="{A12FA001-AC4F-418D-AE19-62706E023703}">
                      <ahyp:hlinkClr xmlns:ahyp="http://schemas.microsoft.com/office/drawing/2018/hyperlinkcolor" val="tx"/>
                    </a:ext>
                  </a:extLst>
                </a:hlinkClick>
              </a:rPr>
              <a:t>chat GPT</a:t>
            </a:r>
            <a:r>
              <a:rPr lang="en-GB" sz="1500" dirty="0">
                <a:solidFill>
                  <a:schemeClr val="tx1">
                    <a:lumMod val="75000"/>
                  </a:schemeClr>
                </a:solidFill>
              </a:rPr>
              <a:t>;</a:t>
            </a:r>
          </a:p>
          <a:p>
            <a:pPr marL="742950" lvl="1" indent="-285750">
              <a:buFont typeface="Arial" panose="020B0604020202020204" pitchFamily="34" charset="0"/>
              <a:buChar char="•"/>
            </a:pPr>
            <a:r>
              <a:rPr lang="en-GB" sz="1500" dirty="0">
                <a:solidFill>
                  <a:schemeClr val="tx1">
                    <a:lumMod val="75000"/>
                  </a:schemeClr>
                </a:solidFill>
              </a:rPr>
              <a:t>Getting the right contacts;</a:t>
            </a:r>
          </a:p>
          <a:p>
            <a:pPr marL="742950" lvl="1" indent="-285750">
              <a:buFont typeface="Arial" panose="020B0604020202020204" pitchFamily="34" charset="0"/>
              <a:buChar char="•"/>
            </a:pPr>
            <a:r>
              <a:rPr lang="en-GB" sz="1500" dirty="0">
                <a:solidFill>
                  <a:schemeClr val="tx1">
                    <a:lumMod val="75000"/>
                  </a:schemeClr>
                </a:solidFill>
              </a:rPr>
              <a:t>Checking previous ‘similar’ tenders;</a:t>
            </a:r>
          </a:p>
          <a:p>
            <a:pPr marL="742950" lvl="1" indent="-285750">
              <a:buFont typeface="Arial" panose="020B0604020202020204" pitchFamily="34" charset="0"/>
              <a:buChar char="•"/>
            </a:pPr>
            <a:r>
              <a:rPr lang="en-GB" sz="1500" dirty="0">
                <a:solidFill>
                  <a:schemeClr val="tx1">
                    <a:lumMod val="75000"/>
                  </a:schemeClr>
                </a:solidFill>
              </a:rPr>
              <a:t>Sharing the opportunity on LinkedIn channel.</a:t>
            </a:r>
          </a:p>
        </p:txBody>
      </p:sp>
      <p:sp>
        <p:nvSpPr>
          <p:cNvPr id="5" name="Title 17">
            <a:extLst>
              <a:ext uri="{FF2B5EF4-FFF2-40B4-BE49-F238E27FC236}">
                <a16:creationId xmlns:a16="http://schemas.microsoft.com/office/drawing/2014/main" id="{33C15F56-74D3-8555-EA09-D4FEEFC42622}"/>
              </a:ext>
            </a:extLst>
          </p:cNvPr>
          <p:cNvSpPr>
            <a:spLocks noGrp="1"/>
          </p:cNvSpPr>
          <p:nvPr>
            <p:ph type="title"/>
          </p:nvPr>
        </p:nvSpPr>
        <p:spPr/>
        <p:txBody>
          <a:bodyPr>
            <a:noAutofit/>
          </a:bodyPr>
          <a:lstStyle/>
          <a:p>
            <a:pPr algn="ctr"/>
            <a:r>
              <a:rPr lang="en-GB" sz="4000" dirty="0">
                <a:solidFill>
                  <a:schemeClr val="tx1">
                    <a:lumMod val="75000"/>
                  </a:schemeClr>
                </a:solidFill>
                <a:latin typeface="Arial Bold" panose="020B0704020202020204" pitchFamily="34" charset="0"/>
                <a:cs typeface="Arial Bold" panose="020B0704020202020204" pitchFamily="34" charset="0"/>
              </a:rPr>
              <a:t>How can we improve?</a:t>
            </a:r>
            <a:br>
              <a:rPr lang="en-GB" sz="4000" dirty="0">
                <a:solidFill>
                  <a:schemeClr val="tx1">
                    <a:lumMod val="75000"/>
                  </a:schemeClr>
                </a:solidFill>
                <a:latin typeface="Arial Bold" panose="020B0704020202020204" pitchFamily="34" charset="0"/>
                <a:cs typeface="Arial Bold" panose="020B0704020202020204" pitchFamily="34" charset="0"/>
              </a:rPr>
            </a:br>
            <a:endParaRPr lang="en-GB" sz="4000" dirty="0">
              <a:solidFill>
                <a:schemeClr val="tx1">
                  <a:lumMod val="75000"/>
                </a:schemeClr>
              </a:solidFill>
              <a:latin typeface="Arial Bold" panose="020B0704020202020204" pitchFamily="34" charset="0"/>
              <a:cs typeface="Arial Bold" panose="020B0704020202020204" pitchFamily="34" charset="0"/>
            </a:endParaRPr>
          </a:p>
        </p:txBody>
      </p:sp>
      <p:sp>
        <p:nvSpPr>
          <p:cNvPr id="3" name="Slide Number Placeholder 2">
            <a:extLst>
              <a:ext uri="{FF2B5EF4-FFF2-40B4-BE49-F238E27FC236}">
                <a16:creationId xmlns:a16="http://schemas.microsoft.com/office/drawing/2014/main" id="{C5421D1D-3430-0432-3216-3B22FC8033EB}"/>
              </a:ext>
            </a:extLst>
          </p:cNvPr>
          <p:cNvSpPr>
            <a:spLocks noGrp="1"/>
          </p:cNvSpPr>
          <p:nvPr>
            <p:ph type="sldNum" sz="quarter" idx="12"/>
          </p:nvPr>
        </p:nvSpPr>
        <p:spPr/>
        <p:txBody>
          <a:bodyPr/>
          <a:lstStyle/>
          <a:p>
            <a:fld id="{4B8FE3CD-E7A4-4B26-8248-AFC7852D54DB}" type="slidenum">
              <a:rPr lang="en-GB" smtClean="0"/>
              <a:t>36</a:t>
            </a:fld>
            <a:endParaRPr lang="en-GB" dirty="0"/>
          </a:p>
        </p:txBody>
      </p:sp>
      <p:sp>
        <p:nvSpPr>
          <p:cNvPr id="13" name="TextBox 12">
            <a:extLst>
              <a:ext uri="{FF2B5EF4-FFF2-40B4-BE49-F238E27FC236}">
                <a16:creationId xmlns:a16="http://schemas.microsoft.com/office/drawing/2014/main" id="{FD0F4433-BF0B-EFA0-B973-FF642A5B76B1}"/>
              </a:ext>
            </a:extLst>
          </p:cNvPr>
          <p:cNvSpPr txBox="1"/>
          <p:nvPr/>
        </p:nvSpPr>
        <p:spPr>
          <a:xfrm>
            <a:off x="3728854" y="2492230"/>
            <a:ext cx="6679403" cy="1015663"/>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1">
                    <a:lumMod val="75000"/>
                  </a:schemeClr>
                </a:solidFill>
              </a:rPr>
              <a:t>A working group has been appointed to drive the Sourcing in a more efficient way and to write the dedicated policy. The working group will also investigate AI-related solutions with the objective of improving the score on this topic by next year’s survey. </a:t>
            </a:r>
          </a:p>
        </p:txBody>
      </p:sp>
      <p:sp>
        <p:nvSpPr>
          <p:cNvPr id="24" name="Content Placeholder 12">
            <a:extLst>
              <a:ext uri="{FF2B5EF4-FFF2-40B4-BE49-F238E27FC236}">
                <a16:creationId xmlns:a16="http://schemas.microsoft.com/office/drawing/2014/main" id="{DB150F07-70F4-12AF-0422-75E2D8D29673}"/>
              </a:ext>
            </a:extLst>
          </p:cNvPr>
          <p:cNvSpPr txBox="1">
            <a:spLocks/>
          </p:cNvSpPr>
          <p:nvPr/>
        </p:nvSpPr>
        <p:spPr>
          <a:xfrm>
            <a:off x="3728854" y="1234449"/>
            <a:ext cx="6621661" cy="66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dirty="0">
                <a:solidFill>
                  <a:schemeClr val="tx1">
                    <a:lumMod val="75000"/>
                  </a:schemeClr>
                </a:solidFill>
              </a:rPr>
              <a:t>Categorisation (category managers) is now supposed to bring value and expertise in terms of sourcing – this is our responsibility!</a:t>
            </a:r>
          </a:p>
        </p:txBody>
      </p:sp>
      <p:sp>
        <p:nvSpPr>
          <p:cNvPr id="2" name="Content Placeholder 12">
            <a:extLst>
              <a:ext uri="{FF2B5EF4-FFF2-40B4-BE49-F238E27FC236}">
                <a16:creationId xmlns:a16="http://schemas.microsoft.com/office/drawing/2014/main" id="{048C69A5-46DD-79B2-24A1-D85E4FDBDDDD}"/>
              </a:ext>
            </a:extLst>
          </p:cNvPr>
          <p:cNvSpPr txBox="1">
            <a:spLocks/>
          </p:cNvSpPr>
          <p:nvPr/>
        </p:nvSpPr>
        <p:spPr>
          <a:xfrm>
            <a:off x="3728854" y="1848876"/>
            <a:ext cx="6621661" cy="68972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dirty="0">
                <a:solidFill>
                  <a:schemeClr val="tx1">
                    <a:lumMod val="75000"/>
                  </a:schemeClr>
                </a:solidFill>
              </a:rPr>
              <a:t>A country champion role is being created to help with countries eligible to LT (see next presentation) – this will require smooth coordination / early warning  </a:t>
            </a:r>
          </a:p>
        </p:txBody>
      </p:sp>
      <p:sp>
        <p:nvSpPr>
          <p:cNvPr id="4" name="Rectangle 3">
            <a:extLst>
              <a:ext uri="{FF2B5EF4-FFF2-40B4-BE49-F238E27FC236}">
                <a16:creationId xmlns:a16="http://schemas.microsoft.com/office/drawing/2014/main" id="{2F12FAFC-8AED-C4CE-17BB-8A465A101381}"/>
              </a:ext>
            </a:extLst>
          </p:cNvPr>
          <p:cNvSpPr/>
          <p:nvPr/>
        </p:nvSpPr>
        <p:spPr>
          <a:xfrm>
            <a:off x="1839103" y="1163783"/>
            <a:ext cx="1612658" cy="468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Sourcing</a:t>
            </a:r>
          </a:p>
        </p:txBody>
      </p:sp>
    </p:spTree>
    <p:extLst>
      <p:ext uri="{BB962C8B-B14F-4D97-AF65-F5344CB8AC3E}">
        <p14:creationId xmlns:p14="http://schemas.microsoft.com/office/powerpoint/2010/main" val="264521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8CFA9-A483-9E80-D161-D48B8024798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84E8D32-FB97-5B48-CBCB-6B962A5F9644}"/>
              </a:ext>
            </a:extLst>
          </p:cNvPr>
          <p:cNvSpPr/>
          <p:nvPr/>
        </p:nvSpPr>
        <p:spPr>
          <a:xfrm>
            <a:off x="1839103" y="1163783"/>
            <a:ext cx="1612658" cy="468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Negotiation</a:t>
            </a:r>
          </a:p>
        </p:txBody>
      </p:sp>
      <p:sp>
        <p:nvSpPr>
          <p:cNvPr id="14" name="Rectangle 13">
            <a:extLst>
              <a:ext uri="{FF2B5EF4-FFF2-40B4-BE49-F238E27FC236}">
                <a16:creationId xmlns:a16="http://schemas.microsoft.com/office/drawing/2014/main" id="{481DE9F5-C718-6F96-BF78-677F9858BFA2}"/>
              </a:ext>
            </a:extLst>
          </p:cNvPr>
          <p:cNvSpPr/>
          <p:nvPr/>
        </p:nvSpPr>
        <p:spPr>
          <a:xfrm>
            <a:off x="3558638" y="1163781"/>
            <a:ext cx="6938301" cy="468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schemeClr>
              </a:solidFill>
            </a:endParaRPr>
          </a:p>
        </p:txBody>
      </p:sp>
      <p:sp>
        <p:nvSpPr>
          <p:cNvPr id="19" name="Content Placeholder 12">
            <a:extLst>
              <a:ext uri="{FF2B5EF4-FFF2-40B4-BE49-F238E27FC236}">
                <a16:creationId xmlns:a16="http://schemas.microsoft.com/office/drawing/2014/main" id="{2A86B93E-7052-3343-99AF-E7DEC75A4E31}"/>
              </a:ext>
            </a:extLst>
          </p:cNvPr>
          <p:cNvSpPr>
            <a:spLocks noGrp="1"/>
          </p:cNvSpPr>
          <p:nvPr>
            <p:ph idx="1"/>
          </p:nvPr>
        </p:nvSpPr>
        <p:spPr>
          <a:xfrm>
            <a:off x="3794170" y="2308401"/>
            <a:ext cx="6621662" cy="2947410"/>
          </a:xfrm>
        </p:spPr>
        <p:txBody>
          <a:bodyPr>
            <a:noAutofit/>
          </a:bodyPr>
          <a:lstStyle/>
          <a:p>
            <a:pPr marL="285750" indent="-285750">
              <a:lnSpc>
                <a:spcPct val="100000"/>
              </a:lnSpc>
              <a:buFont typeface="Arial" panose="020B0604020202020204" pitchFamily="34" charset="0"/>
              <a:buChar char="•"/>
            </a:pPr>
            <a:r>
              <a:rPr lang="en-GB" sz="1500" dirty="0">
                <a:solidFill>
                  <a:schemeClr val="tx1">
                    <a:lumMod val="75000"/>
                  </a:schemeClr>
                </a:solidFill>
              </a:rPr>
              <a:t>Why it is important? Savings are used to promote the Procurement Service added value. </a:t>
            </a:r>
          </a:p>
          <a:p>
            <a:pPr marL="285750" indent="-285750">
              <a:lnSpc>
                <a:spcPct val="100000"/>
              </a:lnSpc>
              <a:buFont typeface="Arial" panose="020B0604020202020204" pitchFamily="34" charset="0"/>
              <a:buChar char="•"/>
            </a:pPr>
            <a:r>
              <a:rPr lang="en-GB" sz="1500" dirty="0">
                <a:solidFill>
                  <a:schemeClr val="tx1">
                    <a:lumMod val="75000"/>
                  </a:schemeClr>
                </a:solidFill>
              </a:rPr>
              <a:t>How?</a:t>
            </a:r>
          </a:p>
          <a:p>
            <a:pPr marL="742950" lvl="1" indent="-285750">
              <a:buFont typeface="Arial" panose="020B0604020202020204" pitchFamily="34" charset="0"/>
              <a:buChar char="•"/>
            </a:pPr>
            <a:r>
              <a:rPr lang="en-GB" sz="1500" dirty="0">
                <a:solidFill>
                  <a:schemeClr val="tx1">
                    <a:lumMod val="75000"/>
                  </a:schemeClr>
                </a:solidFill>
              </a:rPr>
              <a:t>Having a comprehensive approach (savings, yes, but not only);</a:t>
            </a:r>
          </a:p>
          <a:p>
            <a:pPr marL="742950" lvl="1" indent="-285750">
              <a:buFont typeface="Arial" panose="020B0604020202020204" pitchFamily="34" charset="0"/>
              <a:buChar char="•"/>
            </a:pPr>
            <a:r>
              <a:rPr lang="en-GB" sz="1500" dirty="0">
                <a:solidFill>
                  <a:schemeClr val="tx1">
                    <a:lumMod val="75000"/>
                  </a:schemeClr>
                </a:solidFill>
              </a:rPr>
              <a:t>Raising the point systematically at the opening;</a:t>
            </a:r>
          </a:p>
          <a:p>
            <a:pPr marL="742950" lvl="1" indent="-285750">
              <a:buFont typeface="Arial" panose="020B0604020202020204" pitchFamily="34" charset="0"/>
              <a:buChar char="•"/>
            </a:pPr>
            <a:r>
              <a:rPr lang="en-GB" sz="1500" dirty="0">
                <a:solidFill>
                  <a:schemeClr val="tx1">
                    <a:lumMod val="75000"/>
                  </a:schemeClr>
                </a:solidFill>
              </a:rPr>
              <a:t>Deciding the strategy in collaboration with the Technical Officer;</a:t>
            </a:r>
          </a:p>
          <a:p>
            <a:pPr marL="742950" lvl="1" indent="-285750">
              <a:buFont typeface="Arial" panose="020B0604020202020204" pitchFamily="34" charset="0"/>
              <a:buChar char="•"/>
            </a:pPr>
            <a:r>
              <a:rPr lang="en-GB" sz="1500" dirty="0">
                <a:solidFill>
                  <a:schemeClr val="tx1">
                    <a:lumMod val="75000"/>
                  </a:schemeClr>
                </a:solidFill>
              </a:rPr>
              <a:t>Deep diving in the details; </a:t>
            </a:r>
          </a:p>
          <a:p>
            <a:pPr marL="742950" lvl="1" indent="-285750">
              <a:buFont typeface="Arial" panose="020B0604020202020204" pitchFamily="34" charset="0"/>
              <a:buChar char="•"/>
            </a:pPr>
            <a:r>
              <a:rPr lang="en-GB" sz="1500" dirty="0">
                <a:solidFill>
                  <a:schemeClr val="tx1">
                    <a:lumMod val="75000"/>
                  </a:schemeClr>
                </a:solidFill>
              </a:rPr>
              <a:t>Post-negotiation, it is very important to update the savings achieved above 2 KCHF </a:t>
            </a:r>
            <a:r>
              <a:rPr lang="en-GB" sz="1500" dirty="0">
                <a:solidFill>
                  <a:schemeClr val="tx1">
                    <a:lumMod val="75000"/>
                  </a:schemeClr>
                </a:solidFill>
                <a:hlinkClick r:id="rId3">
                  <a:extLst>
                    <a:ext uri="{A12FA001-AC4F-418D-AE19-62706E023703}">
                      <ahyp:hlinkClr xmlns:ahyp="http://schemas.microsoft.com/office/drawing/2018/hyperlinkcolor" val="tx"/>
                    </a:ext>
                  </a:extLst>
                </a:hlinkClick>
              </a:rPr>
              <a:t>here</a:t>
            </a:r>
            <a:r>
              <a:rPr lang="en-GB" sz="1500" dirty="0">
                <a:solidFill>
                  <a:schemeClr val="tx1">
                    <a:lumMod val="75000"/>
                  </a:schemeClr>
                </a:solidFill>
              </a:rPr>
              <a:t>. A new tool will be developed in 2025 – this will also include cost avoidance; </a:t>
            </a:r>
          </a:p>
          <a:p>
            <a:pPr marL="742950" lvl="1" indent="-285750">
              <a:buFont typeface="Arial" panose="020B0604020202020204" pitchFamily="34" charset="0"/>
              <a:buChar char="•"/>
            </a:pPr>
            <a:r>
              <a:rPr lang="en-GB" sz="1500" dirty="0">
                <a:solidFill>
                  <a:schemeClr val="tx1">
                    <a:lumMod val="75000"/>
                  </a:schemeClr>
                </a:solidFill>
              </a:rPr>
              <a:t>Negotiation trainings are available. </a:t>
            </a:r>
          </a:p>
        </p:txBody>
      </p:sp>
      <p:sp>
        <p:nvSpPr>
          <p:cNvPr id="4" name="Title 17">
            <a:extLst>
              <a:ext uri="{FF2B5EF4-FFF2-40B4-BE49-F238E27FC236}">
                <a16:creationId xmlns:a16="http://schemas.microsoft.com/office/drawing/2014/main" id="{07067DB8-3D43-ACC5-B327-768BCD60DDB6}"/>
              </a:ext>
            </a:extLst>
          </p:cNvPr>
          <p:cNvSpPr>
            <a:spLocks noGrp="1"/>
          </p:cNvSpPr>
          <p:nvPr>
            <p:ph type="title"/>
          </p:nvPr>
        </p:nvSpPr>
        <p:spPr/>
        <p:txBody>
          <a:bodyPr>
            <a:noAutofit/>
          </a:bodyPr>
          <a:lstStyle/>
          <a:p>
            <a:pPr algn="ctr"/>
            <a:r>
              <a:rPr lang="en-GB" sz="4000" dirty="0">
                <a:solidFill>
                  <a:schemeClr val="tx1">
                    <a:lumMod val="75000"/>
                  </a:schemeClr>
                </a:solidFill>
                <a:latin typeface="Arial Bold" panose="020B0704020202020204" pitchFamily="34" charset="0"/>
                <a:cs typeface="Arial Bold" panose="020B0704020202020204" pitchFamily="34" charset="0"/>
              </a:rPr>
              <a:t>How can we improve?</a:t>
            </a:r>
            <a:br>
              <a:rPr lang="en-GB" sz="4000" dirty="0">
                <a:solidFill>
                  <a:schemeClr val="tx1">
                    <a:lumMod val="75000"/>
                  </a:schemeClr>
                </a:solidFill>
                <a:latin typeface="Arial Bold" panose="020B0704020202020204" pitchFamily="34" charset="0"/>
                <a:cs typeface="Arial Bold" panose="020B0704020202020204" pitchFamily="34" charset="0"/>
              </a:rPr>
            </a:br>
            <a:endParaRPr lang="en-GB" sz="4000" dirty="0">
              <a:solidFill>
                <a:schemeClr val="tx1">
                  <a:lumMod val="75000"/>
                </a:schemeClr>
              </a:solidFill>
              <a:latin typeface="Arial Bold" panose="020B0704020202020204" pitchFamily="34" charset="0"/>
              <a:cs typeface="Arial Bold" panose="020B0704020202020204" pitchFamily="34" charset="0"/>
            </a:endParaRPr>
          </a:p>
        </p:txBody>
      </p:sp>
      <p:sp>
        <p:nvSpPr>
          <p:cNvPr id="2" name="Slide Number Placeholder 1">
            <a:extLst>
              <a:ext uri="{FF2B5EF4-FFF2-40B4-BE49-F238E27FC236}">
                <a16:creationId xmlns:a16="http://schemas.microsoft.com/office/drawing/2014/main" id="{255EEF20-E849-386E-2B51-73292A75FE46}"/>
              </a:ext>
            </a:extLst>
          </p:cNvPr>
          <p:cNvSpPr>
            <a:spLocks noGrp="1"/>
          </p:cNvSpPr>
          <p:nvPr>
            <p:ph type="sldNum" sz="quarter" idx="12"/>
          </p:nvPr>
        </p:nvSpPr>
        <p:spPr/>
        <p:txBody>
          <a:bodyPr/>
          <a:lstStyle/>
          <a:p>
            <a:fld id="{4B8FE3CD-E7A4-4B26-8248-AFC7852D54DB}" type="slidenum">
              <a:rPr lang="en-GB" smtClean="0"/>
              <a:t>37</a:t>
            </a:fld>
            <a:endParaRPr lang="en-GB" dirty="0"/>
          </a:p>
        </p:txBody>
      </p:sp>
      <p:sp>
        <p:nvSpPr>
          <p:cNvPr id="24" name="Content Placeholder 12">
            <a:extLst>
              <a:ext uri="{FF2B5EF4-FFF2-40B4-BE49-F238E27FC236}">
                <a16:creationId xmlns:a16="http://schemas.microsoft.com/office/drawing/2014/main" id="{7417B212-4E76-F660-1887-F373B0748CE9}"/>
              </a:ext>
            </a:extLst>
          </p:cNvPr>
          <p:cNvSpPr txBox="1">
            <a:spLocks/>
          </p:cNvSpPr>
          <p:nvPr/>
        </p:nvSpPr>
        <p:spPr>
          <a:xfrm>
            <a:off x="3728853" y="1329735"/>
            <a:ext cx="6621662" cy="954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500" dirty="0">
                <a:solidFill>
                  <a:schemeClr val="tx1">
                    <a:lumMod val="75000"/>
                  </a:schemeClr>
                </a:solidFill>
              </a:rPr>
              <a:t>Overall, the results for MS/IT are consistent over the past five years. The results are slightly different for Price Enquiries. Price Enquiries are not necessarily ‘less important’ – open the discussion on whether negotiations should be made or not! </a:t>
            </a:r>
          </a:p>
        </p:txBody>
      </p:sp>
    </p:spTree>
    <p:extLst>
      <p:ext uri="{BB962C8B-B14F-4D97-AF65-F5344CB8AC3E}">
        <p14:creationId xmlns:p14="http://schemas.microsoft.com/office/powerpoint/2010/main" val="2797487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9FEE4-7C9F-7AE2-A497-01A27BF66C0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46B1983-B089-BF94-25A9-888CF78B6350}"/>
              </a:ext>
            </a:extLst>
          </p:cNvPr>
          <p:cNvSpPr/>
          <p:nvPr/>
        </p:nvSpPr>
        <p:spPr>
          <a:xfrm>
            <a:off x="1839103" y="1965008"/>
            <a:ext cx="2085928" cy="90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MS results analysis</a:t>
            </a:r>
          </a:p>
        </p:txBody>
      </p:sp>
      <p:sp>
        <p:nvSpPr>
          <p:cNvPr id="12" name="Rectangle 11">
            <a:extLst>
              <a:ext uri="{FF2B5EF4-FFF2-40B4-BE49-F238E27FC236}">
                <a16:creationId xmlns:a16="http://schemas.microsoft.com/office/drawing/2014/main" id="{CF861A3B-F3B1-B435-446E-17FD023B1E29}"/>
              </a:ext>
            </a:extLst>
          </p:cNvPr>
          <p:cNvSpPr/>
          <p:nvPr/>
        </p:nvSpPr>
        <p:spPr>
          <a:xfrm>
            <a:off x="1839102" y="3139327"/>
            <a:ext cx="2085928" cy="900000"/>
          </a:xfrm>
          <a:prstGeom prst="rect">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Added Value</a:t>
            </a:r>
          </a:p>
        </p:txBody>
      </p:sp>
      <p:sp>
        <p:nvSpPr>
          <p:cNvPr id="15" name="Rectangle 14">
            <a:extLst>
              <a:ext uri="{FF2B5EF4-FFF2-40B4-BE49-F238E27FC236}">
                <a16:creationId xmlns:a16="http://schemas.microsoft.com/office/drawing/2014/main" id="{137C32BB-27AD-51E0-465C-5717E1606A82}"/>
              </a:ext>
            </a:extLst>
          </p:cNvPr>
          <p:cNvSpPr/>
          <p:nvPr/>
        </p:nvSpPr>
        <p:spPr>
          <a:xfrm>
            <a:off x="3985463" y="1965008"/>
            <a:ext cx="5545407" cy="90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E6BB5B2-7901-6CD0-24D9-8ED5FC9681DE}"/>
              </a:ext>
            </a:extLst>
          </p:cNvPr>
          <p:cNvSpPr/>
          <p:nvPr/>
        </p:nvSpPr>
        <p:spPr>
          <a:xfrm>
            <a:off x="3985462" y="3139328"/>
            <a:ext cx="5545407" cy="91483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trike="sngStrike" dirty="0">
              <a:solidFill>
                <a:schemeClr val="accent5">
                  <a:lumMod val="75000"/>
                </a:schemeClr>
              </a:solidFill>
            </a:endParaRPr>
          </a:p>
        </p:txBody>
      </p:sp>
      <p:sp>
        <p:nvSpPr>
          <p:cNvPr id="20" name="Content Placeholder 12">
            <a:extLst>
              <a:ext uri="{FF2B5EF4-FFF2-40B4-BE49-F238E27FC236}">
                <a16:creationId xmlns:a16="http://schemas.microsoft.com/office/drawing/2014/main" id="{8B1C9473-9E1E-C374-97D8-2412A701FFB8}"/>
              </a:ext>
            </a:extLst>
          </p:cNvPr>
          <p:cNvSpPr txBox="1">
            <a:spLocks/>
          </p:cNvSpPr>
          <p:nvPr/>
        </p:nvSpPr>
        <p:spPr>
          <a:xfrm>
            <a:off x="4010604" y="2098988"/>
            <a:ext cx="5444825" cy="6632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dirty="0">
                <a:solidFill>
                  <a:schemeClr val="tx1">
                    <a:lumMod val="75000"/>
                  </a:schemeClr>
                </a:solidFill>
              </a:rPr>
              <a:t>A project has been prioritised in the Procurement Excellence roadmap to automate the way responses are consolidated and analysed, which will be answering the feedback received on the same topic. </a:t>
            </a:r>
          </a:p>
        </p:txBody>
      </p:sp>
      <p:sp>
        <p:nvSpPr>
          <p:cNvPr id="23" name="Content Placeholder 12">
            <a:extLst>
              <a:ext uri="{FF2B5EF4-FFF2-40B4-BE49-F238E27FC236}">
                <a16:creationId xmlns:a16="http://schemas.microsoft.com/office/drawing/2014/main" id="{78D28DE7-0D52-8C90-9F4F-7402899C7B23}"/>
              </a:ext>
            </a:extLst>
          </p:cNvPr>
          <p:cNvSpPr txBox="1">
            <a:spLocks/>
          </p:cNvSpPr>
          <p:nvPr/>
        </p:nvSpPr>
        <p:spPr>
          <a:xfrm>
            <a:off x="4010605" y="3188110"/>
            <a:ext cx="5444825" cy="867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a:solidFill>
                  <a:schemeClr val="tx1">
                    <a:lumMod val="75000"/>
                  </a:schemeClr>
                </a:solidFill>
              </a:rPr>
              <a:t>As business partners, Procurement officers have a very important role in the tendering process. The procurement strategy was just approved, the related policies and forthcoming changes to our procedures are being put in place with the objective of providing best-in-class service to internal customers.</a:t>
            </a:r>
          </a:p>
        </p:txBody>
      </p:sp>
      <p:sp>
        <p:nvSpPr>
          <p:cNvPr id="3" name="Rectangle 2">
            <a:extLst>
              <a:ext uri="{FF2B5EF4-FFF2-40B4-BE49-F238E27FC236}">
                <a16:creationId xmlns:a16="http://schemas.microsoft.com/office/drawing/2014/main" id="{7B3A2C4B-4A6C-19D0-F77A-DEA11D5A1E08}"/>
              </a:ext>
            </a:extLst>
          </p:cNvPr>
          <p:cNvSpPr/>
          <p:nvPr/>
        </p:nvSpPr>
        <p:spPr>
          <a:xfrm>
            <a:off x="1839103" y="4642975"/>
            <a:ext cx="2085928" cy="900000"/>
          </a:xfrm>
          <a:prstGeom prst="rect">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Bank guarantees</a:t>
            </a:r>
          </a:p>
        </p:txBody>
      </p:sp>
      <p:sp>
        <p:nvSpPr>
          <p:cNvPr id="26" name="Rectangle 25">
            <a:extLst>
              <a:ext uri="{FF2B5EF4-FFF2-40B4-BE49-F238E27FC236}">
                <a16:creationId xmlns:a16="http://schemas.microsoft.com/office/drawing/2014/main" id="{B8C6163C-2964-6003-1758-A75461B76230}"/>
              </a:ext>
            </a:extLst>
          </p:cNvPr>
          <p:cNvSpPr/>
          <p:nvPr/>
        </p:nvSpPr>
        <p:spPr>
          <a:xfrm>
            <a:off x="3985463" y="4642975"/>
            <a:ext cx="5545407" cy="90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Content Placeholder 12">
            <a:extLst>
              <a:ext uri="{FF2B5EF4-FFF2-40B4-BE49-F238E27FC236}">
                <a16:creationId xmlns:a16="http://schemas.microsoft.com/office/drawing/2014/main" id="{AD484AF0-3F2C-DD74-537B-262E0DEAD3D4}"/>
              </a:ext>
            </a:extLst>
          </p:cNvPr>
          <p:cNvSpPr txBox="1">
            <a:spLocks/>
          </p:cNvSpPr>
          <p:nvPr/>
        </p:nvSpPr>
        <p:spPr>
          <a:xfrm>
            <a:off x="3985463" y="4865237"/>
            <a:ext cx="5469966" cy="475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dirty="0">
                <a:solidFill>
                  <a:schemeClr val="tx1">
                    <a:lumMod val="75000"/>
                  </a:schemeClr>
                </a:solidFill>
              </a:rPr>
              <a:t>Bank guarantees requirements have been recently updated and presented during a dedicated </a:t>
            </a:r>
            <a:r>
              <a:rPr lang="en-GB" sz="1200" dirty="0">
                <a:solidFill>
                  <a:schemeClr val="tx1">
                    <a:lumMod val="75000"/>
                  </a:schemeClr>
                </a:solidFill>
                <a:hlinkClick r:id="rId3">
                  <a:extLst>
                    <a:ext uri="{A12FA001-AC4F-418D-AE19-62706E023703}">
                      <ahyp:hlinkClr xmlns:ahyp="http://schemas.microsoft.com/office/drawing/2018/hyperlinkcolor" val="tx"/>
                    </a:ext>
                  </a:extLst>
                </a:hlinkClick>
              </a:rPr>
              <a:t>Quality session</a:t>
            </a:r>
            <a:r>
              <a:rPr lang="en-GB" sz="1200" dirty="0">
                <a:solidFill>
                  <a:schemeClr val="tx1">
                    <a:lumMod val="75000"/>
                  </a:schemeClr>
                </a:solidFill>
              </a:rPr>
              <a:t>. </a:t>
            </a:r>
          </a:p>
        </p:txBody>
      </p:sp>
      <p:pic>
        <p:nvPicPr>
          <p:cNvPr id="4" name="Picture 3">
            <a:extLst>
              <a:ext uri="{FF2B5EF4-FFF2-40B4-BE49-F238E27FC236}">
                <a16:creationId xmlns:a16="http://schemas.microsoft.com/office/drawing/2014/main" id="{74BCA007-C717-73CB-5B22-6870968A103B}"/>
              </a:ext>
            </a:extLst>
          </p:cNvPr>
          <p:cNvPicPr>
            <a:picLocks noChangeAspect="1"/>
          </p:cNvPicPr>
          <p:nvPr/>
        </p:nvPicPr>
        <p:blipFill>
          <a:blip r:embed="rId4"/>
          <a:stretch>
            <a:fillRect/>
          </a:stretch>
        </p:blipFill>
        <p:spPr>
          <a:xfrm>
            <a:off x="6094810" y="3902634"/>
            <a:ext cx="3743917" cy="708046"/>
          </a:xfrm>
          <a:prstGeom prst="rect">
            <a:avLst/>
          </a:prstGeom>
        </p:spPr>
      </p:pic>
      <p:sp>
        <p:nvSpPr>
          <p:cNvPr id="13" name="Title 17">
            <a:extLst>
              <a:ext uri="{FF2B5EF4-FFF2-40B4-BE49-F238E27FC236}">
                <a16:creationId xmlns:a16="http://schemas.microsoft.com/office/drawing/2014/main" id="{0B0D834E-E9A9-5A05-FD74-495224C1F337}"/>
              </a:ext>
            </a:extLst>
          </p:cNvPr>
          <p:cNvSpPr>
            <a:spLocks noGrp="1"/>
          </p:cNvSpPr>
          <p:nvPr>
            <p:ph type="title"/>
          </p:nvPr>
        </p:nvSpPr>
        <p:spPr/>
        <p:txBody>
          <a:bodyPr>
            <a:noAutofit/>
          </a:bodyPr>
          <a:lstStyle/>
          <a:p>
            <a:pPr algn="ctr"/>
            <a:r>
              <a:rPr lang="en-GB" sz="4000" dirty="0">
                <a:solidFill>
                  <a:schemeClr val="tx1">
                    <a:lumMod val="75000"/>
                  </a:schemeClr>
                </a:solidFill>
                <a:latin typeface="Arial Bold" panose="020B0704020202020204" pitchFamily="34" charset="0"/>
                <a:cs typeface="Arial Bold" panose="020B0704020202020204" pitchFamily="34" charset="0"/>
              </a:rPr>
              <a:t>How can we improve?</a:t>
            </a:r>
            <a:br>
              <a:rPr lang="en-GB" sz="4000" dirty="0">
                <a:solidFill>
                  <a:schemeClr val="tx1">
                    <a:lumMod val="75000"/>
                  </a:schemeClr>
                </a:solidFill>
                <a:latin typeface="Arial Bold" panose="020B0704020202020204" pitchFamily="34" charset="0"/>
                <a:cs typeface="Arial Bold" panose="020B0704020202020204" pitchFamily="34" charset="0"/>
              </a:rPr>
            </a:br>
            <a:endParaRPr lang="en-GB" sz="4000" dirty="0">
              <a:solidFill>
                <a:schemeClr val="tx1">
                  <a:lumMod val="75000"/>
                </a:schemeClr>
              </a:solidFill>
              <a:latin typeface="Arial Bold" panose="020B0704020202020204" pitchFamily="34" charset="0"/>
              <a:cs typeface="Arial Bold" panose="020B0704020202020204" pitchFamily="34" charset="0"/>
            </a:endParaRPr>
          </a:p>
        </p:txBody>
      </p:sp>
      <p:sp>
        <p:nvSpPr>
          <p:cNvPr id="2" name="Slide Number Placeholder 1">
            <a:extLst>
              <a:ext uri="{FF2B5EF4-FFF2-40B4-BE49-F238E27FC236}">
                <a16:creationId xmlns:a16="http://schemas.microsoft.com/office/drawing/2014/main" id="{36709E6C-859C-F1F6-FAA9-1B758E1F8634}"/>
              </a:ext>
            </a:extLst>
          </p:cNvPr>
          <p:cNvSpPr>
            <a:spLocks noGrp="1"/>
          </p:cNvSpPr>
          <p:nvPr>
            <p:ph type="sldNum" sz="quarter" idx="12"/>
          </p:nvPr>
        </p:nvSpPr>
        <p:spPr/>
        <p:txBody>
          <a:bodyPr/>
          <a:lstStyle/>
          <a:p>
            <a:fld id="{4B8FE3CD-E7A4-4B26-8248-AFC7852D54DB}" type="slidenum">
              <a:rPr lang="en-GB" smtClean="0"/>
              <a:t>38</a:t>
            </a:fld>
            <a:endParaRPr lang="en-GB" dirty="0"/>
          </a:p>
        </p:txBody>
      </p:sp>
    </p:spTree>
    <p:extLst>
      <p:ext uri="{BB962C8B-B14F-4D97-AF65-F5344CB8AC3E}">
        <p14:creationId xmlns:p14="http://schemas.microsoft.com/office/powerpoint/2010/main" val="68190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p:bldP spid="3" grpId="0" animBg="1"/>
      <p:bldP spid="26" grpId="0" animBg="1"/>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83881-C2FC-77E7-FBCB-4C09B1A8E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EA6218-53F4-2767-05C6-F19208BB8235}"/>
              </a:ext>
            </a:extLst>
          </p:cNvPr>
          <p:cNvSpPr>
            <a:spLocks noGrp="1"/>
          </p:cNvSpPr>
          <p:nvPr>
            <p:ph type="ctrTitle"/>
          </p:nvPr>
        </p:nvSpPr>
        <p:spPr>
          <a:xfrm>
            <a:off x="0" y="3429000"/>
            <a:ext cx="12191999" cy="2153265"/>
          </a:xfrm>
        </p:spPr>
        <p:txBody>
          <a:bodyPr/>
          <a:lstStyle/>
          <a:p>
            <a:pPr algn="ctr"/>
            <a:r>
              <a:rPr lang="en-US" dirty="0"/>
              <a:t>PROCESS EXCELLENCE ROADMAP</a:t>
            </a:r>
            <a:br>
              <a:rPr lang="en-US" dirty="0"/>
            </a:br>
            <a:br>
              <a:rPr lang="en-US" dirty="0"/>
            </a:br>
            <a:endParaRPr lang="en-US" sz="2400" dirty="0"/>
          </a:p>
        </p:txBody>
      </p:sp>
      <p:sp>
        <p:nvSpPr>
          <p:cNvPr id="3" name="Subtitle 2">
            <a:extLst>
              <a:ext uri="{FF2B5EF4-FFF2-40B4-BE49-F238E27FC236}">
                <a16:creationId xmlns:a16="http://schemas.microsoft.com/office/drawing/2014/main" id="{86ACB0DC-E3F2-C39A-6F9F-441EB327E227}"/>
              </a:ext>
            </a:extLst>
          </p:cNvPr>
          <p:cNvSpPr>
            <a:spLocks noGrp="1"/>
          </p:cNvSpPr>
          <p:nvPr>
            <p:ph type="subTitle" idx="1"/>
          </p:nvPr>
        </p:nvSpPr>
        <p:spPr>
          <a:xfrm>
            <a:off x="407988" y="5700252"/>
            <a:ext cx="11376026" cy="803787"/>
          </a:xfrm>
        </p:spPr>
        <p:txBody>
          <a:bodyPr/>
          <a:lstStyle/>
          <a:p>
            <a:r>
              <a:rPr lang="en-GB" dirty="0"/>
              <a:t>Charles Carayon</a:t>
            </a:r>
          </a:p>
          <a:p>
            <a:r>
              <a:rPr lang="en-GB" dirty="0"/>
              <a:t>January</a:t>
            </a:r>
            <a:r>
              <a:rPr lang="en-GB" b="0" dirty="0"/>
              <a:t> 2024</a:t>
            </a:r>
          </a:p>
        </p:txBody>
      </p:sp>
    </p:spTree>
    <p:extLst>
      <p:ext uri="{BB962C8B-B14F-4D97-AF65-F5344CB8AC3E}">
        <p14:creationId xmlns:p14="http://schemas.microsoft.com/office/powerpoint/2010/main" val="120024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98B57-D898-1B9C-6F14-00E9991ABBC6}"/>
              </a:ext>
            </a:extLst>
          </p:cNvPr>
          <p:cNvPicPr>
            <a:picLocks noChangeAspect="1"/>
          </p:cNvPicPr>
          <p:nvPr/>
        </p:nvPicPr>
        <p:blipFill>
          <a:blip r:embed="rId3"/>
          <a:stretch>
            <a:fillRect/>
          </a:stretch>
        </p:blipFill>
        <p:spPr>
          <a:xfrm>
            <a:off x="9745768" y="4954115"/>
            <a:ext cx="2446232" cy="1310754"/>
          </a:xfrm>
          <a:prstGeom prst="rect">
            <a:avLst/>
          </a:prstGeom>
        </p:spPr>
      </p:pic>
      <p:grpSp>
        <p:nvGrpSpPr>
          <p:cNvPr id="5" name="Group 4">
            <a:extLst>
              <a:ext uri="{FF2B5EF4-FFF2-40B4-BE49-F238E27FC236}">
                <a16:creationId xmlns:a16="http://schemas.microsoft.com/office/drawing/2014/main" id="{B9FD7AFA-BC47-766A-7A90-D37C54D34480}"/>
              </a:ext>
            </a:extLst>
          </p:cNvPr>
          <p:cNvGrpSpPr/>
          <p:nvPr/>
        </p:nvGrpSpPr>
        <p:grpSpPr>
          <a:xfrm>
            <a:off x="5935118" y="1864568"/>
            <a:ext cx="4572000" cy="2520001"/>
            <a:chOff x="1663915" y="1052650"/>
            <a:chExt cx="3388448" cy="1367899"/>
          </a:xfrm>
        </p:grpSpPr>
        <p:sp>
          <p:nvSpPr>
            <p:cNvPr id="9" name="Rectangle: Rounded Corners 8">
              <a:extLst>
                <a:ext uri="{FF2B5EF4-FFF2-40B4-BE49-F238E27FC236}">
                  <a16:creationId xmlns:a16="http://schemas.microsoft.com/office/drawing/2014/main" id="{92B394BA-ACC5-93E0-99B2-78AFE0A61C71}"/>
                </a:ext>
              </a:extLst>
            </p:cNvPr>
            <p:cNvSpPr/>
            <p:nvPr/>
          </p:nvSpPr>
          <p:spPr>
            <a:xfrm>
              <a:off x="1663915" y="1052650"/>
              <a:ext cx="3388448" cy="136789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C8FA4963-D56E-44EB-2FB1-49B99D2A9AE1}"/>
                </a:ext>
              </a:extLst>
            </p:cNvPr>
            <p:cNvSpPr txBox="1"/>
            <p:nvPr/>
          </p:nvSpPr>
          <p:spPr>
            <a:xfrm>
              <a:off x="1903342" y="1196458"/>
              <a:ext cx="3000133" cy="517905"/>
            </a:xfrm>
            <a:prstGeom prst="rect">
              <a:avLst/>
            </a:prstGeom>
            <a:noFill/>
          </p:spPr>
          <p:txBody>
            <a:bodyPr wrap="square">
              <a:spAutoFit/>
            </a:bodyPr>
            <a:lstStyle/>
            <a:p>
              <a:r>
                <a:rPr lang="en-GB" sz="2800" b="1" dirty="0">
                  <a:solidFill>
                    <a:schemeClr val="bg1"/>
                  </a:solidFill>
                </a:rPr>
                <a:t>PI-CE</a:t>
              </a:r>
            </a:p>
            <a:p>
              <a:r>
                <a:rPr lang="en-GB" sz="2800" b="1" dirty="0">
                  <a:solidFill>
                    <a:schemeClr val="bg1"/>
                  </a:solidFill>
                </a:rPr>
                <a:t>Antoine Calmes (1/3)</a:t>
              </a:r>
              <a:endParaRPr lang="en-GB" dirty="0"/>
            </a:p>
          </p:txBody>
        </p:sp>
      </p:grpSp>
      <p:grpSp>
        <p:nvGrpSpPr>
          <p:cNvPr id="13" name="Group 12">
            <a:extLst>
              <a:ext uri="{FF2B5EF4-FFF2-40B4-BE49-F238E27FC236}">
                <a16:creationId xmlns:a16="http://schemas.microsoft.com/office/drawing/2014/main" id="{7DE4B07D-2CAF-D1EF-2DA9-012F569B81B2}"/>
              </a:ext>
            </a:extLst>
          </p:cNvPr>
          <p:cNvGrpSpPr/>
          <p:nvPr/>
        </p:nvGrpSpPr>
        <p:grpSpPr>
          <a:xfrm>
            <a:off x="746308" y="3124569"/>
            <a:ext cx="4895999" cy="2519999"/>
            <a:chOff x="1653060" y="1052650"/>
            <a:chExt cx="2932519" cy="1468609"/>
          </a:xfrm>
        </p:grpSpPr>
        <p:sp>
          <p:nvSpPr>
            <p:cNvPr id="15" name="Rectangle: Rounded Corners 14">
              <a:extLst>
                <a:ext uri="{FF2B5EF4-FFF2-40B4-BE49-F238E27FC236}">
                  <a16:creationId xmlns:a16="http://schemas.microsoft.com/office/drawing/2014/main" id="{182453AF-1B4E-D5F1-AC5B-48565508A936}"/>
                </a:ext>
              </a:extLst>
            </p:cNvPr>
            <p:cNvSpPr/>
            <p:nvPr/>
          </p:nvSpPr>
          <p:spPr>
            <a:xfrm>
              <a:off x="1653060" y="1052650"/>
              <a:ext cx="2932519" cy="146860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288892F2-F569-756F-6DBF-E9E343974077}"/>
                </a:ext>
              </a:extLst>
            </p:cNvPr>
            <p:cNvSpPr txBox="1"/>
            <p:nvPr/>
          </p:nvSpPr>
          <p:spPr>
            <a:xfrm>
              <a:off x="1828443" y="1052650"/>
              <a:ext cx="2692064" cy="1309375"/>
            </a:xfrm>
            <a:prstGeom prst="rect">
              <a:avLst/>
            </a:prstGeom>
            <a:noFill/>
          </p:spPr>
          <p:txBody>
            <a:bodyPr wrap="square">
              <a:spAutoFit/>
            </a:bodyPr>
            <a:lstStyle/>
            <a:p>
              <a:r>
                <a:rPr lang="en-GB" sz="2800" b="1" dirty="0">
                  <a:solidFill>
                    <a:schemeClr val="bg1"/>
                  </a:solidFill>
                </a:rPr>
                <a:t>PI-SU</a:t>
              </a:r>
            </a:p>
            <a:p>
              <a:r>
                <a:rPr lang="en-GB" sz="2800" b="1" dirty="0">
                  <a:solidFill>
                    <a:schemeClr val="bg1"/>
                  </a:solidFill>
                </a:rPr>
                <a:t>Thomas Higgins (4/2)</a:t>
              </a:r>
            </a:p>
            <a:p>
              <a:r>
                <a:rPr lang="en-GB" sz="2800" b="1" dirty="0">
                  <a:solidFill>
                    <a:schemeClr val="bg1"/>
                  </a:solidFill>
                </a:rPr>
                <a:t>Lois </a:t>
              </a:r>
              <a:r>
                <a:rPr lang="en-GB" sz="2800" b="1" dirty="0" err="1">
                  <a:solidFill>
                    <a:schemeClr val="bg1"/>
                  </a:solidFill>
                </a:rPr>
                <a:t>Bondila</a:t>
              </a:r>
              <a:r>
                <a:rPr lang="en-GB" sz="2800" b="1" dirty="0">
                  <a:solidFill>
                    <a:schemeClr val="bg1"/>
                  </a:solidFill>
                </a:rPr>
                <a:t> (Jan)</a:t>
              </a:r>
            </a:p>
            <a:p>
              <a:r>
                <a:rPr lang="en-GB" sz="2800" b="1" dirty="0">
                  <a:solidFill>
                    <a:schemeClr val="bg1"/>
                  </a:solidFill>
                </a:rPr>
                <a:t>Elizabeth Large (1/4)</a:t>
              </a:r>
            </a:p>
            <a:p>
              <a:r>
                <a:rPr lang="en-GB" sz="2800" b="1" dirty="0">
                  <a:solidFill>
                    <a:schemeClr val="bg1"/>
                  </a:solidFill>
                </a:rPr>
                <a:t>1 Origin (TBC)</a:t>
              </a:r>
              <a:endParaRPr lang="en-GB" sz="2800" dirty="0"/>
            </a:p>
          </p:txBody>
        </p:sp>
        <p:sp>
          <p:nvSpPr>
            <p:cNvPr id="17" name="TextBox 16">
              <a:extLst>
                <a:ext uri="{FF2B5EF4-FFF2-40B4-BE49-F238E27FC236}">
                  <a16:creationId xmlns:a16="http://schemas.microsoft.com/office/drawing/2014/main" id="{4E68B7C3-562D-9BA7-DCE9-E8A3B22F0FE9}"/>
                </a:ext>
              </a:extLst>
            </p:cNvPr>
            <p:cNvSpPr txBox="1"/>
            <p:nvPr/>
          </p:nvSpPr>
          <p:spPr>
            <a:xfrm>
              <a:off x="1678479" y="1550694"/>
              <a:ext cx="1294583" cy="307777"/>
            </a:xfrm>
            <a:prstGeom prst="rect">
              <a:avLst/>
            </a:prstGeom>
            <a:noFill/>
          </p:spPr>
          <p:txBody>
            <a:bodyPr wrap="square">
              <a:spAutoFit/>
            </a:bodyPr>
            <a:lstStyle/>
            <a:p>
              <a:endParaRPr lang="en-GB" sz="1400" dirty="0">
                <a:solidFill>
                  <a:schemeClr val="bg1"/>
                </a:solidFill>
              </a:endParaRPr>
            </a:p>
          </p:txBody>
        </p:sp>
      </p:grpSp>
      <p:grpSp>
        <p:nvGrpSpPr>
          <p:cNvPr id="19" name="Group 18">
            <a:extLst>
              <a:ext uri="{FF2B5EF4-FFF2-40B4-BE49-F238E27FC236}">
                <a16:creationId xmlns:a16="http://schemas.microsoft.com/office/drawing/2014/main" id="{1F925D2C-33C6-7D7C-6D32-50ADA6325D15}"/>
              </a:ext>
            </a:extLst>
          </p:cNvPr>
          <p:cNvGrpSpPr/>
          <p:nvPr/>
        </p:nvGrpSpPr>
        <p:grpSpPr>
          <a:xfrm>
            <a:off x="746310" y="521168"/>
            <a:ext cx="4896271" cy="2520000"/>
            <a:chOff x="1653061" y="1052649"/>
            <a:chExt cx="3124345" cy="1468609"/>
          </a:xfrm>
        </p:grpSpPr>
        <p:sp>
          <p:nvSpPr>
            <p:cNvPr id="21" name="Rectangle: Rounded Corners 20">
              <a:extLst>
                <a:ext uri="{FF2B5EF4-FFF2-40B4-BE49-F238E27FC236}">
                  <a16:creationId xmlns:a16="http://schemas.microsoft.com/office/drawing/2014/main" id="{A85B4CDC-338E-66D6-24D0-41337B1EC791}"/>
                </a:ext>
              </a:extLst>
            </p:cNvPr>
            <p:cNvSpPr/>
            <p:nvPr/>
          </p:nvSpPr>
          <p:spPr>
            <a:xfrm>
              <a:off x="1653061" y="1052649"/>
              <a:ext cx="3124172" cy="146860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6D8E84DB-0C1F-4EA9-F172-FB1D85EB30C4}"/>
                </a:ext>
              </a:extLst>
            </p:cNvPr>
            <p:cNvSpPr txBox="1"/>
            <p:nvPr/>
          </p:nvSpPr>
          <p:spPr>
            <a:xfrm>
              <a:off x="1808601" y="1086156"/>
              <a:ext cx="2968805" cy="1309375"/>
            </a:xfrm>
            <a:prstGeom prst="rect">
              <a:avLst/>
            </a:prstGeom>
            <a:noFill/>
          </p:spPr>
          <p:txBody>
            <a:bodyPr wrap="square">
              <a:spAutoFit/>
            </a:bodyPr>
            <a:lstStyle/>
            <a:p>
              <a:r>
                <a:rPr lang="en-GB" sz="2800" b="1" dirty="0">
                  <a:solidFill>
                    <a:schemeClr val="bg1"/>
                  </a:solidFill>
                </a:rPr>
                <a:t>PI-SE</a:t>
              </a:r>
            </a:p>
            <a:p>
              <a:r>
                <a:rPr lang="en-GB" sz="2800" b="1" dirty="0">
                  <a:solidFill>
                    <a:schemeClr val="bg1"/>
                  </a:solidFill>
                </a:rPr>
                <a:t>Bethan Roberts (4/2)</a:t>
              </a:r>
            </a:p>
            <a:p>
              <a:r>
                <a:rPr lang="en-GB" sz="2800" b="1" dirty="0">
                  <a:solidFill>
                    <a:schemeClr val="bg1"/>
                  </a:solidFill>
                </a:rPr>
                <a:t>Valeria Galmarini (4/2)</a:t>
              </a:r>
            </a:p>
            <a:p>
              <a:r>
                <a:rPr lang="en-GB" sz="2800" b="1" dirty="0">
                  <a:solidFill>
                    <a:schemeClr val="bg1"/>
                  </a:solidFill>
                </a:rPr>
                <a:t>Eva Vordogianni (back on Friday)</a:t>
              </a:r>
              <a:r>
                <a:rPr lang="en-GB" dirty="0"/>
                <a:t> </a:t>
              </a:r>
            </a:p>
          </p:txBody>
        </p:sp>
        <p:sp>
          <p:nvSpPr>
            <p:cNvPr id="23" name="TextBox 22">
              <a:extLst>
                <a:ext uri="{FF2B5EF4-FFF2-40B4-BE49-F238E27FC236}">
                  <a16:creationId xmlns:a16="http://schemas.microsoft.com/office/drawing/2014/main" id="{FCB22421-7526-9014-ACA4-8EE1BBFABEE4}"/>
                </a:ext>
              </a:extLst>
            </p:cNvPr>
            <p:cNvSpPr txBox="1"/>
            <p:nvPr/>
          </p:nvSpPr>
          <p:spPr>
            <a:xfrm>
              <a:off x="1678479" y="1550694"/>
              <a:ext cx="1294583" cy="307777"/>
            </a:xfrm>
            <a:prstGeom prst="rect">
              <a:avLst/>
            </a:prstGeom>
            <a:noFill/>
          </p:spPr>
          <p:txBody>
            <a:bodyPr wrap="square">
              <a:spAutoFit/>
            </a:bodyPr>
            <a:lstStyle/>
            <a:p>
              <a:endParaRPr lang="en-GB" sz="1400" dirty="0">
                <a:solidFill>
                  <a:schemeClr val="bg1"/>
                </a:solidFill>
              </a:endParaRPr>
            </a:p>
          </p:txBody>
        </p:sp>
      </p:grpSp>
      <p:sp>
        <p:nvSpPr>
          <p:cNvPr id="6" name="Slide Number Placeholder 5">
            <a:extLst>
              <a:ext uri="{FF2B5EF4-FFF2-40B4-BE49-F238E27FC236}">
                <a16:creationId xmlns:a16="http://schemas.microsoft.com/office/drawing/2014/main" id="{BED70119-26EF-3D77-253D-927DBC6B39EB}"/>
              </a:ext>
            </a:extLst>
          </p:cNvPr>
          <p:cNvSpPr>
            <a:spLocks noGrp="1"/>
          </p:cNvSpPr>
          <p:nvPr>
            <p:ph type="sldNum" sz="quarter" idx="12"/>
          </p:nvPr>
        </p:nvSpPr>
        <p:spPr/>
        <p:txBody>
          <a:bodyPr/>
          <a:lstStyle/>
          <a:p>
            <a:fld id="{36B5EA5A-BC32-A742-B11B-8E7414D5B535}" type="slidenum">
              <a:rPr lang="en-US" smtClean="0"/>
              <a:pPr/>
              <a:t>4</a:t>
            </a:fld>
            <a:endParaRPr lang="en-US" dirty="0"/>
          </a:p>
        </p:txBody>
      </p:sp>
    </p:spTree>
    <p:extLst>
      <p:ext uri="{BB962C8B-B14F-4D97-AF65-F5344CB8AC3E}">
        <p14:creationId xmlns:p14="http://schemas.microsoft.com/office/powerpoint/2010/main" val="2737672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AED0-F31A-7961-F015-AABAE3F199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0B7A3D-6C81-B253-5300-E2E70E0441E4}"/>
              </a:ext>
            </a:extLst>
          </p:cNvPr>
          <p:cNvSpPr txBox="1"/>
          <p:nvPr/>
        </p:nvSpPr>
        <p:spPr>
          <a:xfrm>
            <a:off x="533400" y="354723"/>
            <a:ext cx="8175700" cy="630237"/>
          </a:xfrm>
          <a:prstGeom prst="rect">
            <a:avLst/>
          </a:prstGeom>
          <a:noFill/>
        </p:spPr>
        <p:txBody>
          <a:bodyPr wrap="square">
            <a:spAutoFit/>
          </a:bodyPr>
          <a:lstStyle/>
          <a:p>
            <a:pPr algn="l">
              <a:lnSpc>
                <a:spcPts val="4536"/>
              </a:lnSpc>
            </a:pPr>
            <a:r>
              <a:rPr lang="en-US" sz="3600" b="1" dirty="0">
                <a:solidFill>
                  <a:srgbClr val="0033A0"/>
                </a:solidFill>
                <a:latin typeface="+mj-lt"/>
                <a:ea typeface="Canva Sans Bold"/>
                <a:cs typeface="Canva Sans Bold"/>
                <a:sym typeface="Canva Sans Bold"/>
              </a:rPr>
              <a:t>Process Excellence: intro</a:t>
            </a:r>
          </a:p>
        </p:txBody>
      </p:sp>
      <p:pic>
        <p:nvPicPr>
          <p:cNvPr id="10" name="Picture 9">
            <a:extLst>
              <a:ext uri="{FF2B5EF4-FFF2-40B4-BE49-F238E27FC236}">
                <a16:creationId xmlns:a16="http://schemas.microsoft.com/office/drawing/2014/main" id="{61B3DD59-C0E3-F96A-6368-0A3756756D8D}"/>
              </a:ext>
            </a:extLst>
          </p:cNvPr>
          <p:cNvPicPr>
            <a:picLocks noChangeAspect="1"/>
          </p:cNvPicPr>
          <p:nvPr/>
        </p:nvPicPr>
        <p:blipFill>
          <a:blip r:embed="rId2"/>
          <a:stretch>
            <a:fillRect/>
          </a:stretch>
        </p:blipFill>
        <p:spPr>
          <a:xfrm>
            <a:off x="1877977" y="3151410"/>
            <a:ext cx="3214501" cy="2881571"/>
          </a:xfrm>
          <a:prstGeom prst="rect">
            <a:avLst/>
          </a:prstGeom>
        </p:spPr>
      </p:pic>
      <p:pic>
        <p:nvPicPr>
          <p:cNvPr id="13" name="Picture 12">
            <a:extLst>
              <a:ext uri="{FF2B5EF4-FFF2-40B4-BE49-F238E27FC236}">
                <a16:creationId xmlns:a16="http://schemas.microsoft.com/office/drawing/2014/main" id="{519FFC83-0D06-7DF3-151F-22BE22DE5033}"/>
              </a:ext>
            </a:extLst>
          </p:cNvPr>
          <p:cNvPicPr>
            <a:picLocks noChangeAspect="1"/>
          </p:cNvPicPr>
          <p:nvPr/>
        </p:nvPicPr>
        <p:blipFill>
          <a:blip r:embed="rId3"/>
          <a:stretch>
            <a:fillRect/>
          </a:stretch>
        </p:blipFill>
        <p:spPr>
          <a:xfrm>
            <a:off x="6562715" y="3316734"/>
            <a:ext cx="3556610" cy="2371073"/>
          </a:xfrm>
          <a:prstGeom prst="rect">
            <a:avLst/>
          </a:prstGeom>
        </p:spPr>
      </p:pic>
      <p:sp>
        <p:nvSpPr>
          <p:cNvPr id="2" name="TextBox 1">
            <a:extLst>
              <a:ext uri="{FF2B5EF4-FFF2-40B4-BE49-F238E27FC236}">
                <a16:creationId xmlns:a16="http://schemas.microsoft.com/office/drawing/2014/main" id="{394817BE-0B7D-9BA1-762C-E8F70AD30D9B}"/>
              </a:ext>
            </a:extLst>
          </p:cNvPr>
          <p:cNvSpPr txBox="1"/>
          <p:nvPr/>
        </p:nvSpPr>
        <p:spPr>
          <a:xfrm>
            <a:off x="553271" y="1115490"/>
            <a:ext cx="11355293" cy="1723549"/>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GB" sz="2800" dirty="0"/>
              <a:t>Objective: help PI meet its strategic objectives</a:t>
            </a:r>
          </a:p>
          <a:p>
            <a:pPr marL="342900" indent="-342900" algn="l">
              <a:buFont typeface="Arial" panose="020B0604020202020204" pitchFamily="34" charset="0"/>
              <a:buChar char="•"/>
            </a:pPr>
            <a:r>
              <a:rPr lang="en-GB" sz="2800" dirty="0"/>
              <a:t>70+ (sub)projects identified, ranked by priority level and </a:t>
            </a:r>
            <a:r>
              <a:rPr lang="en-GB" sz="2800" dirty="0" err="1"/>
              <a:t>aprox</a:t>
            </a:r>
            <a:r>
              <a:rPr lang="en-GB" sz="2800" dirty="0"/>
              <a:t>. effort</a:t>
            </a:r>
          </a:p>
          <a:p>
            <a:pPr marL="342900" indent="-342900" algn="l">
              <a:buFont typeface="Arial" panose="020B0604020202020204" pitchFamily="34" charset="0"/>
              <a:buChar char="•"/>
            </a:pPr>
            <a:r>
              <a:rPr lang="en-GB" sz="2800" dirty="0"/>
              <a:t>This ppt only shows priority 1 projects</a:t>
            </a:r>
          </a:p>
          <a:p>
            <a:pPr marL="342900" indent="-342900" algn="l">
              <a:buFont typeface="Arial" panose="020B0604020202020204" pitchFamily="34" charset="0"/>
              <a:buChar char="•"/>
            </a:pPr>
            <a:r>
              <a:rPr lang="en-US" sz="2800" dirty="0">
                <a:sym typeface="Canva Sans Bold"/>
              </a:rPr>
              <a:t>Follow-up in </a:t>
            </a:r>
            <a:r>
              <a:rPr lang="en-US" sz="2800" b="1" dirty="0">
                <a:solidFill>
                  <a:srgbClr val="0033A0"/>
                </a:solidFill>
                <a:latin typeface="+mj-lt"/>
                <a:ea typeface="Canva Sans Bold"/>
                <a:cs typeface="Canva Sans Bold"/>
                <a:sym typeface="Canva Sans Bold"/>
                <a:hlinkClick r:id="rId4"/>
              </a:rPr>
              <a:t>Confluence</a:t>
            </a:r>
            <a:endParaRPr lang="en-GB" sz="2800" dirty="0"/>
          </a:p>
        </p:txBody>
      </p:sp>
      <p:sp>
        <p:nvSpPr>
          <p:cNvPr id="3" name="Slide Number Placeholder 2">
            <a:extLst>
              <a:ext uri="{FF2B5EF4-FFF2-40B4-BE49-F238E27FC236}">
                <a16:creationId xmlns:a16="http://schemas.microsoft.com/office/drawing/2014/main" id="{FDFBBF41-1A0C-6CBE-1602-F2A6C3F6649D}"/>
              </a:ext>
            </a:extLst>
          </p:cNvPr>
          <p:cNvSpPr>
            <a:spLocks noGrp="1"/>
          </p:cNvSpPr>
          <p:nvPr>
            <p:ph type="sldNum" sz="quarter" idx="12"/>
          </p:nvPr>
        </p:nvSpPr>
        <p:spPr/>
        <p:txBody>
          <a:bodyPr/>
          <a:lstStyle/>
          <a:p>
            <a:fld id="{36B5EA5A-BC32-A742-B11B-8E7414D5B535}" type="slidenum">
              <a:rPr lang="en-US" smtClean="0"/>
              <a:pPr/>
              <a:t>40</a:t>
            </a:fld>
            <a:endParaRPr lang="en-US" dirty="0"/>
          </a:p>
        </p:txBody>
      </p:sp>
    </p:spTree>
    <p:extLst>
      <p:ext uri="{BB962C8B-B14F-4D97-AF65-F5344CB8AC3E}">
        <p14:creationId xmlns:p14="http://schemas.microsoft.com/office/powerpoint/2010/main" val="3884112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89C6-4C3B-6122-8310-ADEE5F1B3E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5EE1E2-AAF3-04F1-0526-CD575B4D2153}"/>
              </a:ext>
            </a:extLst>
          </p:cNvPr>
          <p:cNvSpPr txBox="1"/>
          <p:nvPr/>
        </p:nvSpPr>
        <p:spPr>
          <a:xfrm>
            <a:off x="533400" y="440612"/>
            <a:ext cx="8175700" cy="669414"/>
          </a:xfrm>
          <a:prstGeom prst="rect">
            <a:avLst/>
          </a:prstGeom>
          <a:noFill/>
        </p:spPr>
        <p:txBody>
          <a:bodyPr wrap="square">
            <a:spAutoFit/>
          </a:bodyPr>
          <a:lstStyle/>
          <a:p>
            <a:pPr algn="l">
              <a:lnSpc>
                <a:spcPts val="4536"/>
              </a:lnSpc>
            </a:pPr>
            <a:r>
              <a:rPr lang="en-US" sz="4800" b="1" dirty="0">
                <a:solidFill>
                  <a:srgbClr val="0033A0"/>
                </a:solidFill>
                <a:latin typeface="+mj-lt"/>
                <a:ea typeface="Canva Sans Bold"/>
                <a:cs typeface="Canva Sans Bold"/>
                <a:sym typeface="Canva Sans Bold"/>
              </a:rPr>
              <a:t>Core team</a:t>
            </a:r>
          </a:p>
        </p:txBody>
      </p:sp>
      <p:pic>
        <p:nvPicPr>
          <p:cNvPr id="9" name="Picture 8">
            <a:extLst>
              <a:ext uri="{FF2B5EF4-FFF2-40B4-BE49-F238E27FC236}">
                <a16:creationId xmlns:a16="http://schemas.microsoft.com/office/drawing/2014/main" id="{3BFBDA56-A039-FFCB-28EB-9D68F3AD7F5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Lst>
          </a:blip>
          <a:stretch>
            <a:fillRect/>
          </a:stretch>
        </p:blipFill>
        <p:spPr>
          <a:xfrm>
            <a:off x="8506609" y="2234926"/>
            <a:ext cx="1257409" cy="1676545"/>
          </a:xfrm>
          <a:prstGeom prst="rect">
            <a:avLst/>
          </a:prstGeom>
        </p:spPr>
      </p:pic>
      <p:pic>
        <p:nvPicPr>
          <p:cNvPr id="11" name="Picture 10">
            <a:extLst>
              <a:ext uri="{FF2B5EF4-FFF2-40B4-BE49-F238E27FC236}">
                <a16:creationId xmlns:a16="http://schemas.microsoft.com/office/drawing/2014/main" id="{91B15A78-346D-19AD-85F9-163A57FFE8C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1000"/>
                    </a14:imgEffect>
                  </a14:imgLayer>
                </a14:imgProps>
              </a:ext>
            </a:extLst>
          </a:blip>
          <a:stretch>
            <a:fillRect/>
          </a:stretch>
        </p:blipFill>
        <p:spPr>
          <a:xfrm>
            <a:off x="2502840" y="1992198"/>
            <a:ext cx="1310754" cy="1729890"/>
          </a:xfrm>
          <a:prstGeom prst="rect">
            <a:avLst/>
          </a:prstGeom>
        </p:spPr>
      </p:pic>
      <p:pic>
        <p:nvPicPr>
          <p:cNvPr id="13" name="Picture 12">
            <a:extLst>
              <a:ext uri="{FF2B5EF4-FFF2-40B4-BE49-F238E27FC236}">
                <a16:creationId xmlns:a16="http://schemas.microsoft.com/office/drawing/2014/main" id="{C312C61E-0850-65ED-AAB8-89DBE49D605B}"/>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20000"/>
                    </a14:imgEffect>
                  </a14:imgLayer>
                </a14:imgProps>
              </a:ext>
            </a:extLst>
          </a:blip>
          <a:stretch>
            <a:fillRect/>
          </a:stretch>
        </p:blipFill>
        <p:spPr>
          <a:xfrm>
            <a:off x="557847" y="2993575"/>
            <a:ext cx="1265030" cy="1661304"/>
          </a:xfrm>
          <a:prstGeom prst="rect">
            <a:avLst/>
          </a:prstGeom>
        </p:spPr>
      </p:pic>
      <p:pic>
        <p:nvPicPr>
          <p:cNvPr id="15" name="Picture 14">
            <a:extLst>
              <a:ext uri="{FF2B5EF4-FFF2-40B4-BE49-F238E27FC236}">
                <a16:creationId xmlns:a16="http://schemas.microsoft.com/office/drawing/2014/main" id="{53DAA407-EDF7-9780-B20D-028B42EDA14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3000"/>
                    </a14:imgEffect>
                  </a14:imgLayer>
                </a14:imgProps>
              </a:ext>
            </a:extLst>
          </a:blip>
          <a:stretch>
            <a:fillRect/>
          </a:stretch>
        </p:blipFill>
        <p:spPr>
          <a:xfrm>
            <a:off x="10436237" y="3096820"/>
            <a:ext cx="1265030" cy="1676545"/>
          </a:xfrm>
          <a:prstGeom prst="rect">
            <a:avLst/>
          </a:prstGeom>
        </p:spPr>
      </p:pic>
      <p:pic>
        <p:nvPicPr>
          <p:cNvPr id="17" name="Picture 16">
            <a:extLst>
              <a:ext uri="{FF2B5EF4-FFF2-40B4-BE49-F238E27FC236}">
                <a16:creationId xmlns:a16="http://schemas.microsoft.com/office/drawing/2014/main" id="{DCE0D884-6F3A-CBDD-7AAF-698B92DA2F19}"/>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8000"/>
                    </a14:imgEffect>
                  </a14:imgLayer>
                </a14:imgProps>
              </a:ext>
            </a:extLst>
          </a:blip>
          <a:stretch>
            <a:fillRect/>
          </a:stretch>
        </p:blipFill>
        <p:spPr>
          <a:xfrm>
            <a:off x="6621204" y="1345960"/>
            <a:ext cx="1303381" cy="1470787"/>
          </a:xfrm>
          <a:prstGeom prst="rect">
            <a:avLst/>
          </a:prstGeom>
        </p:spPr>
      </p:pic>
      <p:pic>
        <p:nvPicPr>
          <p:cNvPr id="19" name="Picture 18">
            <a:extLst>
              <a:ext uri="{FF2B5EF4-FFF2-40B4-BE49-F238E27FC236}">
                <a16:creationId xmlns:a16="http://schemas.microsoft.com/office/drawing/2014/main" id="{D2706422-F624-BFF4-EE97-A751B48AE42D}"/>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5300"/>
                    </a14:imgEffect>
                    <a14:imgEffect>
                      <a14:saturation sat="0"/>
                    </a14:imgEffect>
                    <a14:imgEffect>
                      <a14:brightnessContrast bright="25000"/>
                    </a14:imgEffect>
                  </a14:imgLayer>
                </a14:imgProps>
              </a:ext>
            </a:extLst>
          </a:blip>
          <a:stretch>
            <a:fillRect/>
          </a:stretch>
        </p:blipFill>
        <p:spPr>
          <a:xfrm>
            <a:off x="4607589" y="1347679"/>
            <a:ext cx="1501270" cy="1470787"/>
          </a:xfrm>
          <a:prstGeom prst="rect">
            <a:avLst/>
          </a:prstGeom>
        </p:spPr>
      </p:pic>
      <p:sp>
        <p:nvSpPr>
          <p:cNvPr id="20" name="Cross 19">
            <a:extLst>
              <a:ext uri="{FF2B5EF4-FFF2-40B4-BE49-F238E27FC236}">
                <a16:creationId xmlns:a16="http://schemas.microsoft.com/office/drawing/2014/main" id="{D4AAAA37-08B9-48A5-8143-0A15CD2B8FA8}"/>
              </a:ext>
            </a:extLst>
          </p:cNvPr>
          <p:cNvSpPr/>
          <p:nvPr/>
        </p:nvSpPr>
        <p:spPr>
          <a:xfrm>
            <a:off x="6013460" y="3733252"/>
            <a:ext cx="501554" cy="479047"/>
          </a:xfrm>
          <a:prstGeom prst="plus">
            <a:avLst>
              <a:gd name="adj" fmla="val 41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You!&quot; Sticker for Sale by Dave2075 ...">
            <a:extLst>
              <a:ext uri="{FF2B5EF4-FFF2-40B4-BE49-F238E27FC236}">
                <a16:creationId xmlns:a16="http://schemas.microsoft.com/office/drawing/2014/main" id="{18D286F4-210A-58B4-C21A-0B626363034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5755565" y="4711310"/>
            <a:ext cx="1017344" cy="1011880"/>
          </a:xfrm>
          <a:prstGeom prst="rect">
            <a:avLst/>
          </a:prstGeom>
          <a:noFill/>
          <a:extLst>
            <a:ext uri="{909E8E84-426E-40DD-AFC4-6F175D3DCCD1}">
              <a14:hiddenFill xmlns:a14="http://schemas.microsoft.com/office/drawing/2010/main">
                <a:solidFill>
                  <a:srgbClr val="FFFFFF"/>
                </a:solidFill>
              </a14:hiddenFill>
            </a:ext>
          </a:extLst>
        </p:spPr>
      </p:pic>
      <p:sp>
        <p:nvSpPr>
          <p:cNvPr id="21" name="Isosceles Triangle 20">
            <a:extLst>
              <a:ext uri="{FF2B5EF4-FFF2-40B4-BE49-F238E27FC236}">
                <a16:creationId xmlns:a16="http://schemas.microsoft.com/office/drawing/2014/main" id="{5FF03650-E6D3-85E2-DD0B-BE206574D7DD}"/>
              </a:ext>
            </a:extLst>
          </p:cNvPr>
          <p:cNvSpPr/>
          <p:nvPr/>
        </p:nvSpPr>
        <p:spPr>
          <a:xfrm rot="4161029">
            <a:off x="4442210" y="1024039"/>
            <a:ext cx="782464" cy="8901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CCED29C5-4F30-1F63-9AF7-B9A20AA8707F}"/>
              </a:ext>
            </a:extLst>
          </p:cNvPr>
          <p:cNvSpPr/>
          <p:nvPr/>
        </p:nvSpPr>
        <p:spPr>
          <a:xfrm rot="17458208">
            <a:off x="5429216" y="936638"/>
            <a:ext cx="845657" cy="93834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6C0F18CA-CC5A-ACE1-D01F-CCBEF98C9A76}"/>
              </a:ext>
            </a:extLst>
          </p:cNvPr>
          <p:cNvSpPr/>
          <p:nvPr/>
        </p:nvSpPr>
        <p:spPr>
          <a:xfrm rot="333848">
            <a:off x="4063072" y="1895119"/>
            <a:ext cx="845657" cy="93834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FF54B5AD-9998-A707-42CB-C504ABF47C06}"/>
              </a:ext>
            </a:extLst>
          </p:cNvPr>
          <p:cNvSpPr/>
          <p:nvPr/>
        </p:nvSpPr>
        <p:spPr>
          <a:xfrm rot="333848">
            <a:off x="5724347" y="2168259"/>
            <a:ext cx="685407" cy="87376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05766DAB-F92B-9304-F9D0-D112E109F84B}"/>
              </a:ext>
            </a:extLst>
          </p:cNvPr>
          <p:cNvSpPr/>
          <p:nvPr/>
        </p:nvSpPr>
        <p:spPr>
          <a:xfrm rot="333848">
            <a:off x="7617453" y="2119685"/>
            <a:ext cx="845657" cy="93834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5BECD15E-7C81-A9C4-D285-6E71E7231283}"/>
              </a:ext>
            </a:extLst>
          </p:cNvPr>
          <p:cNvSpPr/>
          <p:nvPr/>
        </p:nvSpPr>
        <p:spPr>
          <a:xfrm rot="20953540">
            <a:off x="6411020" y="2313965"/>
            <a:ext cx="647601" cy="82967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5E2BF414-AF34-B9E2-7740-1F720FF628D3}"/>
              </a:ext>
            </a:extLst>
          </p:cNvPr>
          <p:cNvSpPr/>
          <p:nvPr/>
        </p:nvSpPr>
        <p:spPr>
          <a:xfrm rot="16930929">
            <a:off x="5964858" y="1349843"/>
            <a:ext cx="845657" cy="93834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02DD74A-E82D-97D6-C585-7688FA0CC73F}"/>
              </a:ext>
            </a:extLst>
          </p:cNvPr>
          <p:cNvSpPr>
            <a:spLocks noGrp="1"/>
          </p:cNvSpPr>
          <p:nvPr>
            <p:ph type="sldNum" sz="quarter" idx="12"/>
          </p:nvPr>
        </p:nvSpPr>
        <p:spPr/>
        <p:txBody>
          <a:bodyPr/>
          <a:lstStyle/>
          <a:p>
            <a:fld id="{36B5EA5A-BC32-A742-B11B-8E7414D5B535}" type="slidenum">
              <a:rPr lang="en-US" smtClean="0"/>
              <a:pPr/>
              <a:t>41</a:t>
            </a:fld>
            <a:endParaRPr lang="en-US" dirty="0"/>
          </a:p>
        </p:txBody>
      </p:sp>
    </p:spTree>
    <p:extLst>
      <p:ext uri="{BB962C8B-B14F-4D97-AF65-F5344CB8AC3E}">
        <p14:creationId xmlns:p14="http://schemas.microsoft.com/office/powerpoint/2010/main" val="124477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3E51-18C7-57D2-25C5-331D4D9ABF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8CE2E00-EE17-4F07-141E-BC4B6C377ACB}"/>
              </a:ext>
            </a:extLst>
          </p:cNvPr>
          <p:cNvSpPr txBox="1"/>
          <p:nvPr/>
        </p:nvSpPr>
        <p:spPr>
          <a:xfrm>
            <a:off x="407988" y="373593"/>
            <a:ext cx="11376025" cy="1065742"/>
          </a:xfrm>
          <a:prstGeom prst="rect">
            <a:avLst/>
          </a:prstGeom>
        </p:spPr>
        <p:txBody>
          <a:bodyPr vert="horz" lIns="0" tIns="0" rIns="0" bIns="0" rtlCol="0" anchor="t" anchorCtr="0">
            <a:normAutofit/>
          </a:bodyPr>
          <a:lstStyle/>
          <a:p>
            <a:pPr>
              <a:lnSpc>
                <a:spcPct val="90000"/>
              </a:lnSpc>
              <a:spcBef>
                <a:spcPct val="0"/>
              </a:spcBef>
              <a:spcAft>
                <a:spcPts val="600"/>
              </a:spcAft>
            </a:pPr>
            <a:r>
              <a:rPr lang="en-US" sz="3600" b="1" kern="1200" dirty="0">
                <a:latin typeface="+mj-lt"/>
                <a:ea typeface="+mj-ea"/>
                <a:cs typeface="+mj-cs"/>
              </a:rPr>
              <a:t>2025 roadmap: strategy / policies</a:t>
            </a:r>
          </a:p>
        </p:txBody>
      </p:sp>
      <p:sp>
        <p:nvSpPr>
          <p:cNvPr id="10" name="TextBox 9">
            <a:extLst>
              <a:ext uri="{FF2B5EF4-FFF2-40B4-BE49-F238E27FC236}">
                <a16:creationId xmlns:a16="http://schemas.microsoft.com/office/drawing/2014/main" id="{5B5193CF-47C9-F58B-C04B-9DD41ACEB483}"/>
              </a:ext>
            </a:extLst>
          </p:cNvPr>
          <p:cNvSpPr txBox="1"/>
          <p:nvPr/>
        </p:nvSpPr>
        <p:spPr>
          <a:xfrm>
            <a:off x="118854" y="990436"/>
            <a:ext cx="12073146" cy="584775"/>
          </a:xfrm>
          <a:prstGeom prst="rect">
            <a:avLst/>
          </a:prstGeom>
          <a:noFill/>
        </p:spPr>
        <p:txBody>
          <a:bodyPr wrap="square">
            <a:spAutoFit/>
          </a:bodyPr>
          <a:lstStyle/>
          <a:p>
            <a:pPr marL="285750" indent="-285750">
              <a:buFont typeface="Arial" panose="020B0604020202020204" pitchFamily="34" charset="0"/>
              <a:buChar char="•"/>
            </a:pPr>
            <a:r>
              <a:rPr lang="en-GB" sz="3200" dirty="0"/>
              <a:t>Approval of the procurement strategy and related policies</a:t>
            </a:r>
          </a:p>
        </p:txBody>
      </p:sp>
      <p:pic>
        <p:nvPicPr>
          <p:cNvPr id="12" name="Picture 11">
            <a:extLst>
              <a:ext uri="{FF2B5EF4-FFF2-40B4-BE49-F238E27FC236}">
                <a16:creationId xmlns:a16="http://schemas.microsoft.com/office/drawing/2014/main" id="{C0B3D0DA-B830-FF45-9737-4FE81EED2648}"/>
              </a:ext>
            </a:extLst>
          </p:cNvPr>
          <p:cNvPicPr>
            <a:picLocks noChangeAspect="1"/>
          </p:cNvPicPr>
          <p:nvPr/>
        </p:nvPicPr>
        <p:blipFill>
          <a:blip r:embed="rId2"/>
          <a:stretch>
            <a:fillRect/>
          </a:stretch>
        </p:blipFill>
        <p:spPr>
          <a:xfrm>
            <a:off x="110679" y="2067902"/>
            <a:ext cx="2650778" cy="3778067"/>
          </a:xfrm>
          <a:prstGeom prst="rect">
            <a:avLst/>
          </a:prstGeom>
        </p:spPr>
      </p:pic>
      <p:pic>
        <p:nvPicPr>
          <p:cNvPr id="17" name="Picture 16">
            <a:extLst>
              <a:ext uri="{FF2B5EF4-FFF2-40B4-BE49-F238E27FC236}">
                <a16:creationId xmlns:a16="http://schemas.microsoft.com/office/drawing/2014/main" id="{DA5E0DD9-1E8A-3A6E-6952-0933B352EA5C}"/>
              </a:ext>
            </a:extLst>
          </p:cNvPr>
          <p:cNvPicPr>
            <a:picLocks noChangeAspect="1"/>
          </p:cNvPicPr>
          <p:nvPr/>
        </p:nvPicPr>
        <p:blipFill>
          <a:blip r:embed="rId3"/>
          <a:stretch>
            <a:fillRect/>
          </a:stretch>
        </p:blipFill>
        <p:spPr>
          <a:xfrm>
            <a:off x="6704770" y="1685646"/>
            <a:ext cx="1869864" cy="2610151"/>
          </a:xfrm>
          <a:prstGeom prst="rect">
            <a:avLst/>
          </a:prstGeom>
          <a:ln>
            <a:solidFill>
              <a:schemeClr val="accent1">
                <a:shade val="15000"/>
              </a:schemeClr>
            </a:solidFill>
          </a:ln>
        </p:spPr>
      </p:pic>
      <p:pic>
        <p:nvPicPr>
          <p:cNvPr id="19" name="Picture 18">
            <a:extLst>
              <a:ext uri="{FF2B5EF4-FFF2-40B4-BE49-F238E27FC236}">
                <a16:creationId xmlns:a16="http://schemas.microsoft.com/office/drawing/2014/main" id="{BFA571F6-9405-D142-939D-8C72DD895D99}"/>
              </a:ext>
            </a:extLst>
          </p:cNvPr>
          <p:cNvPicPr>
            <a:picLocks noChangeAspect="1"/>
          </p:cNvPicPr>
          <p:nvPr/>
        </p:nvPicPr>
        <p:blipFill>
          <a:blip r:embed="rId4"/>
          <a:stretch>
            <a:fillRect/>
          </a:stretch>
        </p:blipFill>
        <p:spPr>
          <a:xfrm>
            <a:off x="8350878" y="1920215"/>
            <a:ext cx="1990968" cy="2732501"/>
          </a:xfrm>
          <a:prstGeom prst="rect">
            <a:avLst/>
          </a:prstGeom>
          <a:ln>
            <a:solidFill>
              <a:schemeClr val="accent1">
                <a:shade val="15000"/>
              </a:schemeClr>
            </a:solidFill>
          </a:ln>
        </p:spPr>
      </p:pic>
      <p:pic>
        <p:nvPicPr>
          <p:cNvPr id="21" name="Picture 20">
            <a:extLst>
              <a:ext uri="{FF2B5EF4-FFF2-40B4-BE49-F238E27FC236}">
                <a16:creationId xmlns:a16="http://schemas.microsoft.com/office/drawing/2014/main" id="{BB4CA3FE-8D55-D37A-55BE-872D3BF20FBD}"/>
              </a:ext>
            </a:extLst>
          </p:cNvPr>
          <p:cNvPicPr>
            <a:picLocks noChangeAspect="1"/>
          </p:cNvPicPr>
          <p:nvPr/>
        </p:nvPicPr>
        <p:blipFill>
          <a:blip r:embed="rId5"/>
          <a:stretch>
            <a:fillRect/>
          </a:stretch>
        </p:blipFill>
        <p:spPr>
          <a:xfrm>
            <a:off x="9993176" y="2199698"/>
            <a:ext cx="1851196" cy="2643116"/>
          </a:xfrm>
          <a:prstGeom prst="rect">
            <a:avLst/>
          </a:prstGeom>
          <a:ln>
            <a:solidFill>
              <a:schemeClr val="accent1">
                <a:shade val="15000"/>
              </a:schemeClr>
            </a:solidFill>
          </a:ln>
        </p:spPr>
      </p:pic>
      <p:pic>
        <p:nvPicPr>
          <p:cNvPr id="23" name="Picture 22">
            <a:extLst>
              <a:ext uri="{FF2B5EF4-FFF2-40B4-BE49-F238E27FC236}">
                <a16:creationId xmlns:a16="http://schemas.microsoft.com/office/drawing/2014/main" id="{413D0227-9566-C10F-661A-078A92548136}"/>
              </a:ext>
            </a:extLst>
          </p:cNvPr>
          <p:cNvPicPr>
            <a:picLocks noChangeAspect="1"/>
          </p:cNvPicPr>
          <p:nvPr/>
        </p:nvPicPr>
        <p:blipFill>
          <a:blip r:embed="rId6"/>
          <a:stretch>
            <a:fillRect/>
          </a:stretch>
        </p:blipFill>
        <p:spPr>
          <a:xfrm>
            <a:off x="7399168" y="3481239"/>
            <a:ext cx="1903420" cy="2643821"/>
          </a:xfrm>
          <a:prstGeom prst="rect">
            <a:avLst/>
          </a:prstGeom>
          <a:ln>
            <a:solidFill>
              <a:schemeClr val="accent1">
                <a:shade val="15000"/>
              </a:schemeClr>
            </a:solidFill>
          </a:ln>
        </p:spPr>
      </p:pic>
      <p:pic>
        <p:nvPicPr>
          <p:cNvPr id="3" name="Picture 2">
            <a:extLst>
              <a:ext uri="{FF2B5EF4-FFF2-40B4-BE49-F238E27FC236}">
                <a16:creationId xmlns:a16="http://schemas.microsoft.com/office/drawing/2014/main" id="{E2D16554-86CB-E6EB-E725-B22436E1CFC6}"/>
              </a:ext>
            </a:extLst>
          </p:cNvPr>
          <p:cNvPicPr>
            <a:picLocks noChangeAspect="1"/>
          </p:cNvPicPr>
          <p:nvPr/>
        </p:nvPicPr>
        <p:blipFill>
          <a:blip r:embed="rId7"/>
          <a:stretch>
            <a:fillRect/>
          </a:stretch>
        </p:blipFill>
        <p:spPr>
          <a:xfrm>
            <a:off x="9580232" y="3789523"/>
            <a:ext cx="1743864" cy="2416393"/>
          </a:xfrm>
          <a:prstGeom prst="rect">
            <a:avLst/>
          </a:prstGeom>
          <a:noFill/>
          <a:ln>
            <a:solidFill>
              <a:schemeClr val="accent1"/>
            </a:solidFill>
          </a:ln>
        </p:spPr>
      </p:pic>
      <p:pic>
        <p:nvPicPr>
          <p:cNvPr id="1026" name="Picture 2" descr="3,200+ Done Stamp Stock Illustrations, Royalty-Free Vector Graphics &amp; Clip  Art - iStock | Well done stamp">
            <a:extLst>
              <a:ext uri="{FF2B5EF4-FFF2-40B4-BE49-F238E27FC236}">
                <a16:creationId xmlns:a16="http://schemas.microsoft.com/office/drawing/2014/main" id="{E00CD474-3663-8050-5EDA-1995987E50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4574" y="1829187"/>
            <a:ext cx="969008" cy="4971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3,200+ Done Stamp Stock Illustrations, Royalty-Free Vector Graphics &amp; Clip  Art - iStock | Well done stamp">
            <a:extLst>
              <a:ext uri="{FF2B5EF4-FFF2-40B4-BE49-F238E27FC236}">
                <a16:creationId xmlns:a16="http://schemas.microsoft.com/office/drawing/2014/main" id="{810FA1CE-8D74-088B-D091-EA7F941DD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84580" y="2505666"/>
            <a:ext cx="491882" cy="252371"/>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Launched Vector Images | Depositphotos">
            <a:extLst>
              <a:ext uri="{FF2B5EF4-FFF2-40B4-BE49-F238E27FC236}">
                <a16:creationId xmlns:a16="http://schemas.microsoft.com/office/drawing/2014/main" id="{6133CEBA-8A6E-A562-8932-C24AE70C9BBC}"/>
              </a:ext>
            </a:extLst>
          </p:cNvPr>
          <p:cNvSpPr>
            <a:spLocks noChangeAspect="1" noChangeArrowheads="1"/>
          </p:cNvSpPr>
          <p:nvPr/>
        </p:nvSpPr>
        <p:spPr bwMode="auto">
          <a:xfrm>
            <a:off x="5943600" y="2402080"/>
            <a:ext cx="1179320" cy="1179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5DBD13BD-69AE-D3AC-EC34-F3F04E20FA0A}"/>
              </a:ext>
            </a:extLst>
          </p:cNvPr>
          <p:cNvPicPr>
            <a:picLocks noChangeAspect="1"/>
          </p:cNvPicPr>
          <p:nvPr/>
        </p:nvPicPr>
        <p:blipFill>
          <a:blip r:embed="rId9"/>
          <a:stretch>
            <a:fillRect/>
          </a:stretch>
        </p:blipFill>
        <p:spPr>
          <a:xfrm rot="20851031">
            <a:off x="7563737" y="3835077"/>
            <a:ext cx="556747" cy="137198"/>
          </a:xfrm>
          <a:prstGeom prst="rect">
            <a:avLst/>
          </a:prstGeom>
        </p:spPr>
      </p:pic>
      <p:pic>
        <p:nvPicPr>
          <p:cNvPr id="16" name="Picture 15">
            <a:extLst>
              <a:ext uri="{FF2B5EF4-FFF2-40B4-BE49-F238E27FC236}">
                <a16:creationId xmlns:a16="http://schemas.microsoft.com/office/drawing/2014/main" id="{D30AAB2A-CA7C-A52F-1ECC-E00C1826FA43}"/>
              </a:ext>
            </a:extLst>
          </p:cNvPr>
          <p:cNvPicPr>
            <a:picLocks noChangeAspect="1"/>
          </p:cNvPicPr>
          <p:nvPr/>
        </p:nvPicPr>
        <p:blipFill>
          <a:blip r:embed="rId9"/>
          <a:stretch>
            <a:fillRect/>
          </a:stretch>
        </p:blipFill>
        <p:spPr>
          <a:xfrm rot="20851031">
            <a:off x="8485448" y="2359141"/>
            <a:ext cx="556747" cy="137198"/>
          </a:xfrm>
          <a:prstGeom prst="rect">
            <a:avLst/>
          </a:prstGeom>
        </p:spPr>
      </p:pic>
      <p:pic>
        <p:nvPicPr>
          <p:cNvPr id="20" name="Picture 19">
            <a:extLst>
              <a:ext uri="{FF2B5EF4-FFF2-40B4-BE49-F238E27FC236}">
                <a16:creationId xmlns:a16="http://schemas.microsoft.com/office/drawing/2014/main" id="{AC62CF5C-4259-5914-62D3-FF4FF2778515}"/>
              </a:ext>
            </a:extLst>
          </p:cNvPr>
          <p:cNvPicPr>
            <a:picLocks noChangeAspect="1"/>
          </p:cNvPicPr>
          <p:nvPr/>
        </p:nvPicPr>
        <p:blipFill>
          <a:blip r:embed="rId10"/>
          <a:stretch>
            <a:fillRect/>
          </a:stretch>
        </p:blipFill>
        <p:spPr>
          <a:xfrm>
            <a:off x="6844496" y="2021865"/>
            <a:ext cx="446131" cy="230938"/>
          </a:xfrm>
          <a:prstGeom prst="rect">
            <a:avLst/>
          </a:prstGeom>
        </p:spPr>
      </p:pic>
      <p:pic>
        <p:nvPicPr>
          <p:cNvPr id="22" name="Picture 21">
            <a:extLst>
              <a:ext uri="{FF2B5EF4-FFF2-40B4-BE49-F238E27FC236}">
                <a16:creationId xmlns:a16="http://schemas.microsoft.com/office/drawing/2014/main" id="{C19C0FF0-0EEB-D71B-3620-615C0D517771}"/>
              </a:ext>
            </a:extLst>
          </p:cNvPr>
          <p:cNvPicPr>
            <a:picLocks noChangeAspect="1"/>
          </p:cNvPicPr>
          <p:nvPr/>
        </p:nvPicPr>
        <p:blipFill>
          <a:blip r:embed="rId10"/>
          <a:stretch>
            <a:fillRect/>
          </a:stretch>
        </p:blipFill>
        <p:spPr>
          <a:xfrm>
            <a:off x="10665333" y="4030822"/>
            <a:ext cx="506882" cy="230938"/>
          </a:xfrm>
          <a:prstGeom prst="rect">
            <a:avLst/>
          </a:prstGeom>
        </p:spPr>
      </p:pic>
      <p:pic>
        <p:nvPicPr>
          <p:cNvPr id="24" name="Picture 23">
            <a:extLst>
              <a:ext uri="{FF2B5EF4-FFF2-40B4-BE49-F238E27FC236}">
                <a16:creationId xmlns:a16="http://schemas.microsoft.com/office/drawing/2014/main" id="{D8AAEF7A-8508-D415-B84B-ECACE7C1095E}"/>
              </a:ext>
            </a:extLst>
          </p:cNvPr>
          <p:cNvPicPr>
            <a:picLocks noChangeAspect="1"/>
          </p:cNvPicPr>
          <p:nvPr/>
        </p:nvPicPr>
        <p:blipFill>
          <a:blip r:embed="rId11"/>
          <a:srcRect r="51666"/>
          <a:stretch/>
        </p:blipFill>
        <p:spPr>
          <a:xfrm>
            <a:off x="3850266" y="4209723"/>
            <a:ext cx="2150700" cy="1762670"/>
          </a:xfrm>
          <a:prstGeom prst="rect">
            <a:avLst/>
          </a:prstGeom>
        </p:spPr>
      </p:pic>
      <p:pic>
        <p:nvPicPr>
          <p:cNvPr id="25" name="Picture 24">
            <a:extLst>
              <a:ext uri="{FF2B5EF4-FFF2-40B4-BE49-F238E27FC236}">
                <a16:creationId xmlns:a16="http://schemas.microsoft.com/office/drawing/2014/main" id="{478290C9-2A8D-804D-45F3-A238AAB044A3}"/>
              </a:ext>
            </a:extLst>
          </p:cNvPr>
          <p:cNvPicPr>
            <a:picLocks noChangeAspect="1"/>
          </p:cNvPicPr>
          <p:nvPr/>
        </p:nvPicPr>
        <p:blipFill>
          <a:blip r:embed="rId11"/>
          <a:srcRect l="48368"/>
          <a:stretch/>
        </p:blipFill>
        <p:spPr>
          <a:xfrm>
            <a:off x="3516085" y="2004306"/>
            <a:ext cx="2576002" cy="1976387"/>
          </a:xfrm>
          <a:prstGeom prst="rect">
            <a:avLst/>
          </a:prstGeom>
        </p:spPr>
      </p:pic>
      <p:sp>
        <p:nvSpPr>
          <p:cNvPr id="2" name="Slide Number Placeholder 1">
            <a:extLst>
              <a:ext uri="{FF2B5EF4-FFF2-40B4-BE49-F238E27FC236}">
                <a16:creationId xmlns:a16="http://schemas.microsoft.com/office/drawing/2014/main" id="{E856F827-C037-9CEF-5B82-0A7210DC7C1D}"/>
              </a:ext>
            </a:extLst>
          </p:cNvPr>
          <p:cNvSpPr>
            <a:spLocks noGrp="1"/>
          </p:cNvSpPr>
          <p:nvPr>
            <p:ph type="sldNum" sz="quarter" idx="12"/>
          </p:nvPr>
        </p:nvSpPr>
        <p:spPr/>
        <p:txBody>
          <a:bodyPr/>
          <a:lstStyle/>
          <a:p>
            <a:fld id="{36B5EA5A-BC32-A742-B11B-8E7414D5B535}" type="slidenum">
              <a:rPr lang="en-US" smtClean="0"/>
              <a:pPr/>
              <a:t>42</a:t>
            </a:fld>
            <a:endParaRPr lang="en-US" dirty="0"/>
          </a:p>
        </p:txBody>
      </p:sp>
    </p:spTree>
    <p:extLst>
      <p:ext uri="{BB962C8B-B14F-4D97-AF65-F5344CB8AC3E}">
        <p14:creationId xmlns:p14="http://schemas.microsoft.com/office/powerpoint/2010/main" val="3701002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3E0F1-8296-3AC1-C97C-68744FD613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BC2209-E4CD-B353-A7A2-773A355A6FA2}"/>
              </a:ext>
            </a:extLst>
          </p:cNvPr>
          <p:cNvSpPr txBox="1"/>
          <p:nvPr/>
        </p:nvSpPr>
        <p:spPr>
          <a:xfrm>
            <a:off x="407988" y="373593"/>
            <a:ext cx="11376025" cy="1065742"/>
          </a:xfrm>
          <a:prstGeom prst="rect">
            <a:avLst/>
          </a:prstGeom>
        </p:spPr>
        <p:txBody>
          <a:bodyPr vert="horz" lIns="0" tIns="0" rIns="0" bIns="0" rtlCol="0" anchor="t" anchorCtr="0">
            <a:normAutofit/>
          </a:bodyPr>
          <a:lstStyle/>
          <a:p>
            <a:pPr>
              <a:lnSpc>
                <a:spcPct val="90000"/>
              </a:lnSpc>
              <a:spcBef>
                <a:spcPct val="0"/>
              </a:spcBef>
              <a:spcAft>
                <a:spcPts val="600"/>
              </a:spcAft>
            </a:pPr>
            <a:r>
              <a:rPr lang="en-US" sz="3600" b="1" kern="1200" dirty="0">
                <a:latin typeface="+mj-lt"/>
                <a:ea typeface="+mj-ea"/>
                <a:cs typeface="+mj-cs"/>
              </a:rPr>
              <a:t>2025 roadmap: tools</a:t>
            </a:r>
          </a:p>
        </p:txBody>
      </p:sp>
      <p:pic>
        <p:nvPicPr>
          <p:cNvPr id="3" name="Picture 2">
            <a:extLst>
              <a:ext uri="{FF2B5EF4-FFF2-40B4-BE49-F238E27FC236}">
                <a16:creationId xmlns:a16="http://schemas.microsoft.com/office/drawing/2014/main" id="{A0140661-DFBD-C16A-6020-C91BBB948606}"/>
              </a:ext>
            </a:extLst>
          </p:cNvPr>
          <p:cNvPicPr>
            <a:picLocks noChangeAspect="1"/>
          </p:cNvPicPr>
          <p:nvPr/>
        </p:nvPicPr>
        <p:blipFill>
          <a:blip r:embed="rId2"/>
          <a:stretch>
            <a:fillRect/>
          </a:stretch>
        </p:blipFill>
        <p:spPr>
          <a:xfrm>
            <a:off x="6168341" y="2939229"/>
            <a:ext cx="5220299" cy="1586937"/>
          </a:xfrm>
          <a:prstGeom prst="rect">
            <a:avLst/>
          </a:prstGeom>
        </p:spPr>
      </p:pic>
      <p:pic>
        <p:nvPicPr>
          <p:cNvPr id="10" name="Picture 9">
            <a:extLst>
              <a:ext uri="{FF2B5EF4-FFF2-40B4-BE49-F238E27FC236}">
                <a16:creationId xmlns:a16="http://schemas.microsoft.com/office/drawing/2014/main" id="{B6FBD6CA-2BF8-7B89-5CF1-92C46E008AF1}"/>
              </a:ext>
            </a:extLst>
          </p:cNvPr>
          <p:cNvPicPr>
            <a:picLocks noChangeAspect="1"/>
          </p:cNvPicPr>
          <p:nvPr/>
        </p:nvPicPr>
        <p:blipFill>
          <a:blip r:embed="rId3"/>
          <a:srcRect r="81032"/>
          <a:stretch/>
        </p:blipFill>
        <p:spPr>
          <a:xfrm>
            <a:off x="426374" y="2894385"/>
            <a:ext cx="1136485" cy="3395266"/>
          </a:xfrm>
          <a:prstGeom prst="rect">
            <a:avLst/>
          </a:prstGeom>
        </p:spPr>
      </p:pic>
      <p:sp>
        <p:nvSpPr>
          <p:cNvPr id="12" name="TextBox 11">
            <a:extLst>
              <a:ext uri="{FF2B5EF4-FFF2-40B4-BE49-F238E27FC236}">
                <a16:creationId xmlns:a16="http://schemas.microsoft.com/office/drawing/2014/main" id="{16468166-2AA3-F77D-3B0C-2362BA20D4A7}"/>
              </a:ext>
            </a:extLst>
          </p:cNvPr>
          <p:cNvSpPr txBox="1"/>
          <p:nvPr/>
        </p:nvSpPr>
        <p:spPr>
          <a:xfrm>
            <a:off x="311921" y="934174"/>
            <a:ext cx="11766198" cy="1815882"/>
          </a:xfrm>
          <a:prstGeom prst="rect">
            <a:avLst/>
          </a:prstGeom>
          <a:noFill/>
        </p:spPr>
        <p:txBody>
          <a:bodyPr wrap="square">
            <a:spAutoFit/>
          </a:bodyPr>
          <a:lstStyle/>
          <a:p>
            <a:pPr marL="285750" indent="-285750">
              <a:buFont typeface="Arial" panose="020B0604020202020204" pitchFamily="34" charset="0"/>
              <a:buChar char="•"/>
            </a:pPr>
            <a:r>
              <a:rPr lang="en-GB" sz="3200" dirty="0"/>
              <a:t>Set up a Confluence platform to:</a:t>
            </a:r>
          </a:p>
          <a:p>
            <a:pPr marL="742950" lvl="1" indent="-285750">
              <a:buFont typeface="Arial" panose="020B0604020202020204" pitchFamily="34" charset="0"/>
              <a:buChar char="•"/>
            </a:pPr>
            <a:r>
              <a:rPr lang="en-GB" sz="2000" dirty="0"/>
              <a:t>Have </a:t>
            </a:r>
            <a:r>
              <a:rPr lang="en-GB" sz="2000" b="1" dirty="0"/>
              <a:t>comprehensive information platform </a:t>
            </a:r>
            <a:r>
              <a:rPr lang="en-GB" sz="2000" dirty="0"/>
              <a:t>with </a:t>
            </a:r>
            <a:r>
              <a:rPr lang="en-GB" sz="2000" b="1" dirty="0"/>
              <a:t>easy-search function </a:t>
            </a:r>
            <a:r>
              <a:rPr lang="en-GB" sz="2000" dirty="0"/>
              <a:t>(soon replacing PI website (group members))</a:t>
            </a:r>
          </a:p>
          <a:p>
            <a:pPr marL="742950" lvl="1" indent="-285750">
              <a:buFont typeface="Arial" panose="020B0604020202020204" pitchFamily="34" charset="0"/>
              <a:buChar char="•"/>
            </a:pPr>
            <a:r>
              <a:rPr lang="en-GB" sz="2000" b="1" dirty="0"/>
              <a:t>Document / follow-up projects </a:t>
            </a:r>
            <a:r>
              <a:rPr lang="en-GB" sz="2000" dirty="0"/>
              <a:t>(PE projects, CERP, …)</a:t>
            </a:r>
          </a:p>
          <a:p>
            <a:pPr marL="742950" lvl="1" indent="-285750">
              <a:buFont typeface="Arial" panose="020B0604020202020204" pitchFamily="34" charset="0"/>
              <a:buChar char="•"/>
            </a:pPr>
            <a:r>
              <a:rPr lang="en-GB" sz="2000" dirty="0"/>
              <a:t>Serve as </a:t>
            </a:r>
            <a:r>
              <a:rPr lang="en-GB" sz="2000" b="1" dirty="0"/>
              <a:t>logbook</a:t>
            </a:r>
            <a:r>
              <a:rPr lang="en-GB" sz="2000" dirty="0"/>
              <a:t> (critical contracts / suppliers / sourcing…)</a:t>
            </a:r>
          </a:p>
        </p:txBody>
      </p:sp>
      <p:pic>
        <p:nvPicPr>
          <p:cNvPr id="2" name="Picture 1">
            <a:extLst>
              <a:ext uri="{FF2B5EF4-FFF2-40B4-BE49-F238E27FC236}">
                <a16:creationId xmlns:a16="http://schemas.microsoft.com/office/drawing/2014/main" id="{C7672C88-DFCE-CC8B-BED4-AD1C1DBA904B}"/>
              </a:ext>
            </a:extLst>
          </p:cNvPr>
          <p:cNvPicPr>
            <a:picLocks noChangeAspect="1"/>
          </p:cNvPicPr>
          <p:nvPr/>
        </p:nvPicPr>
        <p:blipFill>
          <a:blip r:embed="rId3"/>
          <a:srcRect l="34443"/>
          <a:stretch/>
        </p:blipFill>
        <p:spPr>
          <a:xfrm>
            <a:off x="1562859" y="2894385"/>
            <a:ext cx="3927920" cy="3395266"/>
          </a:xfrm>
          <a:prstGeom prst="rect">
            <a:avLst/>
          </a:prstGeom>
        </p:spPr>
      </p:pic>
      <p:pic>
        <p:nvPicPr>
          <p:cNvPr id="9" name="Picture 8">
            <a:extLst>
              <a:ext uri="{FF2B5EF4-FFF2-40B4-BE49-F238E27FC236}">
                <a16:creationId xmlns:a16="http://schemas.microsoft.com/office/drawing/2014/main" id="{AE25038B-5985-ABA7-30D0-4B912661B98C}"/>
              </a:ext>
            </a:extLst>
          </p:cNvPr>
          <p:cNvPicPr>
            <a:picLocks noChangeAspect="1"/>
          </p:cNvPicPr>
          <p:nvPr/>
        </p:nvPicPr>
        <p:blipFill>
          <a:blip r:embed="rId4"/>
          <a:stretch>
            <a:fillRect/>
          </a:stretch>
        </p:blipFill>
        <p:spPr>
          <a:xfrm>
            <a:off x="6667941" y="4750278"/>
            <a:ext cx="1874682" cy="1539373"/>
          </a:xfrm>
          <a:prstGeom prst="rect">
            <a:avLst/>
          </a:prstGeom>
        </p:spPr>
      </p:pic>
      <p:pic>
        <p:nvPicPr>
          <p:cNvPr id="13" name="Picture 12">
            <a:extLst>
              <a:ext uri="{FF2B5EF4-FFF2-40B4-BE49-F238E27FC236}">
                <a16:creationId xmlns:a16="http://schemas.microsoft.com/office/drawing/2014/main" id="{D95FB7DA-4DEF-5F7C-2BDD-BE4F0A7A60A3}"/>
              </a:ext>
            </a:extLst>
          </p:cNvPr>
          <p:cNvPicPr>
            <a:picLocks noChangeAspect="1"/>
          </p:cNvPicPr>
          <p:nvPr/>
        </p:nvPicPr>
        <p:blipFill>
          <a:blip r:embed="rId5"/>
          <a:stretch>
            <a:fillRect/>
          </a:stretch>
        </p:blipFill>
        <p:spPr>
          <a:xfrm>
            <a:off x="9657235" y="3616624"/>
            <a:ext cx="2420884" cy="2694694"/>
          </a:xfrm>
          <a:prstGeom prst="rect">
            <a:avLst/>
          </a:prstGeom>
        </p:spPr>
      </p:pic>
      <p:sp>
        <p:nvSpPr>
          <p:cNvPr id="6" name="Slide Number Placeholder 5">
            <a:extLst>
              <a:ext uri="{FF2B5EF4-FFF2-40B4-BE49-F238E27FC236}">
                <a16:creationId xmlns:a16="http://schemas.microsoft.com/office/drawing/2014/main" id="{354EC449-B70D-63C4-6BF1-8012CBD56CF7}"/>
              </a:ext>
            </a:extLst>
          </p:cNvPr>
          <p:cNvSpPr>
            <a:spLocks noGrp="1"/>
          </p:cNvSpPr>
          <p:nvPr>
            <p:ph type="sldNum" sz="quarter" idx="12"/>
          </p:nvPr>
        </p:nvSpPr>
        <p:spPr/>
        <p:txBody>
          <a:bodyPr/>
          <a:lstStyle/>
          <a:p>
            <a:fld id="{36B5EA5A-BC32-A742-B11B-8E7414D5B535}" type="slidenum">
              <a:rPr lang="en-US" smtClean="0"/>
              <a:pPr/>
              <a:t>43</a:t>
            </a:fld>
            <a:endParaRPr lang="en-US" dirty="0"/>
          </a:p>
        </p:txBody>
      </p:sp>
    </p:spTree>
    <p:extLst>
      <p:ext uri="{BB962C8B-B14F-4D97-AF65-F5344CB8AC3E}">
        <p14:creationId xmlns:p14="http://schemas.microsoft.com/office/powerpoint/2010/main" val="2146417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25727-1AD1-DC65-2C1A-A1471BBAC2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405E6A-A7FD-688A-3AFB-D1C63A3F31DB}"/>
              </a:ext>
            </a:extLst>
          </p:cNvPr>
          <p:cNvSpPr txBox="1"/>
          <p:nvPr/>
        </p:nvSpPr>
        <p:spPr>
          <a:xfrm>
            <a:off x="407988" y="373593"/>
            <a:ext cx="11376025" cy="1065742"/>
          </a:xfrm>
          <a:prstGeom prst="rect">
            <a:avLst/>
          </a:prstGeom>
        </p:spPr>
        <p:txBody>
          <a:bodyPr vert="horz" lIns="0" tIns="0" rIns="0" bIns="0" rtlCol="0" anchor="t" anchorCtr="0">
            <a:normAutofit/>
          </a:bodyPr>
          <a:lstStyle/>
          <a:p>
            <a:pPr>
              <a:lnSpc>
                <a:spcPct val="90000"/>
              </a:lnSpc>
              <a:spcBef>
                <a:spcPct val="0"/>
              </a:spcBef>
              <a:spcAft>
                <a:spcPts val="600"/>
              </a:spcAft>
            </a:pPr>
            <a:r>
              <a:rPr lang="en-US" sz="3600" b="1" kern="1200" dirty="0">
                <a:latin typeface="+mj-lt"/>
                <a:ea typeface="+mj-ea"/>
                <a:cs typeface="+mj-cs"/>
              </a:rPr>
              <a:t>2025 roadmap: tools</a:t>
            </a:r>
          </a:p>
        </p:txBody>
      </p:sp>
      <p:sp>
        <p:nvSpPr>
          <p:cNvPr id="12" name="TextBox 11">
            <a:extLst>
              <a:ext uri="{FF2B5EF4-FFF2-40B4-BE49-F238E27FC236}">
                <a16:creationId xmlns:a16="http://schemas.microsoft.com/office/drawing/2014/main" id="{F73DB4D9-356C-1D7E-D17D-1111CF0974D3}"/>
              </a:ext>
            </a:extLst>
          </p:cNvPr>
          <p:cNvSpPr txBox="1"/>
          <p:nvPr/>
        </p:nvSpPr>
        <p:spPr>
          <a:xfrm>
            <a:off x="407988" y="1284405"/>
            <a:ext cx="11549172" cy="1692771"/>
          </a:xfrm>
          <a:prstGeom prst="rect">
            <a:avLst/>
          </a:prstGeom>
          <a:noFill/>
        </p:spPr>
        <p:txBody>
          <a:bodyPr wrap="square">
            <a:spAutoFit/>
          </a:bodyPr>
          <a:lstStyle/>
          <a:p>
            <a:pPr marL="285750" indent="-285750">
              <a:buFont typeface="Arial" panose="020B0604020202020204" pitchFamily="34" charset="0"/>
              <a:buChar char="•"/>
            </a:pPr>
            <a:r>
              <a:rPr lang="en-GB" sz="3200" dirty="0"/>
              <a:t>New Source-To-Pay (S2P) tool:</a:t>
            </a:r>
          </a:p>
          <a:p>
            <a:pPr marL="742950" lvl="1" indent="-285750">
              <a:buFont typeface="Arial" panose="020B0604020202020204" pitchFamily="34" charset="0"/>
              <a:buChar char="•"/>
            </a:pPr>
            <a:r>
              <a:rPr lang="en-GB" sz="2400" dirty="0"/>
              <a:t>Define needs and possible solutions;</a:t>
            </a:r>
          </a:p>
          <a:p>
            <a:pPr marL="742950" lvl="1" indent="-285750">
              <a:buFont typeface="Arial" panose="020B0604020202020204" pitchFamily="34" charset="0"/>
              <a:buChar char="•"/>
            </a:pPr>
            <a:r>
              <a:rPr lang="en-GB" sz="2400" dirty="0"/>
              <a:t>Launch a Market Survey (ideally).</a:t>
            </a:r>
          </a:p>
          <a:p>
            <a:pPr marL="742950" lvl="1" indent="-285750">
              <a:buFont typeface="Arial" panose="020B0604020202020204" pitchFamily="34" charset="0"/>
              <a:buChar char="•"/>
            </a:pPr>
            <a:endParaRPr lang="en-GB" sz="2400" dirty="0"/>
          </a:p>
        </p:txBody>
      </p:sp>
      <p:sp>
        <p:nvSpPr>
          <p:cNvPr id="6" name="TextBox 5">
            <a:extLst>
              <a:ext uri="{FF2B5EF4-FFF2-40B4-BE49-F238E27FC236}">
                <a16:creationId xmlns:a16="http://schemas.microsoft.com/office/drawing/2014/main" id="{2390D2BA-D41D-4716-F845-F019BD7EEA4E}"/>
              </a:ext>
            </a:extLst>
          </p:cNvPr>
          <p:cNvSpPr txBox="1"/>
          <p:nvPr/>
        </p:nvSpPr>
        <p:spPr>
          <a:xfrm>
            <a:off x="407988" y="3690154"/>
            <a:ext cx="11549172" cy="2062103"/>
          </a:xfrm>
          <a:prstGeom prst="rect">
            <a:avLst/>
          </a:prstGeom>
          <a:noFill/>
        </p:spPr>
        <p:txBody>
          <a:bodyPr wrap="square">
            <a:spAutoFit/>
          </a:bodyPr>
          <a:lstStyle/>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New tool to register savings / cost avoidance</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New internal control system (ICS)</a:t>
            </a:r>
          </a:p>
        </p:txBody>
      </p:sp>
      <p:pic>
        <p:nvPicPr>
          <p:cNvPr id="3" name="Picture 2">
            <a:extLst>
              <a:ext uri="{FF2B5EF4-FFF2-40B4-BE49-F238E27FC236}">
                <a16:creationId xmlns:a16="http://schemas.microsoft.com/office/drawing/2014/main" id="{E8ABC6E5-B727-9482-D933-D0B116268663}"/>
              </a:ext>
            </a:extLst>
          </p:cNvPr>
          <p:cNvPicPr>
            <a:picLocks noChangeAspect="1"/>
          </p:cNvPicPr>
          <p:nvPr/>
        </p:nvPicPr>
        <p:blipFill>
          <a:blip r:embed="rId2">
            <a:duotone>
              <a:schemeClr val="accent1">
                <a:shade val="45000"/>
                <a:satMod val="135000"/>
              </a:schemeClr>
              <a:prstClr val="white"/>
            </a:duotone>
          </a:blip>
          <a:stretch>
            <a:fillRect/>
          </a:stretch>
        </p:blipFill>
        <p:spPr>
          <a:xfrm>
            <a:off x="10336641" y="4002983"/>
            <a:ext cx="770905" cy="897978"/>
          </a:xfrm>
          <a:prstGeom prst="rect">
            <a:avLst/>
          </a:prstGeom>
        </p:spPr>
      </p:pic>
      <p:pic>
        <p:nvPicPr>
          <p:cNvPr id="10" name="Picture 9">
            <a:extLst>
              <a:ext uri="{FF2B5EF4-FFF2-40B4-BE49-F238E27FC236}">
                <a16:creationId xmlns:a16="http://schemas.microsoft.com/office/drawing/2014/main" id="{ECA270D7-1562-A13D-E114-70A74DC94C3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brightnessContrast bright="2000"/>
                    </a14:imgEffect>
                  </a14:imgLayer>
                </a14:imgProps>
              </a:ext>
            </a:extLst>
          </a:blip>
          <a:stretch>
            <a:fillRect/>
          </a:stretch>
        </p:blipFill>
        <p:spPr>
          <a:xfrm>
            <a:off x="10263267" y="1354040"/>
            <a:ext cx="952893" cy="1034996"/>
          </a:xfrm>
          <a:prstGeom prst="rect">
            <a:avLst/>
          </a:prstGeom>
        </p:spPr>
      </p:pic>
      <p:pic>
        <p:nvPicPr>
          <p:cNvPr id="3074" name="Picture 2" descr="POOR INTERNAL CONTROLS – RabloWoods">
            <a:extLst>
              <a:ext uri="{FF2B5EF4-FFF2-40B4-BE49-F238E27FC236}">
                <a16:creationId xmlns:a16="http://schemas.microsoft.com/office/drawing/2014/main" id="{C73B9AEE-8F60-9073-2513-12665D0F1136}"/>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98041" y="5295112"/>
            <a:ext cx="773675" cy="4433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623D096-E77C-D2F9-8833-C6C10AF7EB0F}"/>
              </a:ext>
            </a:extLst>
          </p:cNvPr>
          <p:cNvPicPr>
            <a:picLocks noChangeAspect="1"/>
          </p:cNvPicPr>
          <p:nvPr/>
        </p:nvPicPr>
        <p:blipFill>
          <a:blip r:embed="rId6"/>
          <a:srcRect l="37806"/>
          <a:stretch/>
        </p:blipFill>
        <p:spPr>
          <a:xfrm>
            <a:off x="10153584" y="2556066"/>
            <a:ext cx="1062576" cy="1059990"/>
          </a:xfrm>
          <a:prstGeom prst="rect">
            <a:avLst/>
          </a:prstGeom>
        </p:spPr>
      </p:pic>
      <p:sp>
        <p:nvSpPr>
          <p:cNvPr id="14" name="TextBox 13">
            <a:extLst>
              <a:ext uri="{FF2B5EF4-FFF2-40B4-BE49-F238E27FC236}">
                <a16:creationId xmlns:a16="http://schemas.microsoft.com/office/drawing/2014/main" id="{881D913E-8F70-0C1F-F27F-A29A3599F7F7}"/>
              </a:ext>
            </a:extLst>
          </p:cNvPr>
          <p:cNvSpPr txBox="1"/>
          <p:nvPr/>
        </p:nvSpPr>
        <p:spPr>
          <a:xfrm>
            <a:off x="407988" y="2859299"/>
            <a:ext cx="11549172" cy="584775"/>
          </a:xfrm>
          <a:prstGeom prst="rect">
            <a:avLst/>
          </a:prstGeom>
          <a:noFill/>
        </p:spPr>
        <p:txBody>
          <a:bodyPr wrap="square">
            <a:spAutoFit/>
          </a:bodyPr>
          <a:lstStyle/>
          <a:p>
            <a:pPr marL="285750" indent="-285750">
              <a:buFont typeface="Arial" panose="020B0604020202020204" pitchFamily="34" charset="0"/>
              <a:buChar char="•"/>
            </a:pPr>
            <a:r>
              <a:rPr lang="en-GB" sz="3200" dirty="0"/>
              <a:t>New MS platform (QQ + automated evaluation)</a:t>
            </a:r>
          </a:p>
        </p:txBody>
      </p:sp>
      <p:sp>
        <p:nvSpPr>
          <p:cNvPr id="2" name="Slide Number Placeholder 1">
            <a:extLst>
              <a:ext uri="{FF2B5EF4-FFF2-40B4-BE49-F238E27FC236}">
                <a16:creationId xmlns:a16="http://schemas.microsoft.com/office/drawing/2014/main" id="{9552D851-2DC0-063F-C1A2-98D1F49A6C79}"/>
              </a:ext>
            </a:extLst>
          </p:cNvPr>
          <p:cNvSpPr>
            <a:spLocks noGrp="1"/>
          </p:cNvSpPr>
          <p:nvPr>
            <p:ph type="sldNum" sz="quarter" idx="12"/>
          </p:nvPr>
        </p:nvSpPr>
        <p:spPr/>
        <p:txBody>
          <a:bodyPr/>
          <a:lstStyle/>
          <a:p>
            <a:fld id="{36B5EA5A-BC32-A742-B11B-8E7414D5B535}" type="slidenum">
              <a:rPr lang="en-US" smtClean="0"/>
              <a:pPr/>
              <a:t>44</a:t>
            </a:fld>
            <a:endParaRPr lang="en-US" dirty="0"/>
          </a:p>
        </p:txBody>
      </p:sp>
    </p:spTree>
    <p:extLst>
      <p:ext uri="{BB962C8B-B14F-4D97-AF65-F5344CB8AC3E}">
        <p14:creationId xmlns:p14="http://schemas.microsoft.com/office/powerpoint/2010/main" val="1727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6D4E-4885-079C-0526-69D7B5AA168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2776E1-2153-D73F-74BD-6A66CBF121F1}"/>
              </a:ext>
            </a:extLst>
          </p:cNvPr>
          <p:cNvSpPr txBox="1"/>
          <p:nvPr/>
        </p:nvSpPr>
        <p:spPr>
          <a:xfrm>
            <a:off x="407988" y="373593"/>
            <a:ext cx="11376025" cy="1065742"/>
          </a:xfrm>
          <a:prstGeom prst="rect">
            <a:avLst/>
          </a:prstGeom>
        </p:spPr>
        <p:txBody>
          <a:bodyPr vert="horz" lIns="0" tIns="0" rIns="0" bIns="0" rtlCol="0" anchor="t" anchorCtr="0">
            <a:normAutofit/>
          </a:bodyPr>
          <a:lstStyle/>
          <a:p>
            <a:pPr>
              <a:lnSpc>
                <a:spcPct val="90000"/>
              </a:lnSpc>
              <a:spcBef>
                <a:spcPct val="0"/>
              </a:spcBef>
              <a:spcAft>
                <a:spcPts val="600"/>
              </a:spcAft>
            </a:pPr>
            <a:r>
              <a:rPr lang="en-US" sz="3600" b="1" kern="1200" dirty="0">
                <a:latin typeface="+mj-lt"/>
                <a:ea typeface="+mj-ea"/>
                <a:cs typeface="+mj-cs"/>
              </a:rPr>
              <a:t>2025 roadmap: tools</a:t>
            </a:r>
          </a:p>
        </p:txBody>
      </p:sp>
      <p:sp>
        <p:nvSpPr>
          <p:cNvPr id="8" name="TextBox 7">
            <a:extLst>
              <a:ext uri="{FF2B5EF4-FFF2-40B4-BE49-F238E27FC236}">
                <a16:creationId xmlns:a16="http://schemas.microsoft.com/office/drawing/2014/main" id="{78764AA7-9404-819B-7C07-D5CCE124AA1A}"/>
              </a:ext>
            </a:extLst>
          </p:cNvPr>
          <p:cNvSpPr txBox="1"/>
          <p:nvPr/>
        </p:nvSpPr>
        <p:spPr>
          <a:xfrm>
            <a:off x="321413" y="1236518"/>
            <a:ext cx="11549172" cy="954107"/>
          </a:xfrm>
          <a:prstGeom prst="rect">
            <a:avLst/>
          </a:prstGeom>
          <a:noFill/>
        </p:spPr>
        <p:txBody>
          <a:bodyPr wrap="square">
            <a:spAutoFit/>
          </a:bodyPr>
          <a:lstStyle/>
          <a:p>
            <a:pPr marL="285750" indent="-285750">
              <a:buFont typeface="Arial" panose="020B0604020202020204" pitchFamily="34" charset="0"/>
              <a:buChar char="•"/>
            </a:pPr>
            <a:r>
              <a:rPr lang="en-GB" sz="3200" dirty="0" err="1"/>
              <a:t>Implemement</a:t>
            </a:r>
            <a:r>
              <a:rPr lang="en-GB" sz="3200" dirty="0"/>
              <a:t> PI strategy’s KPIs:</a:t>
            </a:r>
          </a:p>
          <a:p>
            <a:pPr marL="742950" lvl="1" indent="-285750">
              <a:buFont typeface="Arial" panose="020B0604020202020204" pitchFamily="34" charset="0"/>
              <a:buChar char="•"/>
            </a:pPr>
            <a:endParaRPr lang="en-GB" sz="2400" dirty="0"/>
          </a:p>
        </p:txBody>
      </p:sp>
      <p:pic>
        <p:nvPicPr>
          <p:cNvPr id="16" name="Picture 15">
            <a:extLst>
              <a:ext uri="{FF2B5EF4-FFF2-40B4-BE49-F238E27FC236}">
                <a16:creationId xmlns:a16="http://schemas.microsoft.com/office/drawing/2014/main" id="{13D994EE-6DBC-7F6E-E5AB-C37342CF63EE}"/>
              </a:ext>
            </a:extLst>
          </p:cNvPr>
          <p:cNvPicPr>
            <a:picLocks noChangeAspect="1"/>
          </p:cNvPicPr>
          <p:nvPr/>
        </p:nvPicPr>
        <p:blipFill>
          <a:blip r:embed="rId2"/>
          <a:srcRect r="84095" b="17890"/>
          <a:stretch/>
        </p:blipFill>
        <p:spPr>
          <a:xfrm>
            <a:off x="1813133" y="2000674"/>
            <a:ext cx="874519" cy="1059998"/>
          </a:xfrm>
          <a:prstGeom prst="rect">
            <a:avLst/>
          </a:prstGeom>
        </p:spPr>
      </p:pic>
      <p:pic>
        <p:nvPicPr>
          <p:cNvPr id="21" name="Picture 20">
            <a:extLst>
              <a:ext uri="{FF2B5EF4-FFF2-40B4-BE49-F238E27FC236}">
                <a16:creationId xmlns:a16="http://schemas.microsoft.com/office/drawing/2014/main" id="{DC6D696A-0B17-B923-E75B-DD9E329FF5DD}"/>
              </a:ext>
            </a:extLst>
          </p:cNvPr>
          <p:cNvPicPr>
            <a:picLocks noChangeAspect="1"/>
          </p:cNvPicPr>
          <p:nvPr/>
        </p:nvPicPr>
        <p:blipFill>
          <a:blip r:embed="rId2"/>
          <a:srcRect l="79714"/>
          <a:stretch/>
        </p:blipFill>
        <p:spPr>
          <a:xfrm>
            <a:off x="7402794" y="4274844"/>
            <a:ext cx="999955" cy="1157327"/>
          </a:xfrm>
          <a:prstGeom prst="rect">
            <a:avLst/>
          </a:prstGeom>
        </p:spPr>
      </p:pic>
      <p:pic>
        <p:nvPicPr>
          <p:cNvPr id="22" name="Picture 21">
            <a:extLst>
              <a:ext uri="{FF2B5EF4-FFF2-40B4-BE49-F238E27FC236}">
                <a16:creationId xmlns:a16="http://schemas.microsoft.com/office/drawing/2014/main" id="{B3C55FD7-2AD9-E4BE-20C3-4B55EDB34D8C}"/>
              </a:ext>
            </a:extLst>
          </p:cNvPr>
          <p:cNvPicPr>
            <a:picLocks noChangeAspect="1"/>
          </p:cNvPicPr>
          <p:nvPr/>
        </p:nvPicPr>
        <p:blipFill>
          <a:blip r:embed="rId2"/>
          <a:srcRect l="58388" r="21326"/>
          <a:stretch/>
        </p:blipFill>
        <p:spPr>
          <a:xfrm>
            <a:off x="3676107" y="4249483"/>
            <a:ext cx="1031756" cy="1194133"/>
          </a:xfrm>
          <a:prstGeom prst="rect">
            <a:avLst/>
          </a:prstGeom>
        </p:spPr>
      </p:pic>
      <p:pic>
        <p:nvPicPr>
          <p:cNvPr id="23" name="Picture 22">
            <a:extLst>
              <a:ext uri="{FF2B5EF4-FFF2-40B4-BE49-F238E27FC236}">
                <a16:creationId xmlns:a16="http://schemas.microsoft.com/office/drawing/2014/main" id="{3AC35486-5A95-4C84-2CCF-ADC62B90458D}"/>
              </a:ext>
            </a:extLst>
          </p:cNvPr>
          <p:cNvPicPr>
            <a:picLocks noChangeAspect="1"/>
          </p:cNvPicPr>
          <p:nvPr/>
        </p:nvPicPr>
        <p:blipFill>
          <a:blip r:embed="rId2"/>
          <a:srcRect l="39524" r="41524"/>
          <a:stretch/>
        </p:blipFill>
        <p:spPr>
          <a:xfrm>
            <a:off x="9362296" y="1992935"/>
            <a:ext cx="961403" cy="1190990"/>
          </a:xfrm>
          <a:prstGeom prst="rect">
            <a:avLst/>
          </a:prstGeom>
        </p:spPr>
      </p:pic>
      <p:pic>
        <p:nvPicPr>
          <p:cNvPr id="24" name="Picture 23">
            <a:extLst>
              <a:ext uri="{FF2B5EF4-FFF2-40B4-BE49-F238E27FC236}">
                <a16:creationId xmlns:a16="http://schemas.microsoft.com/office/drawing/2014/main" id="{3210BD55-85B9-465C-2429-36466FE02AE0}"/>
              </a:ext>
            </a:extLst>
          </p:cNvPr>
          <p:cNvPicPr>
            <a:picLocks noChangeAspect="1"/>
          </p:cNvPicPr>
          <p:nvPr/>
        </p:nvPicPr>
        <p:blipFill>
          <a:blip r:embed="rId2"/>
          <a:srcRect l="18414" r="61304" b="10440"/>
          <a:stretch/>
        </p:blipFill>
        <p:spPr>
          <a:xfrm>
            <a:off x="5594839" y="2000674"/>
            <a:ext cx="1099308" cy="1139674"/>
          </a:xfrm>
          <a:prstGeom prst="rect">
            <a:avLst/>
          </a:prstGeom>
        </p:spPr>
      </p:pic>
      <p:sp>
        <p:nvSpPr>
          <p:cNvPr id="28" name="Rectangle 27">
            <a:extLst>
              <a:ext uri="{FF2B5EF4-FFF2-40B4-BE49-F238E27FC236}">
                <a16:creationId xmlns:a16="http://schemas.microsoft.com/office/drawing/2014/main" id="{DDC6797F-2E12-65C2-8AD5-F0E11D93CF75}"/>
              </a:ext>
            </a:extLst>
          </p:cNvPr>
          <p:cNvSpPr/>
          <p:nvPr/>
        </p:nvSpPr>
        <p:spPr>
          <a:xfrm>
            <a:off x="2782008" y="3140346"/>
            <a:ext cx="961403"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800" dirty="0" err="1"/>
              <a:t>Periodic</a:t>
            </a:r>
            <a:r>
              <a:rPr lang="fr-CH" sz="800" dirty="0"/>
              <a:t> engagement </a:t>
            </a:r>
            <a:r>
              <a:rPr lang="fr-CH" sz="800" dirty="0" err="1"/>
              <a:t>survey</a:t>
            </a:r>
            <a:r>
              <a:rPr lang="fr-CH" sz="800" dirty="0"/>
              <a:t> </a:t>
            </a:r>
            <a:r>
              <a:rPr lang="fr-CH" sz="800" dirty="0" err="1"/>
              <a:t>with</a:t>
            </a:r>
            <a:r>
              <a:rPr lang="fr-CH" sz="800" dirty="0"/>
              <a:t> at least 80% of team </a:t>
            </a:r>
            <a:r>
              <a:rPr lang="fr-CH" sz="800" dirty="0" err="1"/>
              <a:t>engaged</a:t>
            </a:r>
            <a:r>
              <a:rPr lang="fr-CH" sz="800" dirty="0"/>
              <a:t>/</a:t>
            </a:r>
            <a:r>
              <a:rPr lang="fr-CH" sz="800" dirty="0" err="1"/>
              <a:t>aligned</a:t>
            </a:r>
            <a:endParaRPr lang="en-US" sz="800" dirty="0"/>
          </a:p>
        </p:txBody>
      </p:sp>
      <p:sp>
        <p:nvSpPr>
          <p:cNvPr id="29" name="Rectangle 28">
            <a:extLst>
              <a:ext uri="{FF2B5EF4-FFF2-40B4-BE49-F238E27FC236}">
                <a16:creationId xmlns:a16="http://schemas.microsoft.com/office/drawing/2014/main" id="{C79739C4-EB02-D9DB-E870-64636C7F07E1}"/>
              </a:ext>
            </a:extLst>
          </p:cNvPr>
          <p:cNvSpPr/>
          <p:nvPr/>
        </p:nvSpPr>
        <p:spPr>
          <a:xfrm>
            <a:off x="700457" y="3140347"/>
            <a:ext cx="874519"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At least 6 trainings provided for all team members.</a:t>
            </a:r>
            <a:endParaRPr lang="en-US" sz="800" dirty="0"/>
          </a:p>
        </p:txBody>
      </p:sp>
      <p:sp>
        <p:nvSpPr>
          <p:cNvPr id="30" name="Rectangle 29">
            <a:extLst>
              <a:ext uri="{FF2B5EF4-FFF2-40B4-BE49-F238E27FC236}">
                <a16:creationId xmlns:a16="http://schemas.microsoft.com/office/drawing/2014/main" id="{38F52676-7551-9BA1-A15B-5A19B5C9A16A}"/>
              </a:ext>
            </a:extLst>
          </p:cNvPr>
          <p:cNvSpPr/>
          <p:nvPr/>
        </p:nvSpPr>
        <p:spPr>
          <a:xfrm>
            <a:off x="1718617" y="3140348"/>
            <a:ext cx="926504" cy="9018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All junior members are offered a partially funded training programme</a:t>
            </a:r>
            <a:endParaRPr lang="en-US" sz="800" dirty="0"/>
          </a:p>
        </p:txBody>
      </p:sp>
      <p:sp>
        <p:nvSpPr>
          <p:cNvPr id="31" name="Rectangle 30">
            <a:extLst>
              <a:ext uri="{FF2B5EF4-FFF2-40B4-BE49-F238E27FC236}">
                <a16:creationId xmlns:a16="http://schemas.microsoft.com/office/drawing/2014/main" id="{0781DD4B-EA25-9630-01F2-A04C0F46A7A3}"/>
              </a:ext>
            </a:extLst>
          </p:cNvPr>
          <p:cNvSpPr/>
          <p:nvPr/>
        </p:nvSpPr>
        <p:spPr>
          <a:xfrm>
            <a:off x="5663448" y="3157536"/>
            <a:ext cx="778737" cy="8761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800" dirty="0" err="1"/>
              <a:t>Savings</a:t>
            </a:r>
            <a:r>
              <a:rPr lang="fr-CH" sz="800" dirty="0"/>
              <a:t> + </a:t>
            </a:r>
            <a:r>
              <a:rPr lang="fr-CH" sz="800" dirty="0" err="1"/>
              <a:t>cost</a:t>
            </a:r>
            <a:r>
              <a:rPr lang="fr-CH" sz="800" dirty="0"/>
              <a:t> </a:t>
            </a:r>
            <a:r>
              <a:rPr lang="fr-CH" sz="800" dirty="0" err="1"/>
              <a:t>avoidance</a:t>
            </a:r>
            <a:r>
              <a:rPr lang="fr-CH" sz="800" dirty="0"/>
              <a:t> &gt; 2* </a:t>
            </a:r>
            <a:r>
              <a:rPr lang="fr-CH" sz="800" dirty="0" err="1"/>
              <a:t>PI’s</a:t>
            </a:r>
            <a:r>
              <a:rPr lang="fr-CH" sz="800" dirty="0"/>
              <a:t> operating </a:t>
            </a:r>
            <a:r>
              <a:rPr lang="fr-CH" sz="800" dirty="0" err="1"/>
              <a:t>cost</a:t>
            </a:r>
            <a:endParaRPr lang="en-US" sz="800" dirty="0"/>
          </a:p>
        </p:txBody>
      </p:sp>
      <p:sp>
        <p:nvSpPr>
          <p:cNvPr id="32" name="Rectangle 31">
            <a:extLst>
              <a:ext uri="{FF2B5EF4-FFF2-40B4-BE49-F238E27FC236}">
                <a16:creationId xmlns:a16="http://schemas.microsoft.com/office/drawing/2014/main" id="{B6BEAC99-7825-C2C9-A60F-DE5988647F16}"/>
              </a:ext>
            </a:extLst>
          </p:cNvPr>
          <p:cNvSpPr/>
          <p:nvPr/>
        </p:nvSpPr>
        <p:spPr>
          <a:xfrm>
            <a:off x="6513402" y="3157536"/>
            <a:ext cx="825438" cy="8761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85% of orders approved within 5 working days</a:t>
            </a:r>
            <a:endParaRPr lang="en-US" sz="800" dirty="0"/>
          </a:p>
        </p:txBody>
      </p:sp>
      <p:sp>
        <p:nvSpPr>
          <p:cNvPr id="33" name="Rectangle 32">
            <a:extLst>
              <a:ext uri="{FF2B5EF4-FFF2-40B4-BE49-F238E27FC236}">
                <a16:creationId xmlns:a16="http://schemas.microsoft.com/office/drawing/2014/main" id="{989CA756-E0A7-AAE4-0A4B-091F2C043DBC}"/>
              </a:ext>
            </a:extLst>
          </p:cNvPr>
          <p:cNvSpPr/>
          <p:nvPr/>
        </p:nvSpPr>
        <p:spPr>
          <a:xfrm>
            <a:off x="8634581" y="3158736"/>
            <a:ext cx="761520" cy="869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At least 20 LT per year</a:t>
            </a:r>
            <a:endParaRPr lang="en-US" sz="800" dirty="0"/>
          </a:p>
        </p:txBody>
      </p:sp>
      <p:sp>
        <p:nvSpPr>
          <p:cNvPr id="34" name="Rectangle 33">
            <a:extLst>
              <a:ext uri="{FF2B5EF4-FFF2-40B4-BE49-F238E27FC236}">
                <a16:creationId xmlns:a16="http://schemas.microsoft.com/office/drawing/2014/main" id="{5F7A0F47-7A94-277A-B957-8FA1A59ECD17}"/>
              </a:ext>
            </a:extLst>
          </p:cNvPr>
          <p:cNvSpPr/>
          <p:nvPr/>
        </p:nvSpPr>
        <p:spPr>
          <a:xfrm>
            <a:off x="9462238" y="3158735"/>
            <a:ext cx="939614" cy="86981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100% of strategic contracts with risk assessment and risk mgmt. plan</a:t>
            </a:r>
            <a:endParaRPr lang="en-US" sz="800" dirty="0"/>
          </a:p>
        </p:txBody>
      </p:sp>
      <p:sp>
        <p:nvSpPr>
          <p:cNvPr id="35" name="Rectangle 34">
            <a:extLst>
              <a:ext uri="{FF2B5EF4-FFF2-40B4-BE49-F238E27FC236}">
                <a16:creationId xmlns:a16="http://schemas.microsoft.com/office/drawing/2014/main" id="{584137C5-6316-12A1-FFEC-596338AF9C30}"/>
              </a:ext>
            </a:extLst>
          </p:cNvPr>
          <p:cNvSpPr/>
          <p:nvPr/>
        </p:nvSpPr>
        <p:spPr>
          <a:xfrm>
            <a:off x="10501794" y="3152277"/>
            <a:ext cx="761520" cy="8676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Reduction by 20% of ‘no reply’ by 2028 </a:t>
            </a:r>
            <a:endParaRPr lang="en-US" sz="800" dirty="0"/>
          </a:p>
        </p:txBody>
      </p:sp>
      <p:sp>
        <p:nvSpPr>
          <p:cNvPr id="36" name="Rectangle 35">
            <a:extLst>
              <a:ext uri="{FF2B5EF4-FFF2-40B4-BE49-F238E27FC236}">
                <a16:creationId xmlns:a16="http://schemas.microsoft.com/office/drawing/2014/main" id="{1792AAB6-D603-AB03-2A46-E1B520AF4400}"/>
              </a:ext>
            </a:extLst>
          </p:cNvPr>
          <p:cNvSpPr/>
          <p:nvPr/>
        </p:nvSpPr>
        <p:spPr>
          <a:xfrm>
            <a:off x="2802952" y="5424713"/>
            <a:ext cx="827959" cy="7158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50 suppliers assessed in terms of sustainability performance</a:t>
            </a:r>
            <a:endParaRPr lang="en-US" sz="800" dirty="0"/>
          </a:p>
        </p:txBody>
      </p:sp>
      <p:sp>
        <p:nvSpPr>
          <p:cNvPr id="37" name="Rectangle 36">
            <a:extLst>
              <a:ext uri="{FF2B5EF4-FFF2-40B4-BE49-F238E27FC236}">
                <a16:creationId xmlns:a16="http://schemas.microsoft.com/office/drawing/2014/main" id="{AA762DAF-8747-D0F9-C403-508C1EB4D808}"/>
              </a:ext>
            </a:extLst>
          </p:cNvPr>
          <p:cNvSpPr/>
          <p:nvPr/>
        </p:nvSpPr>
        <p:spPr>
          <a:xfrm>
            <a:off x="3743412" y="5427667"/>
            <a:ext cx="886344" cy="7158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25 top-emitting suppliers reporting on CO2 emissions per year</a:t>
            </a:r>
            <a:endParaRPr lang="en-US" sz="800" dirty="0"/>
          </a:p>
        </p:txBody>
      </p:sp>
      <p:sp>
        <p:nvSpPr>
          <p:cNvPr id="38" name="Rectangle 37">
            <a:extLst>
              <a:ext uri="{FF2B5EF4-FFF2-40B4-BE49-F238E27FC236}">
                <a16:creationId xmlns:a16="http://schemas.microsoft.com/office/drawing/2014/main" id="{9CB08FB3-D29F-C88F-3CDE-3373322059CA}"/>
              </a:ext>
            </a:extLst>
          </p:cNvPr>
          <p:cNvSpPr/>
          <p:nvPr/>
        </p:nvSpPr>
        <p:spPr>
          <a:xfrm>
            <a:off x="4709930" y="5427667"/>
            <a:ext cx="812412" cy="7158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2 workshops per year and training material developed</a:t>
            </a:r>
            <a:endParaRPr lang="en-US" sz="800" dirty="0"/>
          </a:p>
        </p:txBody>
      </p:sp>
      <p:sp>
        <p:nvSpPr>
          <p:cNvPr id="39" name="Rectangle 38">
            <a:extLst>
              <a:ext uri="{FF2B5EF4-FFF2-40B4-BE49-F238E27FC236}">
                <a16:creationId xmlns:a16="http://schemas.microsoft.com/office/drawing/2014/main" id="{00043369-5371-4ADF-4F1A-69C48CA135A5}"/>
              </a:ext>
            </a:extLst>
          </p:cNvPr>
          <p:cNvSpPr/>
          <p:nvPr/>
        </p:nvSpPr>
        <p:spPr>
          <a:xfrm>
            <a:off x="6869807" y="5427667"/>
            <a:ext cx="614819" cy="7158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3K followers</a:t>
            </a:r>
          </a:p>
        </p:txBody>
      </p:sp>
      <p:sp>
        <p:nvSpPr>
          <p:cNvPr id="40" name="Rectangle 39">
            <a:extLst>
              <a:ext uri="{FF2B5EF4-FFF2-40B4-BE49-F238E27FC236}">
                <a16:creationId xmlns:a16="http://schemas.microsoft.com/office/drawing/2014/main" id="{CC5105DD-B87C-8D4C-2C0E-6CE2D96C8BFC}"/>
              </a:ext>
            </a:extLst>
          </p:cNvPr>
          <p:cNvSpPr/>
          <p:nvPr/>
        </p:nvSpPr>
        <p:spPr>
          <a:xfrm>
            <a:off x="7544779" y="5432171"/>
            <a:ext cx="786004" cy="7158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Periodic procurement conference</a:t>
            </a:r>
            <a:endParaRPr lang="en-US" sz="800" dirty="0"/>
          </a:p>
        </p:txBody>
      </p:sp>
      <p:sp>
        <p:nvSpPr>
          <p:cNvPr id="41" name="Rectangle 40">
            <a:extLst>
              <a:ext uri="{FF2B5EF4-FFF2-40B4-BE49-F238E27FC236}">
                <a16:creationId xmlns:a16="http://schemas.microsoft.com/office/drawing/2014/main" id="{6D38E822-DCC7-40D3-CC75-C7D6D3B0251C}"/>
              </a:ext>
            </a:extLst>
          </p:cNvPr>
          <p:cNvSpPr/>
          <p:nvPr/>
        </p:nvSpPr>
        <p:spPr>
          <a:xfrm>
            <a:off x="8402749" y="5422196"/>
            <a:ext cx="671743" cy="7158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2 industry webinars</a:t>
            </a:r>
          </a:p>
          <a:p>
            <a:pPr algn="ctr"/>
            <a:r>
              <a:rPr lang="en-GB" sz="800" dirty="0"/>
              <a:t>per year</a:t>
            </a:r>
            <a:endParaRPr lang="en-US" sz="800" dirty="0"/>
          </a:p>
        </p:txBody>
      </p:sp>
      <p:sp>
        <p:nvSpPr>
          <p:cNvPr id="42" name="TextBox 41">
            <a:extLst>
              <a:ext uri="{FF2B5EF4-FFF2-40B4-BE49-F238E27FC236}">
                <a16:creationId xmlns:a16="http://schemas.microsoft.com/office/drawing/2014/main" id="{EBAC9802-BB79-2E70-B282-BE4D913A6177}"/>
              </a:ext>
            </a:extLst>
          </p:cNvPr>
          <p:cNvSpPr txBox="1"/>
          <p:nvPr/>
        </p:nvSpPr>
        <p:spPr>
          <a:xfrm>
            <a:off x="10889628" y="5767044"/>
            <a:ext cx="1565884" cy="461665"/>
          </a:xfrm>
          <a:prstGeom prst="rect">
            <a:avLst/>
          </a:prstGeom>
          <a:noFill/>
        </p:spPr>
        <p:txBody>
          <a:bodyPr wrap="square">
            <a:spAutoFit/>
          </a:bodyPr>
          <a:lstStyle/>
          <a:p>
            <a:pPr lvl="1"/>
            <a:r>
              <a:rPr lang="en-GB" sz="2400" dirty="0"/>
              <a:t>…</a:t>
            </a:r>
          </a:p>
        </p:txBody>
      </p:sp>
      <p:sp>
        <p:nvSpPr>
          <p:cNvPr id="43" name="Rectangle 42">
            <a:extLst>
              <a:ext uri="{FF2B5EF4-FFF2-40B4-BE49-F238E27FC236}">
                <a16:creationId xmlns:a16="http://schemas.microsoft.com/office/drawing/2014/main" id="{8C8CE059-45A1-3471-60EE-8F6C237D6890}"/>
              </a:ext>
            </a:extLst>
          </p:cNvPr>
          <p:cNvSpPr/>
          <p:nvPr/>
        </p:nvSpPr>
        <p:spPr>
          <a:xfrm>
            <a:off x="4813494" y="3153175"/>
            <a:ext cx="778737" cy="8761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800" dirty="0"/>
              <a:t>Customer satisfaction: at least 80% of </a:t>
            </a:r>
            <a:r>
              <a:rPr lang="fr-CH" sz="800" dirty="0" err="1"/>
              <a:t>satisfied</a:t>
            </a:r>
            <a:r>
              <a:rPr lang="fr-CH" sz="800" dirty="0"/>
              <a:t> clients</a:t>
            </a:r>
            <a:endParaRPr lang="en-US" sz="800" dirty="0"/>
          </a:p>
        </p:txBody>
      </p:sp>
      <p:sp>
        <p:nvSpPr>
          <p:cNvPr id="2" name="Slide Number Placeholder 1">
            <a:extLst>
              <a:ext uri="{FF2B5EF4-FFF2-40B4-BE49-F238E27FC236}">
                <a16:creationId xmlns:a16="http://schemas.microsoft.com/office/drawing/2014/main" id="{D12F2D7D-6679-ED28-B936-165A05FEBAE5}"/>
              </a:ext>
            </a:extLst>
          </p:cNvPr>
          <p:cNvSpPr>
            <a:spLocks noGrp="1"/>
          </p:cNvSpPr>
          <p:nvPr>
            <p:ph type="sldNum" sz="quarter" idx="12"/>
          </p:nvPr>
        </p:nvSpPr>
        <p:spPr/>
        <p:txBody>
          <a:bodyPr/>
          <a:lstStyle/>
          <a:p>
            <a:fld id="{36B5EA5A-BC32-A742-B11B-8E7414D5B535}" type="slidenum">
              <a:rPr lang="en-US" smtClean="0"/>
              <a:pPr/>
              <a:t>45</a:t>
            </a:fld>
            <a:endParaRPr lang="en-US" dirty="0"/>
          </a:p>
        </p:txBody>
      </p:sp>
    </p:spTree>
    <p:extLst>
      <p:ext uri="{BB962C8B-B14F-4D97-AF65-F5344CB8AC3E}">
        <p14:creationId xmlns:p14="http://schemas.microsoft.com/office/powerpoint/2010/main" val="4092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9B18-FA20-AD32-0A50-4F77BF29B2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9258D59-9CAD-CC83-C0A4-DE8A08782568}"/>
              </a:ext>
            </a:extLst>
          </p:cNvPr>
          <p:cNvSpPr txBox="1"/>
          <p:nvPr/>
        </p:nvSpPr>
        <p:spPr>
          <a:xfrm>
            <a:off x="407988" y="373593"/>
            <a:ext cx="11376025" cy="1065742"/>
          </a:xfrm>
          <a:prstGeom prst="rect">
            <a:avLst/>
          </a:prstGeom>
        </p:spPr>
        <p:txBody>
          <a:bodyPr vert="horz" lIns="0" tIns="0" rIns="0" bIns="0" rtlCol="0" anchor="t" anchorCtr="0">
            <a:normAutofit/>
          </a:bodyPr>
          <a:lstStyle/>
          <a:p>
            <a:pPr>
              <a:lnSpc>
                <a:spcPct val="90000"/>
              </a:lnSpc>
              <a:spcBef>
                <a:spcPct val="0"/>
              </a:spcBef>
              <a:spcAft>
                <a:spcPts val="600"/>
              </a:spcAft>
            </a:pPr>
            <a:r>
              <a:rPr lang="en-US" sz="3600" b="1" kern="1200" dirty="0">
                <a:latin typeface="+mj-lt"/>
                <a:ea typeface="+mj-ea"/>
                <a:cs typeface="+mj-cs"/>
              </a:rPr>
              <a:t>2025 roadmap: </a:t>
            </a:r>
            <a:r>
              <a:rPr lang="en-US" sz="3600" b="1" dirty="0">
                <a:latin typeface="+mj-lt"/>
                <a:ea typeface="+mj-ea"/>
                <a:cs typeface="+mj-cs"/>
              </a:rPr>
              <a:t>other topics</a:t>
            </a:r>
            <a:endParaRPr lang="en-US" sz="3600" b="1" kern="1200" dirty="0">
              <a:latin typeface="+mj-lt"/>
              <a:ea typeface="+mj-ea"/>
              <a:cs typeface="+mj-cs"/>
            </a:endParaRPr>
          </a:p>
        </p:txBody>
      </p:sp>
      <p:pic>
        <p:nvPicPr>
          <p:cNvPr id="8" name="Picture 7">
            <a:extLst>
              <a:ext uri="{FF2B5EF4-FFF2-40B4-BE49-F238E27FC236}">
                <a16:creationId xmlns:a16="http://schemas.microsoft.com/office/drawing/2014/main" id="{B69364D0-3F5A-1C52-25AB-41C57630B150}"/>
              </a:ext>
            </a:extLst>
          </p:cNvPr>
          <p:cNvPicPr>
            <a:picLocks noChangeAspect="1"/>
          </p:cNvPicPr>
          <p:nvPr/>
        </p:nvPicPr>
        <p:blipFill>
          <a:blip r:embed="rId2"/>
          <a:stretch>
            <a:fillRect/>
          </a:stretch>
        </p:blipFill>
        <p:spPr>
          <a:xfrm>
            <a:off x="2907405" y="1321357"/>
            <a:ext cx="10874743" cy="4443538"/>
          </a:xfrm>
          <a:prstGeom prst="rect">
            <a:avLst/>
          </a:prstGeom>
        </p:spPr>
      </p:pic>
      <p:sp>
        <p:nvSpPr>
          <p:cNvPr id="9" name="Rectangle 8">
            <a:extLst>
              <a:ext uri="{FF2B5EF4-FFF2-40B4-BE49-F238E27FC236}">
                <a16:creationId xmlns:a16="http://schemas.microsoft.com/office/drawing/2014/main" id="{B469394C-90F5-5F48-274C-A3D691E39C2C}"/>
              </a:ext>
            </a:extLst>
          </p:cNvPr>
          <p:cNvSpPr/>
          <p:nvPr/>
        </p:nvSpPr>
        <p:spPr>
          <a:xfrm>
            <a:off x="7747616" y="1380346"/>
            <a:ext cx="5787850" cy="4501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52E4AFB-2DCA-787F-FF37-B3EA1B9A28DB}"/>
              </a:ext>
            </a:extLst>
          </p:cNvPr>
          <p:cNvPicPr>
            <a:picLocks noChangeAspect="1"/>
          </p:cNvPicPr>
          <p:nvPr/>
        </p:nvPicPr>
        <p:blipFill>
          <a:blip r:embed="rId2"/>
          <a:srcRect l="90935"/>
          <a:stretch/>
        </p:blipFill>
        <p:spPr>
          <a:xfrm>
            <a:off x="7500934" y="1317023"/>
            <a:ext cx="998667" cy="4501663"/>
          </a:xfrm>
          <a:prstGeom prst="rect">
            <a:avLst/>
          </a:prstGeom>
        </p:spPr>
      </p:pic>
      <p:sp>
        <p:nvSpPr>
          <p:cNvPr id="2" name="Slide Number Placeholder 1">
            <a:extLst>
              <a:ext uri="{FF2B5EF4-FFF2-40B4-BE49-F238E27FC236}">
                <a16:creationId xmlns:a16="http://schemas.microsoft.com/office/drawing/2014/main" id="{894AD855-6F7F-FF7E-9D8B-BD8E4841C9E8}"/>
              </a:ext>
            </a:extLst>
          </p:cNvPr>
          <p:cNvSpPr>
            <a:spLocks noGrp="1"/>
          </p:cNvSpPr>
          <p:nvPr>
            <p:ph type="sldNum" sz="quarter" idx="12"/>
          </p:nvPr>
        </p:nvSpPr>
        <p:spPr/>
        <p:txBody>
          <a:bodyPr/>
          <a:lstStyle/>
          <a:p>
            <a:fld id="{36B5EA5A-BC32-A742-B11B-8E7414D5B535}" type="slidenum">
              <a:rPr lang="en-US" smtClean="0"/>
              <a:pPr/>
              <a:t>46</a:t>
            </a:fld>
            <a:endParaRPr lang="en-US" dirty="0"/>
          </a:p>
        </p:txBody>
      </p:sp>
    </p:spTree>
    <p:extLst>
      <p:ext uri="{BB962C8B-B14F-4D97-AF65-F5344CB8AC3E}">
        <p14:creationId xmlns:p14="http://schemas.microsoft.com/office/powerpoint/2010/main" val="3952897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746DE-BB58-05C2-777A-08C2CBFF82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B00580-7384-CDAC-EB41-8F24CCF9A25E}"/>
              </a:ext>
            </a:extLst>
          </p:cNvPr>
          <p:cNvSpPr txBox="1"/>
          <p:nvPr/>
        </p:nvSpPr>
        <p:spPr>
          <a:xfrm>
            <a:off x="407988" y="373593"/>
            <a:ext cx="11376025" cy="1065742"/>
          </a:xfrm>
          <a:prstGeom prst="rect">
            <a:avLst/>
          </a:prstGeom>
        </p:spPr>
        <p:txBody>
          <a:bodyPr vert="horz" lIns="0" tIns="0" rIns="0" bIns="0" rtlCol="0" anchor="t" anchorCtr="0">
            <a:normAutofit/>
          </a:bodyPr>
          <a:lstStyle/>
          <a:p>
            <a:pPr>
              <a:lnSpc>
                <a:spcPct val="90000"/>
              </a:lnSpc>
              <a:spcBef>
                <a:spcPct val="0"/>
              </a:spcBef>
              <a:spcAft>
                <a:spcPts val="600"/>
              </a:spcAft>
            </a:pPr>
            <a:r>
              <a:rPr lang="en-US" sz="3600" b="1" kern="1200" dirty="0">
                <a:latin typeface="+mj-lt"/>
                <a:ea typeface="+mj-ea"/>
                <a:cs typeface="+mj-cs"/>
              </a:rPr>
              <a:t>2025 roadmap: sustainability</a:t>
            </a:r>
          </a:p>
        </p:txBody>
      </p:sp>
      <p:pic>
        <p:nvPicPr>
          <p:cNvPr id="12" name="Picture 11">
            <a:extLst>
              <a:ext uri="{FF2B5EF4-FFF2-40B4-BE49-F238E27FC236}">
                <a16:creationId xmlns:a16="http://schemas.microsoft.com/office/drawing/2014/main" id="{B1C2397A-9F51-7E59-28B8-7DF702F710D8}"/>
              </a:ext>
            </a:extLst>
          </p:cNvPr>
          <p:cNvPicPr>
            <a:picLocks noChangeAspect="1"/>
          </p:cNvPicPr>
          <p:nvPr/>
        </p:nvPicPr>
        <p:blipFill>
          <a:blip r:embed="rId2"/>
          <a:srcRect r="20925"/>
          <a:stretch/>
        </p:blipFill>
        <p:spPr>
          <a:xfrm>
            <a:off x="253669" y="2268271"/>
            <a:ext cx="2566756" cy="1148034"/>
          </a:xfrm>
          <a:prstGeom prst="rect">
            <a:avLst/>
          </a:prstGeom>
        </p:spPr>
      </p:pic>
      <p:pic>
        <p:nvPicPr>
          <p:cNvPr id="3" name="Picture 2">
            <a:extLst>
              <a:ext uri="{FF2B5EF4-FFF2-40B4-BE49-F238E27FC236}">
                <a16:creationId xmlns:a16="http://schemas.microsoft.com/office/drawing/2014/main" id="{076EBCB5-E2C0-117D-81DB-625C5F6E5B91}"/>
              </a:ext>
            </a:extLst>
          </p:cNvPr>
          <p:cNvPicPr>
            <a:picLocks noChangeAspect="1"/>
          </p:cNvPicPr>
          <p:nvPr/>
        </p:nvPicPr>
        <p:blipFill>
          <a:blip r:embed="rId3"/>
          <a:stretch>
            <a:fillRect/>
          </a:stretch>
        </p:blipFill>
        <p:spPr>
          <a:xfrm>
            <a:off x="6796143" y="2237835"/>
            <a:ext cx="1720266" cy="1208907"/>
          </a:xfrm>
          <a:prstGeom prst="rect">
            <a:avLst/>
          </a:prstGeom>
        </p:spPr>
      </p:pic>
      <p:pic>
        <p:nvPicPr>
          <p:cNvPr id="10" name="Picture 9">
            <a:extLst>
              <a:ext uri="{FF2B5EF4-FFF2-40B4-BE49-F238E27FC236}">
                <a16:creationId xmlns:a16="http://schemas.microsoft.com/office/drawing/2014/main" id="{AB3711A6-68B5-F1F1-0FF4-DA9D055D165E}"/>
              </a:ext>
            </a:extLst>
          </p:cNvPr>
          <p:cNvPicPr>
            <a:picLocks noChangeAspect="1"/>
          </p:cNvPicPr>
          <p:nvPr/>
        </p:nvPicPr>
        <p:blipFill>
          <a:blip r:embed="rId4"/>
          <a:stretch>
            <a:fillRect/>
          </a:stretch>
        </p:blipFill>
        <p:spPr>
          <a:xfrm>
            <a:off x="3707136" y="4848522"/>
            <a:ext cx="1872953" cy="1872953"/>
          </a:xfrm>
          <a:prstGeom prst="rect">
            <a:avLst/>
          </a:prstGeom>
        </p:spPr>
      </p:pic>
      <p:pic>
        <p:nvPicPr>
          <p:cNvPr id="13" name="Picture 12">
            <a:extLst>
              <a:ext uri="{FF2B5EF4-FFF2-40B4-BE49-F238E27FC236}">
                <a16:creationId xmlns:a16="http://schemas.microsoft.com/office/drawing/2014/main" id="{52FFB4BC-92F1-14EB-D9DA-C1BE94316ABA}"/>
              </a:ext>
            </a:extLst>
          </p:cNvPr>
          <p:cNvPicPr>
            <a:picLocks noChangeAspect="1"/>
          </p:cNvPicPr>
          <p:nvPr/>
        </p:nvPicPr>
        <p:blipFill>
          <a:blip r:embed="rId5"/>
          <a:stretch>
            <a:fillRect/>
          </a:stretch>
        </p:blipFill>
        <p:spPr>
          <a:xfrm>
            <a:off x="325727" y="5025903"/>
            <a:ext cx="2539220" cy="1426727"/>
          </a:xfrm>
          <a:prstGeom prst="rect">
            <a:avLst/>
          </a:prstGeom>
        </p:spPr>
      </p:pic>
      <p:pic>
        <p:nvPicPr>
          <p:cNvPr id="15" name="Picture 14">
            <a:extLst>
              <a:ext uri="{FF2B5EF4-FFF2-40B4-BE49-F238E27FC236}">
                <a16:creationId xmlns:a16="http://schemas.microsoft.com/office/drawing/2014/main" id="{0D0CE9F8-F7C9-F1B6-7923-4E438A1A5D79}"/>
              </a:ext>
            </a:extLst>
          </p:cNvPr>
          <p:cNvPicPr>
            <a:picLocks noChangeAspect="1"/>
          </p:cNvPicPr>
          <p:nvPr/>
        </p:nvPicPr>
        <p:blipFill>
          <a:blip r:embed="rId6"/>
          <a:stretch>
            <a:fillRect/>
          </a:stretch>
        </p:blipFill>
        <p:spPr>
          <a:xfrm>
            <a:off x="9142435" y="2329256"/>
            <a:ext cx="2795896" cy="1225651"/>
          </a:xfrm>
          <a:prstGeom prst="rect">
            <a:avLst/>
          </a:prstGeom>
        </p:spPr>
      </p:pic>
      <p:pic>
        <p:nvPicPr>
          <p:cNvPr id="5124" name="Picture 4" descr="Lessons Learnt — Blog 3 — Towns Fund Website">
            <a:extLst>
              <a:ext uri="{FF2B5EF4-FFF2-40B4-BE49-F238E27FC236}">
                <a16:creationId xmlns:a16="http://schemas.microsoft.com/office/drawing/2014/main" id="{7CFE0FDC-80F4-F264-27BB-3EA0A42C5D3E}"/>
              </a:ext>
            </a:extLst>
          </p:cNvPr>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400000"/>
                    </a14:imgEffect>
                    <a14:imgEffect>
                      <a14:brightnessContrast bright="-13000" contrast="84000"/>
                    </a14:imgEffect>
                  </a14:imgLayer>
                </a14:imgProps>
              </a:ext>
              <a:ext uri="{28A0092B-C50C-407E-A947-70E740481C1C}">
                <a14:useLocalDpi xmlns:a14="http://schemas.microsoft.com/office/drawing/2010/main" val="0"/>
              </a:ext>
            </a:extLst>
          </a:blip>
          <a:srcRect/>
          <a:stretch>
            <a:fillRect/>
          </a:stretch>
        </p:blipFill>
        <p:spPr bwMode="auto">
          <a:xfrm>
            <a:off x="6890759" y="4778327"/>
            <a:ext cx="1510347" cy="15103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1FDEF17-A80F-DE39-53F9-8D1A439BD4CE}"/>
              </a:ext>
            </a:extLst>
          </p:cNvPr>
          <p:cNvPicPr>
            <a:picLocks noChangeAspect="1"/>
          </p:cNvPicPr>
          <p:nvPr/>
        </p:nvPicPr>
        <p:blipFill>
          <a:blip r:embed="rId9"/>
          <a:stretch>
            <a:fillRect/>
          </a:stretch>
        </p:blipFill>
        <p:spPr>
          <a:xfrm>
            <a:off x="3735537" y="2207302"/>
            <a:ext cx="1880049" cy="1208907"/>
          </a:xfrm>
          <a:prstGeom prst="rect">
            <a:avLst/>
          </a:prstGeom>
        </p:spPr>
      </p:pic>
      <p:sp>
        <p:nvSpPr>
          <p:cNvPr id="2" name="Slide Number Placeholder 1">
            <a:extLst>
              <a:ext uri="{FF2B5EF4-FFF2-40B4-BE49-F238E27FC236}">
                <a16:creationId xmlns:a16="http://schemas.microsoft.com/office/drawing/2014/main" id="{C41D9854-AE45-35E6-958B-EBB2D6F609D7}"/>
              </a:ext>
            </a:extLst>
          </p:cNvPr>
          <p:cNvSpPr>
            <a:spLocks noGrp="1"/>
          </p:cNvSpPr>
          <p:nvPr>
            <p:ph type="sldNum" sz="quarter" idx="12"/>
          </p:nvPr>
        </p:nvSpPr>
        <p:spPr/>
        <p:txBody>
          <a:bodyPr/>
          <a:lstStyle/>
          <a:p>
            <a:fld id="{36B5EA5A-BC32-A742-B11B-8E7414D5B535}" type="slidenum">
              <a:rPr lang="en-US" smtClean="0"/>
              <a:pPr/>
              <a:t>47</a:t>
            </a:fld>
            <a:endParaRPr lang="en-US" dirty="0"/>
          </a:p>
        </p:txBody>
      </p:sp>
      <p:sp>
        <p:nvSpPr>
          <p:cNvPr id="5" name="Rectangle 4">
            <a:extLst>
              <a:ext uri="{FF2B5EF4-FFF2-40B4-BE49-F238E27FC236}">
                <a16:creationId xmlns:a16="http://schemas.microsoft.com/office/drawing/2014/main" id="{51027D14-35DF-2C0D-15C2-B4FB34BC51A9}"/>
              </a:ext>
            </a:extLst>
          </p:cNvPr>
          <p:cNvSpPr/>
          <p:nvPr/>
        </p:nvSpPr>
        <p:spPr>
          <a:xfrm>
            <a:off x="535694" y="1278124"/>
            <a:ext cx="2093790"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A dedicated project/knowledge base</a:t>
            </a:r>
          </a:p>
        </p:txBody>
      </p:sp>
      <p:sp>
        <p:nvSpPr>
          <p:cNvPr id="6" name="Rectangle 5">
            <a:extLst>
              <a:ext uri="{FF2B5EF4-FFF2-40B4-BE49-F238E27FC236}">
                <a16:creationId xmlns:a16="http://schemas.microsoft.com/office/drawing/2014/main" id="{EA92539B-9820-5007-4355-0C8F9621FB37}"/>
              </a:ext>
            </a:extLst>
          </p:cNvPr>
          <p:cNvSpPr/>
          <p:nvPr/>
        </p:nvSpPr>
        <p:spPr>
          <a:xfrm>
            <a:off x="3596718" y="1265604"/>
            <a:ext cx="2093790"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Supplier engagement strategy per family</a:t>
            </a:r>
          </a:p>
        </p:txBody>
      </p:sp>
      <p:sp>
        <p:nvSpPr>
          <p:cNvPr id="7" name="Rectangle 6">
            <a:extLst>
              <a:ext uri="{FF2B5EF4-FFF2-40B4-BE49-F238E27FC236}">
                <a16:creationId xmlns:a16="http://schemas.microsoft.com/office/drawing/2014/main" id="{44D6068C-D016-C655-3CEE-0B0121423604}"/>
              </a:ext>
            </a:extLst>
          </p:cNvPr>
          <p:cNvSpPr/>
          <p:nvPr/>
        </p:nvSpPr>
        <p:spPr>
          <a:xfrm>
            <a:off x="6611786" y="1265604"/>
            <a:ext cx="2088980"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Meet </a:t>
            </a:r>
            <a:r>
              <a:rPr lang="en-GB" sz="1400"/>
              <a:t>KPIs </a:t>
            </a:r>
            <a:endParaRPr lang="en-GB" sz="1400" dirty="0"/>
          </a:p>
        </p:txBody>
      </p:sp>
      <p:sp>
        <p:nvSpPr>
          <p:cNvPr id="8" name="Rectangle 7">
            <a:extLst>
              <a:ext uri="{FF2B5EF4-FFF2-40B4-BE49-F238E27FC236}">
                <a16:creationId xmlns:a16="http://schemas.microsoft.com/office/drawing/2014/main" id="{DAC61626-B75E-8148-F209-7B4F24749989}"/>
              </a:ext>
            </a:extLst>
          </p:cNvPr>
          <p:cNvSpPr/>
          <p:nvPr/>
        </p:nvSpPr>
        <p:spPr>
          <a:xfrm>
            <a:off x="561190" y="3876515"/>
            <a:ext cx="2068294"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Pilot projects</a:t>
            </a:r>
          </a:p>
        </p:txBody>
      </p:sp>
      <p:sp>
        <p:nvSpPr>
          <p:cNvPr id="11" name="Rectangle 10">
            <a:extLst>
              <a:ext uri="{FF2B5EF4-FFF2-40B4-BE49-F238E27FC236}">
                <a16:creationId xmlns:a16="http://schemas.microsoft.com/office/drawing/2014/main" id="{813B1DA9-2524-CD36-234F-BEE5FFE4E5B8}"/>
              </a:ext>
            </a:extLst>
          </p:cNvPr>
          <p:cNvSpPr/>
          <p:nvPr/>
        </p:nvSpPr>
        <p:spPr>
          <a:xfrm>
            <a:off x="9566048" y="1265604"/>
            <a:ext cx="2093790"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PO training</a:t>
            </a:r>
            <a:endParaRPr lang="en-GB" sz="1400" dirty="0"/>
          </a:p>
        </p:txBody>
      </p:sp>
      <p:sp>
        <p:nvSpPr>
          <p:cNvPr id="16" name="Rectangle 15">
            <a:extLst>
              <a:ext uri="{FF2B5EF4-FFF2-40B4-BE49-F238E27FC236}">
                <a16:creationId xmlns:a16="http://schemas.microsoft.com/office/drawing/2014/main" id="{D23B823E-65D5-AEAA-F08E-A31146275F5B}"/>
              </a:ext>
            </a:extLst>
          </p:cNvPr>
          <p:cNvSpPr/>
          <p:nvPr/>
        </p:nvSpPr>
        <p:spPr>
          <a:xfrm>
            <a:off x="3596718" y="3876515"/>
            <a:ext cx="2093790"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Workshop with ATS/IT</a:t>
            </a:r>
          </a:p>
        </p:txBody>
      </p:sp>
      <p:sp>
        <p:nvSpPr>
          <p:cNvPr id="18" name="Rectangle 17">
            <a:extLst>
              <a:ext uri="{FF2B5EF4-FFF2-40B4-BE49-F238E27FC236}">
                <a16:creationId xmlns:a16="http://schemas.microsoft.com/office/drawing/2014/main" id="{47AA5E81-E004-8180-E43A-61736F458D02}"/>
              </a:ext>
            </a:extLst>
          </p:cNvPr>
          <p:cNvSpPr/>
          <p:nvPr/>
        </p:nvSpPr>
        <p:spPr>
          <a:xfrm>
            <a:off x="6611786" y="3876514"/>
            <a:ext cx="2068294"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End-of-year project review</a:t>
            </a:r>
          </a:p>
        </p:txBody>
      </p:sp>
      <p:sp>
        <p:nvSpPr>
          <p:cNvPr id="19" name="Rectangle 18">
            <a:extLst>
              <a:ext uri="{FF2B5EF4-FFF2-40B4-BE49-F238E27FC236}">
                <a16:creationId xmlns:a16="http://schemas.microsoft.com/office/drawing/2014/main" id="{9BFE17EF-0AFC-4446-F3C0-2A263692F204}"/>
              </a:ext>
            </a:extLst>
          </p:cNvPr>
          <p:cNvSpPr/>
          <p:nvPr/>
        </p:nvSpPr>
        <p:spPr>
          <a:xfrm>
            <a:off x="9578796" y="3876513"/>
            <a:ext cx="2068294" cy="901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a:t>
            </a:r>
          </a:p>
        </p:txBody>
      </p:sp>
    </p:spTree>
    <p:extLst>
      <p:ext uri="{BB962C8B-B14F-4D97-AF65-F5344CB8AC3E}">
        <p14:creationId xmlns:p14="http://schemas.microsoft.com/office/powerpoint/2010/main" val="394918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6"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7F94A-6FDD-5EBF-34BA-3DDB9D0FED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025F12-3031-136E-2C71-1C5C25CAA407}"/>
              </a:ext>
            </a:extLst>
          </p:cNvPr>
          <p:cNvSpPr txBox="1"/>
          <p:nvPr/>
        </p:nvSpPr>
        <p:spPr>
          <a:xfrm>
            <a:off x="407988" y="373593"/>
            <a:ext cx="11376025" cy="1065742"/>
          </a:xfrm>
          <a:prstGeom prst="rect">
            <a:avLst/>
          </a:prstGeom>
        </p:spPr>
        <p:txBody>
          <a:bodyPr vert="horz" lIns="0" tIns="0" rIns="0" bIns="0" rtlCol="0" anchor="t" anchorCtr="0">
            <a:normAutofit/>
          </a:bodyPr>
          <a:lstStyle/>
          <a:p>
            <a:pPr>
              <a:lnSpc>
                <a:spcPct val="90000"/>
              </a:lnSpc>
              <a:spcBef>
                <a:spcPct val="0"/>
              </a:spcBef>
              <a:spcAft>
                <a:spcPts val="600"/>
              </a:spcAft>
            </a:pPr>
            <a:r>
              <a:rPr lang="en-US" sz="3600" b="1" kern="1200" dirty="0">
                <a:latin typeface="+mj-lt"/>
                <a:ea typeface="+mj-ea"/>
                <a:cs typeface="+mj-cs"/>
              </a:rPr>
              <a:t>Next</a:t>
            </a:r>
          </a:p>
        </p:txBody>
      </p:sp>
      <p:sp>
        <p:nvSpPr>
          <p:cNvPr id="9" name="TextBox 8">
            <a:extLst>
              <a:ext uri="{FF2B5EF4-FFF2-40B4-BE49-F238E27FC236}">
                <a16:creationId xmlns:a16="http://schemas.microsoft.com/office/drawing/2014/main" id="{EC419054-D4CA-0D89-AD00-32FE7D5C1DF4}"/>
              </a:ext>
            </a:extLst>
          </p:cNvPr>
          <p:cNvSpPr txBox="1"/>
          <p:nvPr/>
        </p:nvSpPr>
        <p:spPr>
          <a:xfrm>
            <a:off x="463534" y="1660107"/>
            <a:ext cx="11320479" cy="1846659"/>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GB" sz="4000" dirty="0"/>
              <a:t>KO and thematic coordination meetings</a:t>
            </a:r>
          </a:p>
          <a:p>
            <a:pPr marL="342900" indent="-342900">
              <a:buFont typeface="Arial" panose="020B0604020202020204" pitchFamily="34" charset="0"/>
              <a:buChar char="•"/>
            </a:pPr>
            <a:r>
              <a:rPr lang="en-GB" sz="4000" dirty="0"/>
              <a:t>Feel free to already use </a:t>
            </a:r>
            <a:r>
              <a:rPr lang="en-GB" sz="4000" dirty="0">
                <a:hlinkClick r:id="rId2"/>
              </a:rPr>
              <a:t>Confluence</a:t>
            </a:r>
            <a:r>
              <a:rPr lang="en-GB" sz="4000" dirty="0"/>
              <a:t> (still work in progress) and to provide feedback</a:t>
            </a:r>
          </a:p>
        </p:txBody>
      </p:sp>
      <p:pic>
        <p:nvPicPr>
          <p:cNvPr id="8194" name="Picture 2" descr="Next Vectors &amp; Illustrations for Free Download | Freepik">
            <a:extLst>
              <a:ext uri="{FF2B5EF4-FFF2-40B4-BE49-F238E27FC236}">
                <a16:creationId xmlns:a16="http://schemas.microsoft.com/office/drawing/2014/main" id="{9B4CC9B1-841D-CDD6-2B26-60539D42426C}"/>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04945" y="4599586"/>
            <a:ext cx="1927588" cy="168740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10C1AB9-5540-B304-70E1-3992B0CCA129}"/>
              </a:ext>
            </a:extLst>
          </p:cNvPr>
          <p:cNvSpPr>
            <a:spLocks noGrp="1"/>
          </p:cNvSpPr>
          <p:nvPr>
            <p:ph type="sldNum" sz="quarter" idx="12"/>
          </p:nvPr>
        </p:nvSpPr>
        <p:spPr/>
        <p:txBody>
          <a:bodyPr/>
          <a:lstStyle/>
          <a:p>
            <a:fld id="{36B5EA5A-BC32-A742-B11B-8E7414D5B535}" type="slidenum">
              <a:rPr lang="en-US" smtClean="0"/>
              <a:pPr/>
              <a:t>48</a:t>
            </a:fld>
            <a:endParaRPr lang="en-US" dirty="0"/>
          </a:p>
        </p:txBody>
      </p:sp>
    </p:spTree>
    <p:extLst>
      <p:ext uri="{BB962C8B-B14F-4D97-AF65-F5344CB8AC3E}">
        <p14:creationId xmlns:p14="http://schemas.microsoft.com/office/powerpoint/2010/main" val="2878204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55D0-EF65-5184-5180-70C748F9ECB3}"/>
              </a:ext>
            </a:extLst>
          </p:cNvPr>
          <p:cNvSpPr>
            <a:spLocks noGrp="1"/>
          </p:cNvSpPr>
          <p:nvPr>
            <p:ph type="ctrTitle"/>
          </p:nvPr>
        </p:nvSpPr>
        <p:spPr/>
        <p:txBody>
          <a:bodyPr/>
          <a:lstStyle/>
          <a:p>
            <a:pPr algn="ctr"/>
            <a:r>
              <a:rPr lang="en-US" dirty="0"/>
              <a:t>BCO - update</a:t>
            </a:r>
            <a:br>
              <a:rPr lang="en-US" dirty="0"/>
            </a:br>
            <a:endParaRPr lang="en-GB" b="0" dirty="0"/>
          </a:p>
        </p:txBody>
      </p:sp>
      <p:sp>
        <p:nvSpPr>
          <p:cNvPr id="3" name="Subtitle 2">
            <a:extLst>
              <a:ext uri="{FF2B5EF4-FFF2-40B4-BE49-F238E27FC236}">
                <a16:creationId xmlns:a16="http://schemas.microsoft.com/office/drawing/2014/main" id="{F7B0DD35-25FE-650C-D3E7-DA9E47CBB676}"/>
              </a:ext>
            </a:extLst>
          </p:cNvPr>
          <p:cNvSpPr>
            <a:spLocks noGrp="1"/>
          </p:cNvSpPr>
          <p:nvPr>
            <p:ph type="subTitle" idx="1"/>
          </p:nvPr>
        </p:nvSpPr>
        <p:spPr/>
        <p:txBody>
          <a:bodyPr/>
          <a:lstStyle/>
          <a:p>
            <a:r>
              <a:rPr lang="en-GB" dirty="0"/>
              <a:t>Simon Guerri dall’Oro (IPT-PI-OS)</a:t>
            </a:r>
          </a:p>
          <a:p>
            <a:r>
              <a:rPr lang="en-GB" dirty="0"/>
              <a:t>January</a:t>
            </a:r>
            <a:r>
              <a:rPr lang="en-GB" b="0" dirty="0"/>
              <a:t> 2024</a:t>
            </a:r>
          </a:p>
        </p:txBody>
      </p:sp>
    </p:spTree>
    <p:extLst>
      <p:ext uri="{BB962C8B-B14F-4D97-AF65-F5344CB8AC3E}">
        <p14:creationId xmlns:p14="http://schemas.microsoft.com/office/powerpoint/2010/main" val="9224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6660-26D6-C506-C2AF-6D3A9B347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8B63D-8974-9F08-023E-A9D30DC4118D}"/>
              </a:ext>
            </a:extLst>
          </p:cNvPr>
          <p:cNvSpPr>
            <a:spLocks noGrp="1"/>
          </p:cNvSpPr>
          <p:nvPr>
            <p:ph type="ctrTitle"/>
          </p:nvPr>
        </p:nvSpPr>
        <p:spPr>
          <a:xfrm>
            <a:off x="0" y="3429000"/>
            <a:ext cx="12191999" cy="2153265"/>
          </a:xfrm>
        </p:spPr>
        <p:txBody>
          <a:bodyPr/>
          <a:lstStyle/>
          <a:p>
            <a:pPr algn="ctr"/>
            <a:r>
              <a:rPr lang="en-US" dirty="0"/>
              <a:t>2024 HIGHLIGTS – 2025 OBJECTIVES</a:t>
            </a:r>
            <a:br>
              <a:rPr lang="en-US" dirty="0"/>
            </a:br>
            <a:br>
              <a:rPr lang="en-US" dirty="0"/>
            </a:br>
            <a:endParaRPr lang="en-US" sz="2400" dirty="0"/>
          </a:p>
        </p:txBody>
      </p:sp>
      <p:sp>
        <p:nvSpPr>
          <p:cNvPr id="3" name="Subtitle 2">
            <a:extLst>
              <a:ext uri="{FF2B5EF4-FFF2-40B4-BE49-F238E27FC236}">
                <a16:creationId xmlns:a16="http://schemas.microsoft.com/office/drawing/2014/main" id="{6F683A7B-AA50-AED6-203A-57A6AF5811B2}"/>
              </a:ext>
            </a:extLst>
          </p:cNvPr>
          <p:cNvSpPr>
            <a:spLocks noGrp="1"/>
          </p:cNvSpPr>
          <p:nvPr>
            <p:ph type="subTitle" idx="1"/>
          </p:nvPr>
        </p:nvSpPr>
        <p:spPr>
          <a:xfrm>
            <a:off x="407988" y="5700252"/>
            <a:ext cx="11376026" cy="803787"/>
          </a:xfrm>
        </p:spPr>
        <p:txBody>
          <a:bodyPr/>
          <a:lstStyle/>
          <a:p>
            <a:r>
              <a:rPr lang="en-GB" dirty="0"/>
              <a:t>Cristina Lara</a:t>
            </a:r>
          </a:p>
          <a:p>
            <a:r>
              <a:rPr lang="en-GB" dirty="0"/>
              <a:t>January</a:t>
            </a:r>
            <a:r>
              <a:rPr lang="en-GB" b="0" dirty="0"/>
              <a:t> 2024</a:t>
            </a:r>
          </a:p>
        </p:txBody>
      </p:sp>
      <p:sp>
        <p:nvSpPr>
          <p:cNvPr id="5" name="TextBox 4">
            <a:extLst>
              <a:ext uri="{FF2B5EF4-FFF2-40B4-BE49-F238E27FC236}">
                <a16:creationId xmlns:a16="http://schemas.microsoft.com/office/drawing/2014/main" id="{B8918ABF-E4EE-8830-07FF-62247053FEEA}"/>
              </a:ext>
            </a:extLst>
          </p:cNvPr>
          <p:cNvSpPr txBox="1"/>
          <p:nvPr/>
        </p:nvSpPr>
        <p:spPr>
          <a:xfrm>
            <a:off x="3048000" y="3245955"/>
            <a:ext cx="6096000" cy="369332"/>
          </a:xfrm>
          <a:prstGeom prst="rect">
            <a:avLst/>
          </a:prstGeom>
          <a:noFill/>
        </p:spPr>
        <p:txBody>
          <a:bodyPr wrap="square">
            <a:spAutoFit/>
          </a:bodyPr>
          <a:lstStyle/>
          <a:p>
            <a:pPr marL="342900" indent="-342900" algn="l">
              <a:buFont typeface="Arial" panose="020B0604020202020204" pitchFamily="34" charset="0"/>
              <a:buChar char="•"/>
            </a:pPr>
            <a:r>
              <a:rPr lang="fr-CH" sz="1800" dirty="0"/>
              <a:t>Antoine Calmes</a:t>
            </a:r>
          </a:p>
        </p:txBody>
      </p:sp>
      <p:sp>
        <p:nvSpPr>
          <p:cNvPr id="7" name="TextBox 6">
            <a:extLst>
              <a:ext uri="{FF2B5EF4-FFF2-40B4-BE49-F238E27FC236}">
                <a16:creationId xmlns:a16="http://schemas.microsoft.com/office/drawing/2014/main" id="{58823996-769E-FA8A-693D-912CD93455BD}"/>
              </a:ext>
            </a:extLst>
          </p:cNvPr>
          <p:cNvSpPr txBox="1"/>
          <p:nvPr/>
        </p:nvSpPr>
        <p:spPr>
          <a:xfrm>
            <a:off x="3048000" y="3245955"/>
            <a:ext cx="6096000" cy="369332"/>
          </a:xfrm>
          <a:prstGeom prst="rect">
            <a:avLst/>
          </a:prstGeom>
          <a:noFill/>
        </p:spPr>
        <p:txBody>
          <a:bodyPr wrap="square">
            <a:spAutoFit/>
          </a:bodyPr>
          <a:lstStyle/>
          <a:p>
            <a:pPr marL="342900" indent="-342900" algn="l">
              <a:buFont typeface="Arial" panose="020B0604020202020204" pitchFamily="34" charset="0"/>
              <a:buChar char="•"/>
            </a:pPr>
            <a:r>
              <a:rPr lang="fr-CH" sz="1800" dirty="0"/>
              <a:t>Antoine Calmes</a:t>
            </a:r>
          </a:p>
        </p:txBody>
      </p:sp>
      <p:sp>
        <p:nvSpPr>
          <p:cNvPr id="9" name="TextBox 8">
            <a:extLst>
              <a:ext uri="{FF2B5EF4-FFF2-40B4-BE49-F238E27FC236}">
                <a16:creationId xmlns:a16="http://schemas.microsoft.com/office/drawing/2014/main" id="{B130A5CC-CE7C-2FA4-C6E4-E55AB086B482}"/>
              </a:ext>
            </a:extLst>
          </p:cNvPr>
          <p:cNvSpPr txBox="1"/>
          <p:nvPr/>
        </p:nvSpPr>
        <p:spPr>
          <a:xfrm>
            <a:off x="3048000" y="3245955"/>
            <a:ext cx="6096000" cy="369332"/>
          </a:xfrm>
          <a:prstGeom prst="rect">
            <a:avLst/>
          </a:prstGeom>
          <a:noFill/>
        </p:spPr>
        <p:txBody>
          <a:bodyPr wrap="square">
            <a:spAutoFit/>
          </a:bodyPr>
          <a:lstStyle/>
          <a:p>
            <a:pPr marL="342900" indent="-342900" algn="l">
              <a:buFont typeface="Arial" panose="020B0604020202020204" pitchFamily="34" charset="0"/>
              <a:buChar char="•"/>
            </a:pPr>
            <a:r>
              <a:rPr lang="fr-CH" sz="1800" dirty="0"/>
              <a:t>Antoine Calmes</a:t>
            </a:r>
          </a:p>
        </p:txBody>
      </p:sp>
    </p:spTree>
    <p:extLst>
      <p:ext uri="{BB962C8B-B14F-4D97-AF65-F5344CB8AC3E}">
        <p14:creationId xmlns:p14="http://schemas.microsoft.com/office/powerpoint/2010/main" val="1002616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107A1-1822-60D6-42DA-B3C3EB0E8F4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AD5074-988A-941B-7728-5C39D4A29867}"/>
              </a:ext>
            </a:extLst>
          </p:cNvPr>
          <p:cNvSpPr>
            <a:spLocks noGrp="1"/>
          </p:cNvSpPr>
          <p:nvPr>
            <p:ph idx="1"/>
          </p:nvPr>
        </p:nvSpPr>
        <p:spPr>
          <a:xfrm>
            <a:off x="407987" y="1354969"/>
            <a:ext cx="10508106" cy="4613440"/>
          </a:xfrm>
        </p:spPr>
        <p:txBody>
          <a:bodyPr/>
          <a:lstStyle/>
          <a:p>
            <a:r>
              <a:rPr lang="en-GB" sz="2400" b="0" kern="1200" baseline="0" dirty="0">
                <a:solidFill>
                  <a:schemeClr val="tx1"/>
                </a:solidFill>
                <a:latin typeface="+mn-lt"/>
                <a:ea typeface="+mn-ea"/>
                <a:cs typeface="+mn-cs"/>
              </a:rPr>
              <a:t>Modified button has been improved with the possibility to show fields such as “Delivery Instructions”, “Payment Conditions” and “Procurement officer Information”,</a:t>
            </a:r>
          </a:p>
          <a:p>
            <a:endParaRPr lang="en-GB" sz="2400" b="0" dirty="0">
              <a:solidFill>
                <a:schemeClr val="tx1"/>
              </a:solidFill>
            </a:endParaRPr>
          </a:p>
          <a:p>
            <a:r>
              <a:rPr lang="en-GB" sz="2400" b="0" kern="1200" baseline="0" dirty="0">
                <a:solidFill>
                  <a:srgbClr val="0033A0"/>
                </a:solidFill>
                <a:latin typeface="+mn-lt"/>
                <a:ea typeface="+mn-ea"/>
                <a:cs typeface="+mn-cs"/>
              </a:rPr>
              <a:t>It is now </a:t>
            </a:r>
            <a:r>
              <a:rPr lang="en-GB" sz="2400" b="0" kern="1200" baseline="0" dirty="0">
                <a:solidFill>
                  <a:srgbClr val="0033A0"/>
                </a:solidFill>
                <a:highlight>
                  <a:srgbClr val="00FF00"/>
                </a:highlight>
                <a:latin typeface="+mn-lt"/>
                <a:ea typeface="+mn-ea"/>
                <a:cs typeface="+mn-cs"/>
              </a:rPr>
              <a:t>easier</a:t>
            </a:r>
            <a:r>
              <a:rPr lang="en-GB" sz="2400" b="0" kern="1200" baseline="0" dirty="0">
                <a:solidFill>
                  <a:srgbClr val="0033A0"/>
                </a:solidFill>
                <a:latin typeface="+mn-lt"/>
                <a:ea typeface="+mn-ea"/>
                <a:cs typeface="+mn-cs"/>
              </a:rPr>
              <a:t> to modify your order directly in EDH (without Qualiac)</a:t>
            </a:r>
          </a:p>
          <a:p>
            <a:endParaRPr lang="en-GB" sz="2400" b="0" dirty="0">
              <a:solidFill>
                <a:srgbClr val="0033A0"/>
              </a:solidFill>
            </a:endParaRPr>
          </a:p>
          <a:p>
            <a:endParaRPr lang="en-GB" sz="2400" b="0" dirty="0">
              <a:solidFill>
                <a:srgbClr val="0033A0"/>
              </a:solidFill>
            </a:endParaRPr>
          </a:p>
          <a:p>
            <a:endParaRPr lang="en-GB" sz="2400" b="0" dirty="0">
              <a:solidFill>
                <a:srgbClr val="0033A0"/>
              </a:solidFill>
            </a:endParaRPr>
          </a:p>
          <a:p>
            <a:r>
              <a:rPr lang="en-GB" sz="1600" b="0" kern="1200" baseline="0" dirty="0">
                <a:solidFill>
                  <a:srgbClr val="0033A0"/>
                </a:solidFill>
                <a:highlight>
                  <a:srgbClr val="00FFFF"/>
                </a:highlight>
                <a:latin typeface="+mn-lt"/>
                <a:ea typeface="+mn-ea"/>
                <a:cs typeface="+mn-cs"/>
              </a:rPr>
              <a:t>Thanks to Alvaro for suggesting and managing the change with FAP-BC</a:t>
            </a:r>
          </a:p>
          <a:p>
            <a:endParaRPr lang="en-GB" sz="2400" b="0" i="1" kern="1200" baseline="0" dirty="0">
              <a:solidFill>
                <a:schemeClr val="tx1"/>
              </a:solidFill>
              <a:latin typeface="+mn-lt"/>
              <a:ea typeface="+mn-ea"/>
              <a:cs typeface="+mn-cs"/>
            </a:endParaRPr>
          </a:p>
          <a:p>
            <a:endParaRPr lang="en-GB" sz="2400" b="0" dirty="0">
              <a:solidFill>
                <a:schemeClr val="tx1"/>
              </a:solidFill>
            </a:endParaRPr>
          </a:p>
        </p:txBody>
      </p:sp>
      <p:sp>
        <p:nvSpPr>
          <p:cNvPr id="4" name="Title 3">
            <a:extLst>
              <a:ext uri="{FF2B5EF4-FFF2-40B4-BE49-F238E27FC236}">
                <a16:creationId xmlns:a16="http://schemas.microsoft.com/office/drawing/2014/main" id="{B0D5D137-E85C-C7C8-46C0-2B08385E2222}"/>
              </a:ext>
            </a:extLst>
          </p:cNvPr>
          <p:cNvSpPr>
            <a:spLocks noGrp="1"/>
          </p:cNvSpPr>
          <p:nvPr>
            <p:ph type="title"/>
          </p:nvPr>
        </p:nvSpPr>
        <p:spPr/>
        <p:txBody>
          <a:bodyPr/>
          <a:lstStyle/>
          <a:p>
            <a:r>
              <a:rPr lang="en-US" dirty="0"/>
              <a:t>DAI – MODIFIED / AMENDMENT</a:t>
            </a:r>
            <a:endParaRPr lang="en-GB" dirty="0"/>
          </a:p>
        </p:txBody>
      </p:sp>
      <p:sp>
        <p:nvSpPr>
          <p:cNvPr id="10" name="Content Placeholder 4">
            <a:extLst>
              <a:ext uri="{FF2B5EF4-FFF2-40B4-BE49-F238E27FC236}">
                <a16:creationId xmlns:a16="http://schemas.microsoft.com/office/drawing/2014/main" id="{12C2EC40-CF79-617E-7D80-EAFE4D74E8B6}"/>
              </a:ext>
            </a:extLst>
          </p:cNvPr>
          <p:cNvSpPr txBox="1">
            <a:spLocks/>
          </p:cNvSpPr>
          <p:nvPr/>
        </p:nvSpPr>
        <p:spPr>
          <a:xfrm>
            <a:off x="6584085" y="1354969"/>
            <a:ext cx="5104642" cy="461344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52600" lvl="1" indent="-228600">
              <a:buFont typeface="+mj-lt"/>
              <a:buAutoNum type="arabicPeriod"/>
            </a:pPr>
            <a:endParaRPr lang="en-GB" sz="2400" dirty="0"/>
          </a:p>
        </p:txBody>
      </p:sp>
      <p:sp>
        <p:nvSpPr>
          <p:cNvPr id="2" name="Slide Number Placeholder 1">
            <a:extLst>
              <a:ext uri="{FF2B5EF4-FFF2-40B4-BE49-F238E27FC236}">
                <a16:creationId xmlns:a16="http://schemas.microsoft.com/office/drawing/2014/main" id="{AD6362CE-3DF9-0B1B-53A7-01FF5F153227}"/>
              </a:ext>
            </a:extLst>
          </p:cNvPr>
          <p:cNvSpPr>
            <a:spLocks noGrp="1"/>
          </p:cNvSpPr>
          <p:nvPr>
            <p:ph type="sldNum" sz="quarter" idx="12"/>
          </p:nvPr>
        </p:nvSpPr>
        <p:spPr/>
        <p:txBody>
          <a:bodyPr/>
          <a:lstStyle/>
          <a:p>
            <a:fld id="{36B5EA5A-BC32-A742-B11B-8E7414D5B535}" type="slidenum">
              <a:rPr lang="en-US" smtClean="0"/>
              <a:pPr/>
              <a:t>50</a:t>
            </a:fld>
            <a:endParaRPr lang="en-US" dirty="0"/>
          </a:p>
        </p:txBody>
      </p:sp>
    </p:spTree>
    <p:extLst>
      <p:ext uri="{BB962C8B-B14F-4D97-AF65-F5344CB8AC3E}">
        <p14:creationId xmlns:p14="http://schemas.microsoft.com/office/powerpoint/2010/main" val="210754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FA2A8D1-2800-908A-4CE4-2245771BE656}"/>
              </a:ext>
            </a:extLst>
          </p:cNvPr>
          <p:cNvSpPr>
            <a:spLocks noGrp="1"/>
          </p:cNvSpPr>
          <p:nvPr>
            <p:ph idx="1"/>
          </p:nvPr>
        </p:nvSpPr>
        <p:spPr>
          <a:xfrm>
            <a:off x="407987" y="1354969"/>
            <a:ext cx="11376024" cy="4613440"/>
          </a:xfrm>
        </p:spPr>
        <p:txBody>
          <a:bodyPr/>
          <a:lstStyle/>
          <a:p>
            <a:r>
              <a:rPr lang="en-US" sz="2400" b="0" i="1" dirty="0">
                <a:solidFill>
                  <a:schemeClr val="accent2"/>
                </a:solidFill>
              </a:rPr>
              <a:t>For onsite interventions (in France AND/OR Switzerland),</a:t>
            </a:r>
          </a:p>
          <a:p>
            <a:r>
              <a:rPr lang="en-US" sz="2400" b="0" i="1" dirty="0">
                <a:solidFill>
                  <a:srgbClr val="0033A0"/>
                </a:solidFill>
              </a:rPr>
              <a:t>Technical Officer can now select, in the DAI, the place of intervention.</a:t>
            </a:r>
          </a:p>
          <a:p>
            <a:r>
              <a:rPr lang="en-US" sz="2400" b="0" i="1" dirty="0">
                <a:solidFill>
                  <a:srgbClr val="0033A0"/>
                </a:solidFill>
              </a:rPr>
              <a:t>The boxes ticked will define the </a:t>
            </a:r>
            <a:r>
              <a:rPr lang="en-US" sz="2400" b="0" i="1" dirty="0" err="1">
                <a:solidFill>
                  <a:srgbClr val="0033A0"/>
                </a:solidFill>
              </a:rPr>
              <a:t>labour</a:t>
            </a:r>
            <a:r>
              <a:rPr lang="en-US" sz="2400" b="0" i="1" dirty="0">
                <a:solidFill>
                  <a:srgbClr val="0033A0"/>
                </a:solidFill>
              </a:rPr>
              <a:t> </a:t>
            </a:r>
            <a:r>
              <a:rPr lang="en-GB" sz="2400" b="0" i="1" dirty="0">
                <a:solidFill>
                  <a:srgbClr val="0033A0"/>
                </a:solidFill>
              </a:rPr>
              <a:t>law applicable to the contractor’s personnel</a:t>
            </a:r>
            <a:endParaRPr lang="en-US" sz="2400" b="0" i="1" kern="1200" baseline="0" dirty="0">
              <a:solidFill>
                <a:srgbClr val="0033A0"/>
              </a:solidFill>
              <a:latin typeface="+mn-lt"/>
              <a:ea typeface="+mn-ea"/>
              <a:cs typeface="+mn-cs"/>
            </a:endParaRPr>
          </a:p>
          <a:p>
            <a:endParaRPr lang="en-US" sz="2400" b="0" i="1" kern="1200" baseline="0" dirty="0">
              <a:solidFill>
                <a:schemeClr val="accent2"/>
              </a:solidFill>
              <a:latin typeface="+mn-lt"/>
              <a:ea typeface="+mn-ea"/>
              <a:cs typeface="+mn-cs"/>
            </a:endParaRPr>
          </a:p>
          <a:p>
            <a:endParaRPr lang="en-GB" sz="2400" b="0" kern="1200" baseline="0" dirty="0">
              <a:solidFill>
                <a:schemeClr val="tx1"/>
              </a:solidFill>
              <a:latin typeface="+mn-lt"/>
              <a:ea typeface="+mn-ea"/>
              <a:cs typeface="+mn-cs"/>
            </a:endParaRPr>
          </a:p>
          <a:p>
            <a:endParaRPr lang="en-GB" sz="2400" b="0" kern="1200" baseline="0" dirty="0">
              <a:solidFill>
                <a:schemeClr val="tx1"/>
              </a:solidFill>
              <a:latin typeface="+mn-lt"/>
              <a:ea typeface="+mn-ea"/>
              <a:cs typeface="+mn-cs"/>
            </a:endParaRPr>
          </a:p>
          <a:p>
            <a:endParaRPr lang="en-GB" sz="2400" b="0" dirty="0">
              <a:solidFill>
                <a:schemeClr val="tx1"/>
              </a:solidFill>
            </a:endParaRPr>
          </a:p>
        </p:txBody>
      </p:sp>
      <p:sp>
        <p:nvSpPr>
          <p:cNvPr id="4" name="Title 3">
            <a:extLst>
              <a:ext uri="{FF2B5EF4-FFF2-40B4-BE49-F238E27FC236}">
                <a16:creationId xmlns:a16="http://schemas.microsoft.com/office/drawing/2014/main" id="{15D23AC6-E7E5-691F-5212-D64D71944D49}"/>
              </a:ext>
            </a:extLst>
          </p:cNvPr>
          <p:cNvSpPr>
            <a:spLocks noGrp="1"/>
          </p:cNvSpPr>
          <p:nvPr>
            <p:ph type="title"/>
          </p:nvPr>
        </p:nvSpPr>
        <p:spPr/>
        <p:txBody>
          <a:bodyPr/>
          <a:lstStyle/>
          <a:p>
            <a:r>
              <a:rPr lang="en-US" dirty="0"/>
              <a:t>DAI – Intervention on the CERN Site</a:t>
            </a:r>
            <a:endParaRPr lang="en-GB" dirty="0"/>
          </a:p>
        </p:txBody>
      </p:sp>
      <p:pic>
        <p:nvPicPr>
          <p:cNvPr id="3" name="Picture 2">
            <a:extLst>
              <a:ext uri="{FF2B5EF4-FFF2-40B4-BE49-F238E27FC236}">
                <a16:creationId xmlns:a16="http://schemas.microsoft.com/office/drawing/2014/main" id="{CD87AA35-F332-8995-58B1-8605EB7FA5B7}"/>
              </a:ext>
            </a:extLst>
          </p:cNvPr>
          <p:cNvPicPr>
            <a:picLocks noChangeAspect="1"/>
          </p:cNvPicPr>
          <p:nvPr/>
        </p:nvPicPr>
        <p:blipFill>
          <a:blip r:embed="rId3"/>
          <a:stretch>
            <a:fillRect/>
          </a:stretch>
        </p:blipFill>
        <p:spPr>
          <a:xfrm>
            <a:off x="1275907" y="3429000"/>
            <a:ext cx="9478698" cy="1514686"/>
          </a:xfrm>
          <a:prstGeom prst="rect">
            <a:avLst/>
          </a:prstGeom>
        </p:spPr>
      </p:pic>
      <p:sp>
        <p:nvSpPr>
          <p:cNvPr id="2" name="Slide Number Placeholder 1">
            <a:extLst>
              <a:ext uri="{FF2B5EF4-FFF2-40B4-BE49-F238E27FC236}">
                <a16:creationId xmlns:a16="http://schemas.microsoft.com/office/drawing/2014/main" id="{82787138-077C-EB30-BED0-FA795A1B41C0}"/>
              </a:ext>
            </a:extLst>
          </p:cNvPr>
          <p:cNvSpPr>
            <a:spLocks noGrp="1"/>
          </p:cNvSpPr>
          <p:nvPr>
            <p:ph type="sldNum" sz="quarter" idx="12"/>
          </p:nvPr>
        </p:nvSpPr>
        <p:spPr/>
        <p:txBody>
          <a:bodyPr/>
          <a:lstStyle/>
          <a:p>
            <a:fld id="{36B5EA5A-BC32-A742-B11B-8E7414D5B535}" type="slidenum">
              <a:rPr lang="en-US" smtClean="0"/>
              <a:pPr/>
              <a:t>51</a:t>
            </a:fld>
            <a:endParaRPr lang="en-US" dirty="0"/>
          </a:p>
        </p:txBody>
      </p:sp>
    </p:spTree>
    <p:extLst>
      <p:ext uri="{BB962C8B-B14F-4D97-AF65-F5344CB8AC3E}">
        <p14:creationId xmlns:p14="http://schemas.microsoft.com/office/powerpoint/2010/main" val="2021507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0F278-526F-87F7-C682-C3DD81B4183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B6F244-9807-129E-E983-E584C6E161AE}"/>
              </a:ext>
            </a:extLst>
          </p:cNvPr>
          <p:cNvSpPr>
            <a:spLocks noGrp="1"/>
          </p:cNvSpPr>
          <p:nvPr>
            <p:ph idx="1"/>
          </p:nvPr>
        </p:nvSpPr>
        <p:spPr>
          <a:xfrm>
            <a:off x="407986" y="1354969"/>
            <a:ext cx="11298343" cy="4613440"/>
          </a:xfrm>
        </p:spPr>
        <p:txBody>
          <a:bodyPr/>
          <a:lstStyle/>
          <a:p>
            <a:r>
              <a:rPr lang="en-US" sz="2400" b="0" i="1" dirty="0">
                <a:solidFill>
                  <a:schemeClr val="accent2"/>
                </a:solidFill>
              </a:rPr>
              <a:t>For intervention on </a:t>
            </a:r>
            <a:r>
              <a:rPr lang="en-US" sz="2400" i="1" u="sng" dirty="0">
                <a:solidFill>
                  <a:srgbClr val="FFC000"/>
                </a:solidFill>
              </a:rPr>
              <a:t>BOTH</a:t>
            </a:r>
            <a:r>
              <a:rPr lang="en-US" sz="2400" b="0" i="1" dirty="0">
                <a:solidFill>
                  <a:schemeClr val="accent2"/>
                </a:solidFill>
              </a:rPr>
              <a:t> sides (FR + CH), the </a:t>
            </a:r>
            <a:r>
              <a:rPr lang="en-US" sz="2400" b="0" i="1" dirty="0">
                <a:solidFill>
                  <a:srgbClr val="0033A0"/>
                </a:solidFill>
                <a:highlight>
                  <a:srgbClr val="00FF00"/>
                </a:highlight>
              </a:rPr>
              <a:t>4P applies</a:t>
            </a:r>
            <a:r>
              <a:rPr lang="en-US" sz="2400" b="0" i="1" dirty="0">
                <a:solidFill>
                  <a:schemeClr val="accent2"/>
                </a:solidFill>
              </a:rPr>
              <a:t>.</a:t>
            </a:r>
          </a:p>
          <a:p>
            <a:pPr algn="ctr"/>
            <a:r>
              <a:rPr lang="en-US" sz="1800" b="0" i="1" kern="1200" baseline="0" dirty="0">
                <a:solidFill>
                  <a:srgbClr val="0033A0"/>
                </a:solidFill>
                <a:latin typeface="+mn-lt"/>
                <a:ea typeface="+mn-ea"/>
                <a:cs typeface="+mn-cs"/>
              </a:rPr>
              <a:t>4P = </a:t>
            </a:r>
            <a:r>
              <a:rPr lang="fr-CH" sz="1800" b="0" i="1" kern="1200" baseline="0" dirty="0">
                <a:solidFill>
                  <a:srgbClr val="0033A0"/>
                </a:solidFill>
                <a:latin typeface="+mn-lt"/>
                <a:ea typeface="+mn-ea"/>
                <a:cs typeface="+mn-cs"/>
              </a:rPr>
              <a:t>Part Prépondérante Prévisible de la Prestation</a:t>
            </a:r>
          </a:p>
          <a:p>
            <a:r>
              <a:rPr lang="en-US" sz="2400" b="0" i="1" kern="1200" baseline="0" dirty="0">
                <a:solidFill>
                  <a:schemeClr val="accent2"/>
                </a:solidFill>
                <a:latin typeface="+mn-lt"/>
                <a:ea typeface="+mn-ea"/>
                <a:cs typeface="+mn-cs"/>
              </a:rPr>
              <a:t>4P determines a unique applicable </a:t>
            </a:r>
            <a:r>
              <a:rPr lang="en-US" sz="2400" b="0" i="1" kern="1200" baseline="0" dirty="0" err="1">
                <a:solidFill>
                  <a:schemeClr val="accent2"/>
                </a:solidFill>
                <a:latin typeface="+mn-lt"/>
                <a:ea typeface="+mn-ea"/>
                <a:cs typeface="+mn-cs"/>
              </a:rPr>
              <a:t>labour</a:t>
            </a:r>
            <a:r>
              <a:rPr lang="en-US" sz="2400" b="0" i="1" kern="1200" baseline="0" dirty="0">
                <a:solidFill>
                  <a:schemeClr val="accent2"/>
                </a:solidFill>
                <a:latin typeface="+mn-lt"/>
                <a:ea typeface="+mn-ea"/>
                <a:cs typeface="+mn-cs"/>
              </a:rPr>
              <a:t> law while the Contractor </a:t>
            </a:r>
            <a:r>
              <a:rPr lang="en-US" sz="2400" b="0" i="1" dirty="0">
                <a:solidFill>
                  <a:schemeClr val="accent2"/>
                </a:solidFill>
              </a:rPr>
              <a:t>performs</a:t>
            </a:r>
            <a:r>
              <a:rPr lang="en-US" sz="2400" b="0" i="1" kern="1200" baseline="0" dirty="0">
                <a:solidFill>
                  <a:schemeClr val="accent2"/>
                </a:solidFill>
                <a:latin typeface="+mn-lt"/>
                <a:ea typeface="+mn-ea"/>
                <a:cs typeface="+mn-cs"/>
              </a:rPr>
              <a:t> services at CERN, regardless the country where services are performed</a:t>
            </a:r>
            <a:r>
              <a:rPr lang="en-US" sz="2400" b="0" i="1" dirty="0">
                <a:solidFill>
                  <a:schemeClr val="accent2"/>
                </a:solidFill>
              </a:rPr>
              <a:t>.</a:t>
            </a:r>
            <a:endParaRPr lang="en-US" sz="2400" b="0" i="1" kern="1200" baseline="0" dirty="0">
              <a:solidFill>
                <a:schemeClr val="accent2"/>
              </a:solidFill>
              <a:latin typeface="+mn-lt"/>
              <a:ea typeface="+mn-ea"/>
              <a:cs typeface="+mn-cs"/>
            </a:endParaRPr>
          </a:p>
          <a:p>
            <a:endParaRPr lang="en-US" sz="2400" b="0" i="1" kern="1200" baseline="0" dirty="0">
              <a:solidFill>
                <a:schemeClr val="accent2"/>
              </a:solidFill>
              <a:latin typeface="+mn-lt"/>
              <a:ea typeface="+mn-ea"/>
              <a:cs typeface="+mn-cs"/>
            </a:endParaRPr>
          </a:p>
          <a:p>
            <a:endParaRPr lang="en-GB" sz="2400" b="0" kern="1200" baseline="0" dirty="0">
              <a:solidFill>
                <a:schemeClr val="tx1"/>
              </a:solidFill>
              <a:latin typeface="+mn-lt"/>
              <a:ea typeface="+mn-ea"/>
              <a:cs typeface="+mn-cs"/>
            </a:endParaRPr>
          </a:p>
          <a:p>
            <a:endParaRPr lang="en-GB" sz="2400" b="0" kern="1200" baseline="0" dirty="0">
              <a:solidFill>
                <a:schemeClr val="tx1"/>
              </a:solidFill>
              <a:latin typeface="+mn-lt"/>
              <a:ea typeface="+mn-ea"/>
              <a:cs typeface="+mn-cs"/>
            </a:endParaRPr>
          </a:p>
          <a:p>
            <a:endParaRPr lang="en-GB" sz="2400" b="0" dirty="0">
              <a:solidFill>
                <a:schemeClr val="tx1"/>
              </a:solidFill>
            </a:endParaRPr>
          </a:p>
        </p:txBody>
      </p:sp>
      <p:sp>
        <p:nvSpPr>
          <p:cNvPr id="4" name="Title 3">
            <a:extLst>
              <a:ext uri="{FF2B5EF4-FFF2-40B4-BE49-F238E27FC236}">
                <a16:creationId xmlns:a16="http://schemas.microsoft.com/office/drawing/2014/main" id="{A22DBAD5-B3D4-E1D8-06C2-D187AFF1AA09}"/>
              </a:ext>
            </a:extLst>
          </p:cNvPr>
          <p:cNvSpPr>
            <a:spLocks noGrp="1"/>
          </p:cNvSpPr>
          <p:nvPr>
            <p:ph type="title"/>
          </p:nvPr>
        </p:nvSpPr>
        <p:spPr/>
        <p:txBody>
          <a:bodyPr/>
          <a:lstStyle/>
          <a:p>
            <a:r>
              <a:rPr lang="en-US" dirty="0"/>
              <a:t>DAI – Intervention on the CERN Site</a:t>
            </a:r>
            <a:endParaRPr lang="en-GB" dirty="0"/>
          </a:p>
        </p:txBody>
      </p:sp>
      <p:pic>
        <p:nvPicPr>
          <p:cNvPr id="7" name="Picture 6">
            <a:extLst>
              <a:ext uri="{FF2B5EF4-FFF2-40B4-BE49-F238E27FC236}">
                <a16:creationId xmlns:a16="http://schemas.microsoft.com/office/drawing/2014/main" id="{5CC1DA6F-A524-B4C0-E4D7-9650203E4347}"/>
              </a:ext>
            </a:extLst>
          </p:cNvPr>
          <p:cNvPicPr>
            <a:picLocks noChangeAspect="1"/>
          </p:cNvPicPr>
          <p:nvPr/>
        </p:nvPicPr>
        <p:blipFill>
          <a:blip r:embed="rId3"/>
          <a:stretch>
            <a:fillRect/>
          </a:stretch>
        </p:blipFill>
        <p:spPr>
          <a:xfrm>
            <a:off x="336068" y="3829692"/>
            <a:ext cx="12041280" cy="1581371"/>
          </a:xfrm>
          <a:prstGeom prst="rect">
            <a:avLst/>
          </a:prstGeom>
        </p:spPr>
      </p:pic>
      <p:sp>
        <p:nvSpPr>
          <p:cNvPr id="2" name="Slide Number Placeholder 1">
            <a:extLst>
              <a:ext uri="{FF2B5EF4-FFF2-40B4-BE49-F238E27FC236}">
                <a16:creationId xmlns:a16="http://schemas.microsoft.com/office/drawing/2014/main" id="{E632A417-A9A5-E2C5-6DC6-BBA5D27B9A30}"/>
              </a:ext>
            </a:extLst>
          </p:cNvPr>
          <p:cNvSpPr>
            <a:spLocks noGrp="1"/>
          </p:cNvSpPr>
          <p:nvPr>
            <p:ph type="sldNum" sz="quarter" idx="12"/>
          </p:nvPr>
        </p:nvSpPr>
        <p:spPr/>
        <p:txBody>
          <a:bodyPr/>
          <a:lstStyle/>
          <a:p>
            <a:fld id="{36B5EA5A-BC32-A742-B11B-8E7414D5B535}" type="slidenum">
              <a:rPr lang="en-US" smtClean="0"/>
              <a:pPr/>
              <a:t>52</a:t>
            </a:fld>
            <a:endParaRPr lang="en-US" dirty="0"/>
          </a:p>
        </p:txBody>
      </p:sp>
    </p:spTree>
    <p:extLst>
      <p:ext uri="{BB962C8B-B14F-4D97-AF65-F5344CB8AC3E}">
        <p14:creationId xmlns:p14="http://schemas.microsoft.com/office/powerpoint/2010/main" val="2701875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7CCAE-9283-7477-0470-5057D00FCAF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E960CA-E778-86EA-39A1-87F320CA8EDE}"/>
              </a:ext>
            </a:extLst>
          </p:cNvPr>
          <p:cNvSpPr>
            <a:spLocks noGrp="1"/>
          </p:cNvSpPr>
          <p:nvPr>
            <p:ph idx="1"/>
          </p:nvPr>
        </p:nvSpPr>
        <p:spPr>
          <a:xfrm>
            <a:off x="407986" y="1354969"/>
            <a:ext cx="11660083" cy="4613440"/>
          </a:xfrm>
        </p:spPr>
        <p:txBody>
          <a:bodyPr/>
          <a:lstStyle/>
          <a:p>
            <a:r>
              <a:rPr lang="en-US" sz="2400" b="0" i="1" kern="1200" baseline="0" dirty="0">
                <a:solidFill>
                  <a:schemeClr val="accent2"/>
                </a:solidFill>
                <a:latin typeface="+mn-lt"/>
                <a:ea typeface="+mn-ea"/>
                <a:cs typeface="+mn-cs"/>
              </a:rPr>
              <a:t>In case of 4P :</a:t>
            </a:r>
          </a:p>
          <a:p>
            <a:pPr marL="457200" indent="-457200">
              <a:buFont typeface="+mj-lt"/>
              <a:buAutoNum type="arabicPeriod"/>
            </a:pPr>
            <a:r>
              <a:rPr lang="en-US" sz="2400" b="0" i="1" dirty="0">
                <a:solidFill>
                  <a:srgbClr val="0033A0"/>
                </a:solidFill>
              </a:rPr>
              <a:t>In the DAI, the Technical Officer </a:t>
            </a:r>
            <a:r>
              <a:rPr lang="en-US" sz="2400" b="0" i="1" dirty="0">
                <a:solidFill>
                  <a:srgbClr val="FFC000"/>
                </a:solidFill>
              </a:rPr>
              <a:t>determines</a:t>
            </a:r>
            <a:r>
              <a:rPr lang="en-US" sz="2400" b="0" i="1" dirty="0">
                <a:solidFill>
                  <a:srgbClr val="0033A0"/>
                </a:solidFill>
              </a:rPr>
              <a:t> the country where most of the services will be performed</a:t>
            </a:r>
            <a:r>
              <a:rPr lang="en-GB" sz="2400" b="0" i="1" dirty="0">
                <a:solidFill>
                  <a:srgbClr val="0033A0"/>
                </a:solidFill>
              </a:rPr>
              <a:t>, this will define the applicable labour law.</a:t>
            </a:r>
          </a:p>
          <a:p>
            <a:pPr marL="457200" indent="-457200">
              <a:buFont typeface="+mj-lt"/>
              <a:buAutoNum type="arabicPeriod"/>
            </a:pPr>
            <a:r>
              <a:rPr lang="en-GB" sz="2400" b="0" i="1" kern="1200" baseline="0" dirty="0">
                <a:solidFill>
                  <a:srgbClr val="0033A0"/>
                </a:solidFill>
                <a:latin typeface="+mn-lt"/>
                <a:ea typeface="+mn-ea"/>
                <a:cs typeface="+mn-cs"/>
              </a:rPr>
              <a:t>The Procurement Officer </a:t>
            </a:r>
            <a:r>
              <a:rPr lang="en-GB" sz="2400" b="0" i="1" kern="1200" baseline="0" dirty="0">
                <a:solidFill>
                  <a:srgbClr val="FFC000"/>
                </a:solidFill>
                <a:latin typeface="+mn-lt"/>
                <a:ea typeface="+mn-ea"/>
                <a:cs typeface="+mn-cs"/>
              </a:rPr>
              <a:t>controls </a:t>
            </a:r>
            <a:r>
              <a:rPr lang="en-GB" sz="2400" b="0" i="1" kern="1200" baseline="0" dirty="0">
                <a:solidFill>
                  <a:srgbClr val="0033A0"/>
                </a:solidFill>
                <a:latin typeface="+mn-lt"/>
                <a:ea typeface="+mn-ea"/>
                <a:cs typeface="+mn-cs"/>
              </a:rPr>
              <a:t>the information in the DAI</a:t>
            </a:r>
          </a:p>
          <a:p>
            <a:pPr marL="457200" indent="-457200">
              <a:buFont typeface="+mj-lt"/>
              <a:buAutoNum type="arabicPeriod"/>
            </a:pPr>
            <a:r>
              <a:rPr lang="en-GB" sz="2400" b="0" i="1" dirty="0">
                <a:solidFill>
                  <a:srgbClr val="0033A0"/>
                </a:solidFill>
              </a:rPr>
              <a:t>The Procurement Officer </a:t>
            </a:r>
            <a:r>
              <a:rPr lang="en-GB" sz="2100" b="0" i="1" dirty="0">
                <a:solidFill>
                  <a:srgbClr val="FFC000"/>
                </a:solidFill>
              </a:rPr>
              <a:t>writes</a:t>
            </a:r>
            <a:r>
              <a:rPr lang="en-GB" sz="2100" b="0" i="1" dirty="0">
                <a:solidFill>
                  <a:srgbClr val="0033A0"/>
                </a:solidFill>
              </a:rPr>
              <a:t> the 4P memo</a:t>
            </a:r>
            <a:endParaRPr lang="en-GB" sz="2400" b="0" kern="1200" baseline="0" dirty="0">
              <a:solidFill>
                <a:schemeClr val="tx1"/>
              </a:solidFill>
              <a:latin typeface="+mn-lt"/>
              <a:ea typeface="+mn-ea"/>
              <a:cs typeface="+mn-cs"/>
            </a:endParaRPr>
          </a:p>
          <a:p>
            <a:endParaRPr lang="en-GB" sz="2400" b="0" kern="1200" baseline="0" dirty="0">
              <a:solidFill>
                <a:schemeClr val="tx1"/>
              </a:solidFill>
              <a:latin typeface="+mn-lt"/>
              <a:ea typeface="+mn-ea"/>
              <a:cs typeface="+mn-cs"/>
            </a:endParaRPr>
          </a:p>
          <a:p>
            <a:endParaRPr lang="en-GB" sz="2400" b="0" dirty="0">
              <a:solidFill>
                <a:schemeClr val="tx1"/>
              </a:solidFill>
            </a:endParaRPr>
          </a:p>
        </p:txBody>
      </p:sp>
      <p:sp>
        <p:nvSpPr>
          <p:cNvPr id="4" name="Title 3">
            <a:extLst>
              <a:ext uri="{FF2B5EF4-FFF2-40B4-BE49-F238E27FC236}">
                <a16:creationId xmlns:a16="http://schemas.microsoft.com/office/drawing/2014/main" id="{F37DCC06-049F-941C-69DE-90F524E3AC4E}"/>
              </a:ext>
            </a:extLst>
          </p:cNvPr>
          <p:cNvSpPr>
            <a:spLocks noGrp="1"/>
          </p:cNvSpPr>
          <p:nvPr>
            <p:ph type="title"/>
          </p:nvPr>
        </p:nvSpPr>
        <p:spPr/>
        <p:txBody>
          <a:bodyPr/>
          <a:lstStyle/>
          <a:p>
            <a:r>
              <a:rPr lang="en-US" dirty="0"/>
              <a:t>DAI – Intervention on the CERN Site</a:t>
            </a:r>
            <a:endParaRPr lang="en-GB" dirty="0"/>
          </a:p>
        </p:txBody>
      </p:sp>
      <p:sp>
        <p:nvSpPr>
          <p:cNvPr id="10" name="Content Placeholder 4">
            <a:extLst>
              <a:ext uri="{FF2B5EF4-FFF2-40B4-BE49-F238E27FC236}">
                <a16:creationId xmlns:a16="http://schemas.microsoft.com/office/drawing/2014/main" id="{009A41DD-07F5-9A12-CCA6-1A775C5CA407}"/>
              </a:ext>
            </a:extLst>
          </p:cNvPr>
          <p:cNvSpPr txBox="1">
            <a:spLocks/>
          </p:cNvSpPr>
          <p:nvPr/>
        </p:nvSpPr>
        <p:spPr>
          <a:xfrm>
            <a:off x="6584085" y="1354969"/>
            <a:ext cx="5104642" cy="461344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52600" lvl="1" indent="-228600">
              <a:buFont typeface="+mj-lt"/>
              <a:buAutoNum type="arabicPeriod"/>
            </a:pPr>
            <a:endParaRPr lang="en-GB" sz="2400" dirty="0"/>
          </a:p>
        </p:txBody>
      </p:sp>
      <p:pic>
        <p:nvPicPr>
          <p:cNvPr id="3" name="Picture 2">
            <a:extLst>
              <a:ext uri="{FF2B5EF4-FFF2-40B4-BE49-F238E27FC236}">
                <a16:creationId xmlns:a16="http://schemas.microsoft.com/office/drawing/2014/main" id="{F9B95980-4387-34E5-A1CE-CD22A8A92AC3}"/>
              </a:ext>
            </a:extLst>
          </p:cNvPr>
          <p:cNvPicPr>
            <a:picLocks noChangeAspect="1"/>
          </p:cNvPicPr>
          <p:nvPr/>
        </p:nvPicPr>
        <p:blipFill>
          <a:blip r:embed="rId3"/>
          <a:srcRect b="33335"/>
          <a:stretch/>
        </p:blipFill>
        <p:spPr>
          <a:xfrm>
            <a:off x="2691954" y="3845051"/>
            <a:ext cx="7297168" cy="425497"/>
          </a:xfrm>
          <a:prstGeom prst="rect">
            <a:avLst/>
          </a:prstGeom>
        </p:spPr>
      </p:pic>
      <p:sp>
        <p:nvSpPr>
          <p:cNvPr id="2" name="Slide Number Placeholder 1">
            <a:extLst>
              <a:ext uri="{FF2B5EF4-FFF2-40B4-BE49-F238E27FC236}">
                <a16:creationId xmlns:a16="http://schemas.microsoft.com/office/drawing/2014/main" id="{3E84CC2C-17BE-F18A-9E9E-39178083FF76}"/>
              </a:ext>
            </a:extLst>
          </p:cNvPr>
          <p:cNvSpPr>
            <a:spLocks noGrp="1"/>
          </p:cNvSpPr>
          <p:nvPr>
            <p:ph type="sldNum" sz="quarter" idx="12"/>
          </p:nvPr>
        </p:nvSpPr>
        <p:spPr/>
        <p:txBody>
          <a:bodyPr/>
          <a:lstStyle/>
          <a:p>
            <a:fld id="{36B5EA5A-BC32-A742-B11B-8E7414D5B535}" type="slidenum">
              <a:rPr lang="en-US" smtClean="0"/>
              <a:pPr/>
              <a:t>53</a:t>
            </a:fld>
            <a:endParaRPr lang="en-US" dirty="0"/>
          </a:p>
        </p:txBody>
      </p:sp>
    </p:spTree>
    <p:extLst>
      <p:ext uri="{BB962C8B-B14F-4D97-AF65-F5344CB8AC3E}">
        <p14:creationId xmlns:p14="http://schemas.microsoft.com/office/powerpoint/2010/main" val="1650722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6AC1-BBE7-395C-2816-27F4C53040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8C53F1-FEBA-94A8-7D7F-0BCD15161332}"/>
              </a:ext>
            </a:extLst>
          </p:cNvPr>
          <p:cNvSpPr>
            <a:spLocks noGrp="1"/>
          </p:cNvSpPr>
          <p:nvPr>
            <p:ph type="title"/>
          </p:nvPr>
        </p:nvSpPr>
        <p:spPr/>
        <p:txBody>
          <a:bodyPr/>
          <a:lstStyle/>
          <a:p>
            <a:r>
              <a:rPr lang="en-US" dirty="0"/>
              <a:t>How to establish the 4P:</a:t>
            </a:r>
            <a:endParaRPr lang="en-GB" dirty="0"/>
          </a:p>
        </p:txBody>
      </p:sp>
      <p:sp>
        <p:nvSpPr>
          <p:cNvPr id="10" name="Content Placeholder 4">
            <a:extLst>
              <a:ext uri="{FF2B5EF4-FFF2-40B4-BE49-F238E27FC236}">
                <a16:creationId xmlns:a16="http://schemas.microsoft.com/office/drawing/2014/main" id="{442EB550-75C7-445C-5F35-637251BE1776}"/>
              </a:ext>
            </a:extLst>
          </p:cNvPr>
          <p:cNvSpPr txBox="1">
            <a:spLocks/>
          </p:cNvSpPr>
          <p:nvPr/>
        </p:nvSpPr>
        <p:spPr>
          <a:xfrm>
            <a:off x="6584085" y="1555935"/>
            <a:ext cx="5104642" cy="461344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52600" lvl="1" indent="-228600">
              <a:buFont typeface="+mj-lt"/>
              <a:buAutoNum type="arabicPeriod"/>
            </a:pPr>
            <a:endParaRPr lang="en-GB" sz="2400" dirty="0"/>
          </a:p>
        </p:txBody>
      </p:sp>
      <p:pic>
        <p:nvPicPr>
          <p:cNvPr id="7" name="Picture 6">
            <a:extLst>
              <a:ext uri="{FF2B5EF4-FFF2-40B4-BE49-F238E27FC236}">
                <a16:creationId xmlns:a16="http://schemas.microsoft.com/office/drawing/2014/main" id="{1FD8C955-9A9F-1EC8-300A-0C85AAC16137}"/>
              </a:ext>
            </a:extLst>
          </p:cNvPr>
          <p:cNvPicPr>
            <a:picLocks noChangeAspect="1"/>
          </p:cNvPicPr>
          <p:nvPr/>
        </p:nvPicPr>
        <p:blipFill>
          <a:blip r:embed="rId3"/>
          <a:stretch>
            <a:fillRect/>
          </a:stretch>
        </p:blipFill>
        <p:spPr>
          <a:xfrm>
            <a:off x="7184500" y="1325690"/>
            <a:ext cx="4647156" cy="1903448"/>
          </a:xfrm>
          <a:prstGeom prst="rect">
            <a:avLst/>
          </a:prstGeom>
        </p:spPr>
      </p:pic>
      <p:pic>
        <p:nvPicPr>
          <p:cNvPr id="9" name="Picture 8">
            <a:extLst>
              <a:ext uri="{FF2B5EF4-FFF2-40B4-BE49-F238E27FC236}">
                <a16:creationId xmlns:a16="http://schemas.microsoft.com/office/drawing/2014/main" id="{EC6B9250-1E2D-2966-65BB-09DD71C15559}"/>
              </a:ext>
            </a:extLst>
          </p:cNvPr>
          <p:cNvPicPr>
            <a:picLocks noChangeAspect="1"/>
          </p:cNvPicPr>
          <p:nvPr/>
        </p:nvPicPr>
        <p:blipFill>
          <a:blip r:embed="rId4"/>
          <a:stretch>
            <a:fillRect/>
          </a:stretch>
        </p:blipFill>
        <p:spPr>
          <a:xfrm>
            <a:off x="7184500" y="3290724"/>
            <a:ext cx="5007500" cy="2160511"/>
          </a:xfrm>
          <a:prstGeom prst="rect">
            <a:avLst/>
          </a:prstGeom>
        </p:spPr>
      </p:pic>
      <p:sp>
        <p:nvSpPr>
          <p:cNvPr id="3" name="TextBox 2">
            <a:extLst>
              <a:ext uri="{FF2B5EF4-FFF2-40B4-BE49-F238E27FC236}">
                <a16:creationId xmlns:a16="http://schemas.microsoft.com/office/drawing/2014/main" id="{B6490CF9-2DE1-D703-E248-6B5B890C0509}"/>
              </a:ext>
            </a:extLst>
          </p:cNvPr>
          <p:cNvSpPr txBox="1"/>
          <p:nvPr/>
        </p:nvSpPr>
        <p:spPr>
          <a:xfrm>
            <a:off x="624789" y="1293383"/>
            <a:ext cx="6094324" cy="923330"/>
          </a:xfrm>
          <a:prstGeom prst="rect">
            <a:avLst/>
          </a:prstGeom>
          <a:noFill/>
        </p:spPr>
        <p:txBody>
          <a:bodyPr wrap="square">
            <a:spAutoFit/>
          </a:bodyPr>
          <a:lstStyle/>
          <a:p>
            <a:pPr marL="285750" indent="-285750">
              <a:buFont typeface="Arial" panose="020B0604020202020204" pitchFamily="34" charset="0"/>
              <a:buChar char="•"/>
            </a:pPr>
            <a:r>
              <a:rPr lang="en-GB" sz="1800" dirty="0"/>
              <a:t>Ask statistics to the TO, the statistics should be an estimated volume (in time spent or </a:t>
            </a:r>
            <a:r>
              <a:rPr lang="en-GB" sz="1800" dirty="0" err="1"/>
              <a:t>nb</a:t>
            </a:r>
            <a:r>
              <a:rPr lang="en-GB" sz="1800" dirty="0"/>
              <a:t> of installations) </a:t>
            </a:r>
            <a:r>
              <a:rPr lang="en-GB" sz="1800" u="sng" dirty="0"/>
              <a:t>of the future</a:t>
            </a:r>
            <a:r>
              <a:rPr lang="en-GB" sz="1800" dirty="0"/>
              <a:t> services. </a:t>
            </a:r>
            <a:endParaRPr lang="en-US" dirty="0"/>
          </a:p>
        </p:txBody>
      </p:sp>
      <p:pic>
        <p:nvPicPr>
          <p:cNvPr id="5" name="Picture 4">
            <a:extLst>
              <a:ext uri="{FF2B5EF4-FFF2-40B4-BE49-F238E27FC236}">
                <a16:creationId xmlns:a16="http://schemas.microsoft.com/office/drawing/2014/main" id="{F69A57D0-16C7-7543-A954-5FED56C8CAC1}"/>
              </a:ext>
            </a:extLst>
          </p:cNvPr>
          <p:cNvPicPr>
            <a:picLocks noChangeAspect="1"/>
          </p:cNvPicPr>
          <p:nvPr/>
        </p:nvPicPr>
        <p:blipFill>
          <a:blip r:embed="rId5"/>
          <a:stretch>
            <a:fillRect/>
          </a:stretch>
        </p:blipFill>
        <p:spPr>
          <a:xfrm>
            <a:off x="933963" y="2567213"/>
            <a:ext cx="5507193" cy="3155750"/>
          </a:xfrm>
          <a:prstGeom prst="rect">
            <a:avLst/>
          </a:prstGeom>
        </p:spPr>
      </p:pic>
      <p:sp>
        <p:nvSpPr>
          <p:cNvPr id="2" name="Slide Number Placeholder 1">
            <a:extLst>
              <a:ext uri="{FF2B5EF4-FFF2-40B4-BE49-F238E27FC236}">
                <a16:creationId xmlns:a16="http://schemas.microsoft.com/office/drawing/2014/main" id="{A35820C9-600B-CBDE-C776-9F5B2E507787}"/>
              </a:ext>
            </a:extLst>
          </p:cNvPr>
          <p:cNvSpPr>
            <a:spLocks noGrp="1"/>
          </p:cNvSpPr>
          <p:nvPr>
            <p:ph type="sldNum" sz="quarter" idx="12"/>
          </p:nvPr>
        </p:nvSpPr>
        <p:spPr/>
        <p:txBody>
          <a:bodyPr/>
          <a:lstStyle/>
          <a:p>
            <a:fld id="{36B5EA5A-BC32-A742-B11B-8E7414D5B535}" type="slidenum">
              <a:rPr lang="en-US" smtClean="0"/>
              <a:pPr/>
              <a:t>54</a:t>
            </a:fld>
            <a:endParaRPr lang="en-US" dirty="0"/>
          </a:p>
        </p:txBody>
      </p:sp>
    </p:spTree>
    <p:extLst>
      <p:ext uri="{BB962C8B-B14F-4D97-AF65-F5344CB8AC3E}">
        <p14:creationId xmlns:p14="http://schemas.microsoft.com/office/powerpoint/2010/main" val="136442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EB2C8-36F0-9ADC-9FDC-59F4F941B9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27E40E-FFBE-E428-1E24-F16327580D04}"/>
              </a:ext>
            </a:extLst>
          </p:cNvPr>
          <p:cNvSpPr>
            <a:spLocks noGrp="1"/>
          </p:cNvSpPr>
          <p:nvPr>
            <p:ph type="title"/>
          </p:nvPr>
        </p:nvSpPr>
        <p:spPr/>
        <p:txBody>
          <a:bodyPr/>
          <a:lstStyle/>
          <a:p>
            <a:r>
              <a:rPr lang="en-US" dirty="0"/>
              <a:t>How to establish the 4P:</a:t>
            </a:r>
            <a:endParaRPr lang="en-GB" dirty="0"/>
          </a:p>
        </p:txBody>
      </p:sp>
      <p:sp>
        <p:nvSpPr>
          <p:cNvPr id="10" name="Content Placeholder 4">
            <a:extLst>
              <a:ext uri="{FF2B5EF4-FFF2-40B4-BE49-F238E27FC236}">
                <a16:creationId xmlns:a16="http://schemas.microsoft.com/office/drawing/2014/main" id="{8BEF2AF0-09F7-35A5-17DF-81181426E48A}"/>
              </a:ext>
            </a:extLst>
          </p:cNvPr>
          <p:cNvSpPr txBox="1">
            <a:spLocks/>
          </p:cNvSpPr>
          <p:nvPr/>
        </p:nvSpPr>
        <p:spPr>
          <a:xfrm>
            <a:off x="6584085" y="1555935"/>
            <a:ext cx="5104642" cy="461344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52600" lvl="1" indent="-228600">
              <a:buFont typeface="+mj-lt"/>
              <a:buAutoNum type="arabicPeriod"/>
            </a:pPr>
            <a:endParaRPr lang="en-GB" sz="2400" dirty="0"/>
          </a:p>
        </p:txBody>
      </p:sp>
      <p:sp>
        <p:nvSpPr>
          <p:cNvPr id="3" name="TextBox 2">
            <a:extLst>
              <a:ext uri="{FF2B5EF4-FFF2-40B4-BE49-F238E27FC236}">
                <a16:creationId xmlns:a16="http://schemas.microsoft.com/office/drawing/2014/main" id="{498737ED-742B-2C0E-ACD5-A88BFBFE39C4}"/>
              </a:ext>
            </a:extLst>
          </p:cNvPr>
          <p:cNvSpPr txBox="1"/>
          <p:nvPr/>
        </p:nvSpPr>
        <p:spPr>
          <a:xfrm>
            <a:off x="407988" y="1113412"/>
            <a:ext cx="12114938" cy="4955203"/>
          </a:xfrm>
          <a:prstGeom prst="rect">
            <a:avLst/>
          </a:prstGeom>
          <a:noFill/>
        </p:spPr>
        <p:txBody>
          <a:bodyPr wrap="square">
            <a:spAutoFit/>
          </a:bodyPr>
          <a:lstStyle/>
          <a:p>
            <a:pPr marL="285750" indent="-285750">
              <a:buFont typeface="Arial" panose="020B0604020202020204" pitchFamily="34" charset="0"/>
              <a:buChar char="•"/>
            </a:pPr>
            <a:r>
              <a:rPr lang="en-GB" sz="2800" dirty="0"/>
              <a:t>Prepare the memo: </a:t>
            </a:r>
            <a:r>
              <a:rPr lang="fr-FR" sz="2800" dirty="0">
                <a:hlinkClick r:id="rId3"/>
              </a:rPr>
              <a:t>Document </a:t>
            </a:r>
            <a:r>
              <a:rPr lang="fr-FR" sz="2800" dirty="0" err="1">
                <a:hlinkClick r:id="rId3"/>
              </a:rPr>
              <a:t>templates</a:t>
            </a:r>
            <a:r>
              <a:rPr lang="fr-FR" sz="2800" dirty="0">
                <a:hlinkClick r:id="rId3"/>
              </a:rPr>
              <a:t> - Procurement Group (IPT-PI) - CERN Confluence</a:t>
            </a:r>
            <a:r>
              <a:rPr lang="en-GB" sz="2800" dirty="0"/>
              <a:t> </a:t>
            </a:r>
          </a:p>
          <a:p>
            <a:pPr marL="285750" indent="-285750">
              <a:buFont typeface="Arial" panose="020B0604020202020204" pitchFamily="34" charset="0"/>
              <a:buChar char="•"/>
            </a:pPr>
            <a:r>
              <a:rPr lang="en-GB" sz="2800" dirty="0"/>
              <a:t>Have it reviewed by Seb or Charles</a:t>
            </a:r>
          </a:p>
          <a:p>
            <a:pPr marL="285750" indent="-285750">
              <a:buFont typeface="Arial" panose="020B0604020202020204" pitchFamily="34" charset="0"/>
              <a:buChar char="•"/>
            </a:pPr>
            <a:r>
              <a:rPr lang="en-GB" sz="2800" dirty="0"/>
              <a:t>Launch </a:t>
            </a:r>
            <a:r>
              <a:rPr lang="en-GB" sz="2800" dirty="0" err="1"/>
              <a:t>Docusign</a:t>
            </a:r>
            <a:r>
              <a:rPr lang="en-GB" sz="2800" dirty="0"/>
              <a:t>:</a:t>
            </a:r>
          </a:p>
          <a:p>
            <a:pPr marL="742950" lvl="1" indent="-285750">
              <a:buFont typeface="Arial" panose="020B0604020202020204" pitchFamily="34" charset="0"/>
              <a:buChar char="•"/>
            </a:pPr>
            <a:r>
              <a:rPr lang="en-GB" dirty="0"/>
              <a:t>DO/IT: TO + GL + DH + PO + IPT-PI-SE SL</a:t>
            </a:r>
          </a:p>
          <a:p>
            <a:pPr marL="742950" lvl="1" indent="-285750">
              <a:buFont typeface="Arial" panose="020B0604020202020204" pitchFamily="34" charset="0"/>
              <a:buChar char="•"/>
            </a:pPr>
            <a:r>
              <a:rPr lang="en-GB" dirty="0"/>
              <a:t>DAI: TO + his/her SL + PO + IPT-PI-SE SL</a:t>
            </a:r>
          </a:p>
          <a:p>
            <a:pPr marL="285750" indent="-285750">
              <a:buFont typeface="Arial" panose="020B0604020202020204" pitchFamily="34" charset="0"/>
              <a:buChar char="•"/>
            </a:pPr>
            <a:r>
              <a:rPr lang="en-GB" sz="2800" dirty="0"/>
              <a:t>Save the memo in DAI + Shared + complete the </a:t>
            </a:r>
            <a:r>
              <a:rPr lang="en-GB" sz="2800" dirty="0" err="1"/>
              <a:t>xls</a:t>
            </a:r>
            <a:r>
              <a:rPr lang="en-GB" sz="2800" dirty="0"/>
              <a:t> (\\cern.ch\</a:t>
            </a:r>
            <a:r>
              <a:rPr lang="en-GB" sz="2800" dirty="0" err="1"/>
              <a:t>dfs</a:t>
            </a:r>
            <a:r>
              <a:rPr lang="en-GB" sz="2800" dirty="0"/>
              <a:t>\Departments\FP\Groups\PI\Shared\IPT-PI-SE\3.3-Services\1-Onsite_services\4P) </a:t>
            </a:r>
          </a:p>
          <a:p>
            <a:pPr marL="742950" lvl="1" indent="-285750">
              <a:buFont typeface="Arial" panose="020B0604020202020204" pitchFamily="34" charset="0"/>
              <a:buChar char="•"/>
            </a:pPr>
            <a:endParaRPr lang="en-GB" sz="2800" dirty="0"/>
          </a:p>
          <a:p>
            <a:pPr marL="742950" lvl="1"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US" sz="2800" dirty="0"/>
          </a:p>
        </p:txBody>
      </p:sp>
      <p:pic>
        <p:nvPicPr>
          <p:cNvPr id="15" name="Picture 14">
            <a:extLst>
              <a:ext uri="{FF2B5EF4-FFF2-40B4-BE49-F238E27FC236}">
                <a16:creationId xmlns:a16="http://schemas.microsoft.com/office/drawing/2014/main" id="{CE80AC7B-F9EC-4F45-25F9-911AA1B73F17}"/>
              </a:ext>
            </a:extLst>
          </p:cNvPr>
          <p:cNvPicPr>
            <a:picLocks noChangeAspect="1"/>
          </p:cNvPicPr>
          <p:nvPr/>
        </p:nvPicPr>
        <p:blipFill>
          <a:blip r:embed="rId4"/>
          <a:stretch>
            <a:fillRect/>
          </a:stretch>
        </p:blipFill>
        <p:spPr>
          <a:xfrm>
            <a:off x="2815838" y="4839726"/>
            <a:ext cx="5776958" cy="1373921"/>
          </a:xfrm>
          <a:prstGeom prst="rect">
            <a:avLst/>
          </a:prstGeom>
        </p:spPr>
      </p:pic>
      <p:sp>
        <p:nvSpPr>
          <p:cNvPr id="2" name="Slide Number Placeholder 1">
            <a:extLst>
              <a:ext uri="{FF2B5EF4-FFF2-40B4-BE49-F238E27FC236}">
                <a16:creationId xmlns:a16="http://schemas.microsoft.com/office/drawing/2014/main" id="{22AF9878-D823-1939-0DD4-1C2E9B46C7F9}"/>
              </a:ext>
            </a:extLst>
          </p:cNvPr>
          <p:cNvSpPr>
            <a:spLocks noGrp="1"/>
          </p:cNvSpPr>
          <p:nvPr>
            <p:ph type="sldNum" sz="quarter" idx="12"/>
          </p:nvPr>
        </p:nvSpPr>
        <p:spPr/>
        <p:txBody>
          <a:bodyPr/>
          <a:lstStyle/>
          <a:p>
            <a:fld id="{36B5EA5A-BC32-A742-B11B-8E7414D5B535}" type="slidenum">
              <a:rPr lang="en-US" smtClean="0"/>
              <a:pPr/>
              <a:t>55</a:t>
            </a:fld>
            <a:endParaRPr lang="en-US" dirty="0"/>
          </a:p>
        </p:txBody>
      </p:sp>
    </p:spTree>
    <p:extLst>
      <p:ext uri="{BB962C8B-B14F-4D97-AF65-F5344CB8AC3E}">
        <p14:creationId xmlns:p14="http://schemas.microsoft.com/office/powerpoint/2010/main" val="1667489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64776" y="2151154"/>
            <a:ext cx="11377465" cy="2049091"/>
          </a:xfrm>
        </p:spPr>
        <p:txBody>
          <a:bodyPr/>
          <a:lstStyle/>
          <a:p>
            <a:pPr algn="just"/>
            <a:r>
              <a:rPr lang="en-GB" sz="4800" dirty="0">
                <a:solidFill>
                  <a:schemeClr val="tx1">
                    <a:lumMod val="75000"/>
                  </a:schemeClr>
                </a:solidFill>
              </a:rPr>
              <a:t>If you have to remember one thing…*</a:t>
            </a:r>
          </a:p>
          <a:p>
            <a:pPr algn="just"/>
            <a:endParaRPr lang="en-GB" sz="4800" dirty="0">
              <a:solidFill>
                <a:schemeClr val="tx1">
                  <a:lumMod val="75000"/>
                </a:schemeClr>
              </a:solidFill>
            </a:endParaRPr>
          </a:p>
        </p:txBody>
      </p:sp>
      <p:sp>
        <p:nvSpPr>
          <p:cNvPr id="2" name="Content Placeholder 3">
            <a:extLst>
              <a:ext uri="{FF2B5EF4-FFF2-40B4-BE49-F238E27FC236}">
                <a16:creationId xmlns:a16="http://schemas.microsoft.com/office/drawing/2014/main" id="{EF86A5BC-B1F3-B63F-CDC7-72C230936EF2}"/>
              </a:ext>
            </a:extLst>
          </p:cNvPr>
          <p:cNvSpPr txBox="1">
            <a:spLocks/>
          </p:cNvSpPr>
          <p:nvPr/>
        </p:nvSpPr>
        <p:spPr bwMode="auto">
          <a:xfrm>
            <a:off x="9443022" y="5604996"/>
            <a:ext cx="2429113" cy="46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93713" indent="-457200" algn="l" rtl="0" eaLnBrk="1" fontAlgn="base" hangingPunct="1">
              <a:spcBef>
                <a:spcPct val="20000"/>
              </a:spcBef>
              <a:spcAft>
                <a:spcPct val="0"/>
              </a:spcAft>
              <a:buClr>
                <a:schemeClr val="accent1"/>
              </a:buClr>
              <a:buSzPct val="80000"/>
              <a:buFont typeface="Arial" charset="0"/>
              <a:buChar char="•"/>
              <a:defRPr sz="3000" kern="1200">
                <a:solidFill>
                  <a:schemeClr val="tx1"/>
                </a:solidFill>
                <a:latin typeface="+mn-lt"/>
                <a:ea typeface="+mn-ea"/>
                <a:cs typeface="+mn-cs"/>
              </a:defRPr>
            </a:lvl1pPr>
            <a:lvl2pPr marL="904875" indent="-457200" algn="l" rtl="0" eaLnBrk="1" fontAlgn="base" hangingPunct="1">
              <a:spcBef>
                <a:spcPct val="20000"/>
              </a:spcBef>
              <a:spcAft>
                <a:spcPct val="0"/>
              </a:spcAft>
              <a:buClr>
                <a:schemeClr val="accent1"/>
              </a:buClr>
              <a:buSzPct val="90000"/>
              <a:buFont typeface="Arial" charset="0"/>
              <a:buChar char="•"/>
              <a:defRPr sz="2600" kern="1200">
                <a:solidFill>
                  <a:schemeClr val="tx1"/>
                </a:solidFill>
                <a:latin typeface="+mn-lt"/>
                <a:ea typeface="+mn-ea"/>
                <a:cs typeface="+mn-cs"/>
              </a:defRPr>
            </a:lvl2pPr>
            <a:lvl3pPr marL="1092200" indent="-342900" algn="l" rtl="0" eaLnBrk="1" fontAlgn="base" hangingPunct="1">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384300" indent="-342900" algn="l" rtl="0" eaLnBrk="1" fontAlgn="base" hangingPunct="1">
              <a:spcBef>
                <a:spcPct val="20000"/>
              </a:spcBef>
              <a:spcAft>
                <a:spcPct val="0"/>
              </a:spcAft>
              <a:buClr>
                <a:srgbClr val="969696"/>
              </a:buClr>
              <a:buSzPct val="90000"/>
              <a:buFont typeface="Arial" charset="0"/>
              <a:buChar char="•"/>
              <a:defRPr sz="2000" kern="1200">
                <a:solidFill>
                  <a:schemeClr val="tx1"/>
                </a:solidFill>
                <a:latin typeface="+mn-lt"/>
                <a:ea typeface="+mn-ea"/>
                <a:cs typeface="+mn-cs"/>
              </a:defRPr>
            </a:lvl4pPr>
            <a:lvl5pPr marL="1649413" indent="-342900" algn="l" rtl="0" eaLnBrk="1" fontAlgn="base" hangingPunct="1">
              <a:spcBef>
                <a:spcPct val="20000"/>
              </a:spcBef>
              <a:spcAft>
                <a:spcPct val="0"/>
              </a:spcAft>
              <a:buClr>
                <a:srgbClr val="80808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r">
              <a:buNone/>
            </a:pPr>
            <a:r>
              <a:rPr lang="en-GB" sz="2800" dirty="0"/>
              <a:t>*…or two</a:t>
            </a:r>
          </a:p>
          <a:p>
            <a:pPr algn="just"/>
            <a:endParaRPr lang="en-GB" sz="2800" dirty="0"/>
          </a:p>
        </p:txBody>
      </p:sp>
      <p:sp>
        <p:nvSpPr>
          <p:cNvPr id="3" name="Slide Number Placeholder 2">
            <a:extLst>
              <a:ext uri="{FF2B5EF4-FFF2-40B4-BE49-F238E27FC236}">
                <a16:creationId xmlns:a16="http://schemas.microsoft.com/office/drawing/2014/main" id="{B9D3FB74-515A-EB30-5EDD-4F1E7832D217}"/>
              </a:ext>
            </a:extLst>
          </p:cNvPr>
          <p:cNvSpPr>
            <a:spLocks noGrp="1"/>
          </p:cNvSpPr>
          <p:nvPr>
            <p:ph type="sldNum" sz="quarter" idx="12"/>
          </p:nvPr>
        </p:nvSpPr>
        <p:spPr/>
        <p:txBody>
          <a:bodyPr/>
          <a:lstStyle/>
          <a:p>
            <a:fld id="{22171F32-9A30-EC41-A9D2-45D6D6C63207}" type="slidenum">
              <a:rPr lang="en-US" smtClean="0"/>
              <a:pPr/>
              <a:t>56</a:t>
            </a:fld>
            <a:endParaRPr lang="en-US" dirty="0"/>
          </a:p>
        </p:txBody>
      </p:sp>
    </p:spTree>
    <p:extLst>
      <p:ext uri="{BB962C8B-B14F-4D97-AF65-F5344CB8AC3E}">
        <p14:creationId xmlns:p14="http://schemas.microsoft.com/office/powerpoint/2010/main" val="2000200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6782FC-4C1D-0CD8-EF83-89A713845551}"/>
              </a:ext>
            </a:extLst>
          </p:cNvPr>
          <p:cNvSpPr/>
          <p:nvPr/>
        </p:nvSpPr>
        <p:spPr>
          <a:xfrm>
            <a:off x="0" y="0"/>
            <a:ext cx="12192000" cy="6858000"/>
          </a:xfrm>
          <a:prstGeom prst="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3">
            <a:extLst>
              <a:ext uri="{FF2B5EF4-FFF2-40B4-BE49-F238E27FC236}">
                <a16:creationId xmlns:a16="http://schemas.microsoft.com/office/drawing/2014/main" id="{AEC64FB4-D2B3-4E33-9856-DF7F5BD0F371}"/>
              </a:ext>
            </a:extLst>
          </p:cNvPr>
          <p:cNvSpPr>
            <a:spLocks noGrp="1"/>
          </p:cNvSpPr>
          <p:nvPr>
            <p:ph idx="1"/>
          </p:nvPr>
        </p:nvSpPr>
        <p:spPr>
          <a:xfrm>
            <a:off x="487680" y="244214"/>
            <a:ext cx="11486606" cy="5777074"/>
          </a:xfrm>
        </p:spPr>
        <p:txBody>
          <a:bodyPr/>
          <a:lstStyle/>
          <a:p>
            <a:pPr marL="36513" algn="just"/>
            <a:endParaRPr lang="en-GB" sz="4000" dirty="0">
              <a:solidFill>
                <a:schemeClr val="bg1"/>
              </a:solidFill>
            </a:endParaRPr>
          </a:p>
          <a:p>
            <a:pPr marL="36513" algn="just"/>
            <a:r>
              <a:rPr lang="en-GB" sz="4000" dirty="0">
                <a:solidFill>
                  <a:schemeClr val="bg1"/>
                </a:solidFill>
              </a:rPr>
              <a:t>1 - Whenever there are onsite activities, ask yourself if the 4P regime applies</a:t>
            </a:r>
          </a:p>
          <a:p>
            <a:pPr marL="36513" algn="just"/>
            <a:endParaRPr lang="en-GB" sz="4000" dirty="0">
              <a:solidFill>
                <a:schemeClr val="bg1"/>
              </a:solidFill>
            </a:endParaRPr>
          </a:p>
          <a:p>
            <a:pPr marL="36513" algn="just"/>
            <a:r>
              <a:rPr lang="en-GB" sz="4000" dirty="0">
                <a:solidFill>
                  <a:schemeClr val="bg1"/>
                </a:solidFill>
              </a:rPr>
              <a:t>2 – If needed, ask IPT-PI-SE for advice</a:t>
            </a:r>
          </a:p>
          <a:p>
            <a:pPr marL="36513" algn="just"/>
            <a:endParaRPr lang="en-GB" sz="4000" dirty="0">
              <a:solidFill>
                <a:schemeClr val="bg1"/>
              </a:solidFill>
            </a:endParaRPr>
          </a:p>
          <a:p>
            <a:pPr marL="36513" algn="just"/>
            <a:r>
              <a:rPr lang="en-GB" sz="4000" dirty="0">
                <a:solidFill>
                  <a:schemeClr val="bg1"/>
                </a:solidFill>
              </a:rPr>
              <a:t>3- Dedicated ¼ </a:t>
            </a:r>
            <a:r>
              <a:rPr lang="en-GB" sz="4000" dirty="0" err="1">
                <a:solidFill>
                  <a:schemeClr val="bg1"/>
                </a:solidFill>
              </a:rPr>
              <a:t>d’heure</a:t>
            </a:r>
            <a:r>
              <a:rPr lang="en-GB" sz="4000" dirty="0">
                <a:solidFill>
                  <a:schemeClr val="bg1"/>
                </a:solidFill>
              </a:rPr>
              <a:t> </a:t>
            </a:r>
            <a:r>
              <a:rPr lang="en-GB" sz="4000" dirty="0" err="1">
                <a:solidFill>
                  <a:schemeClr val="bg1"/>
                </a:solidFill>
              </a:rPr>
              <a:t>qualité</a:t>
            </a:r>
            <a:r>
              <a:rPr lang="en-GB" sz="4000" dirty="0">
                <a:solidFill>
                  <a:schemeClr val="bg1"/>
                </a:solidFill>
              </a:rPr>
              <a:t> soon</a:t>
            </a:r>
          </a:p>
          <a:p>
            <a:pPr marL="36513" algn="just"/>
            <a:endParaRPr lang="en-GB" sz="4000" dirty="0">
              <a:solidFill>
                <a:schemeClr val="bg1"/>
              </a:solidFill>
            </a:endParaRPr>
          </a:p>
          <a:p>
            <a:pPr marL="36513" algn="just"/>
            <a:endParaRPr lang="en-GB" sz="4000" dirty="0">
              <a:solidFill>
                <a:schemeClr val="bg1"/>
              </a:solidFill>
            </a:endParaRPr>
          </a:p>
          <a:p>
            <a:pPr marL="36513" algn="just"/>
            <a:endParaRPr lang="en-GB" sz="4000" dirty="0">
              <a:solidFill>
                <a:schemeClr val="bg1"/>
              </a:solidFill>
            </a:endParaRPr>
          </a:p>
          <a:p>
            <a:pPr marL="36513" algn="just"/>
            <a:endParaRPr lang="en-GB" sz="4000" dirty="0">
              <a:solidFill>
                <a:schemeClr val="bg1"/>
              </a:solidFill>
            </a:endParaRPr>
          </a:p>
          <a:p>
            <a:pPr marL="36513" algn="just"/>
            <a:endParaRPr lang="en-GB" sz="4000" dirty="0">
              <a:solidFill>
                <a:schemeClr val="bg1"/>
              </a:solidFill>
            </a:endParaRPr>
          </a:p>
        </p:txBody>
      </p:sp>
      <p:pic>
        <p:nvPicPr>
          <p:cNvPr id="2" name="Image 32" descr="Image2.png">
            <a:extLst>
              <a:ext uri="{FF2B5EF4-FFF2-40B4-BE49-F238E27FC236}">
                <a16:creationId xmlns:a16="http://schemas.microsoft.com/office/drawing/2014/main" id="{4E03E740-9194-AC16-1B45-3C66867DF7A0}"/>
              </a:ext>
            </a:extLst>
          </p:cNvPr>
          <p:cNvPicPr>
            <a:picLocks noChangeAspect="1"/>
          </p:cNvPicPr>
          <p:nvPr/>
        </p:nvPicPr>
        <p:blipFill>
          <a:blip r:embed="rId2" cstate="print"/>
          <a:stretch>
            <a:fillRect/>
          </a:stretch>
        </p:blipFill>
        <p:spPr>
          <a:xfrm>
            <a:off x="10261913" y="3191534"/>
            <a:ext cx="1359296" cy="755842"/>
          </a:xfrm>
          <a:prstGeom prst="rect">
            <a:avLst/>
          </a:prstGeom>
        </p:spPr>
      </p:pic>
      <p:sp>
        <p:nvSpPr>
          <p:cNvPr id="3" name="Slide Number Placeholder 2">
            <a:extLst>
              <a:ext uri="{FF2B5EF4-FFF2-40B4-BE49-F238E27FC236}">
                <a16:creationId xmlns:a16="http://schemas.microsoft.com/office/drawing/2014/main" id="{522136EF-D3E8-4D44-E8D7-9B414D018CD4}"/>
              </a:ext>
            </a:extLst>
          </p:cNvPr>
          <p:cNvSpPr>
            <a:spLocks noGrp="1"/>
          </p:cNvSpPr>
          <p:nvPr>
            <p:ph type="sldNum" sz="quarter" idx="12"/>
          </p:nvPr>
        </p:nvSpPr>
        <p:spPr/>
        <p:txBody>
          <a:bodyPr/>
          <a:lstStyle/>
          <a:p>
            <a:fld id="{22171F32-9A30-EC41-A9D2-45D6D6C63207}" type="slidenum">
              <a:rPr lang="en-US" smtClean="0"/>
              <a:pPr/>
              <a:t>57</a:t>
            </a:fld>
            <a:endParaRPr lang="en-US" dirty="0"/>
          </a:p>
        </p:txBody>
      </p:sp>
    </p:spTree>
    <p:extLst>
      <p:ext uri="{BB962C8B-B14F-4D97-AF65-F5344CB8AC3E}">
        <p14:creationId xmlns:p14="http://schemas.microsoft.com/office/powerpoint/2010/main" val="16073695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55D0-EF65-5184-5180-70C748F9ECB3}"/>
              </a:ext>
            </a:extLst>
          </p:cNvPr>
          <p:cNvSpPr>
            <a:spLocks noGrp="1"/>
          </p:cNvSpPr>
          <p:nvPr>
            <p:ph type="ctrTitle"/>
          </p:nvPr>
        </p:nvSpPr>
        <p:spPr/>
        <p:txBody>
          <a:bodyPr/>
          <a:lstStyle/>
          <a:p>
            <a:pPr algn="ctr"/>
            <a:r>
              <a:rPr lang="en-US" dirty="0"/>
              <a:t>AOB</a:t>
            </a:r>
            <a:br>
              <a:rPr lang="en-US" dirty="0"/>
            </a:br>
            <a:endParaRPr lang="en-GB" b="0" dirty="0"/>
          </a:p>
        </p:txBody>
      </p:sp>
    </p:spTree>
    <p:extLst>
      <p:ext uri="{BB962C8B-B14F-4D97-AF65-F5344CB8AC3E}">
        <p14:creationId xmlns:p14="http://schemas.microsoft.com/office/powerpoint/2010/main" val="1804232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A49FA-0A2A-F850-629B-EE72F8DB50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060C78-ED80-41AC-8164-7DD58C12C044}"/>
              </a:ext>
            </a:extLst>
          </p:cNvPr>
          <p:cNvSpPr txBox="1"/>
          <p:nvPr/>
        </p:nvSpPr>
        <p:spPr>
          <a:xfrm>
            <a:off x="291751" y="392733"/>
            <a:ext cx="11376025" cy="5783780"/>
          </a:xfrm>
          <a:prstGeom prst="rect">
            <a:avLst/>
          </a:prstGeom>
        </p:spPr>
        <p:txBody>
          <a:bodyPr vert="horz" lIns="0" tIns="0" rIns="0" bIns="0" rtlCol="0" anchor="t" anchorCtr="0">
            <a:normAutofit/>
          </a:bodyPr>
          <a:lstStyle/>
          <a:p>
            <a:pPr marL="571500" indent="-571500">
              <a:lnSpc>
                <a:spcPct val="90000"/>
              </a:lnSpc>
              <a:spcBef>
                <a:spcPct val="0"/>
              </a:spcBef>
              <a:spcAft>
                <a:spcPts val="600"/>
              </a:spcAft>
              <a:buFont typeface="Arial" panose="020B0604020202020204" pitchFamily="34" charset="0"/>
              <a:buChar char="•"/>
            </a:pPr>
            <a:endParaRPr lang="en-US" sz="2800" dirty="0"/>
          </a:p>
        </p:txBody>
      </p:sp>
      <p:sp>
        <p:nvSpPr>
          <p:cNvPr id="4" name="Title 1">
            <a:extLst>
              <a:ext uri="{FF2B5EF4-FFF2-40B4-BE49-F238E27FC236}">
                <a16:creationId xmlns:a16="http://schemas.microsoft.com/office/drawing/2014/main" id="{7147A787-8975-0A01-493E-4A9F55226E25}"/>
              </a:ext>
            </a:extLst>
          </p:cNvPr>
          <p:cNvSpPr>
            <a:spLocks noGrp="1"/>
          </p:cNvSpPr>
          <p:nvPr>
            <p:ph type="title"/>
          </p:nvPr>
        </p:nvSpPr>
        <p:spPr>
          <a:xfrm>
            <a:off x="383274" y="1595243"/>
            <a:ext cx="11376025" cy="1065742"/>
          </a:xfrm>
        </p:spPr>
        <p:txBody>
          <a:bodyPr/>
          <a:lstStyle/>
          <a:p>
            <a:pPr algn="ctr"/>
            <a:r>
              <a:rPr lang="en-US" altLang="en-US" sz="6600" dirty="0">
                <a:latin typeface="Calibri" panose="020F0502020204030204" pitchFamily="34" charset="0"/>
                <a:cs typeface="Calibri" panose="020F0502020204030204" pitchFamily="34" charset="0"/>
              </a:rPr>
              <a:t>Limited Tendering &amp; Country Champions</a:t>
            </a:r>
            <a:endParaRPr lang="en-US" sz="6600" dirty="0"/>
          </a:p>
        </p:txBody>
      </p:sp>
      <p:sp>
        <p:nvSpPr>
          <p:cNvPr id="3" name="Slide Number Placeholder 2">
            <a:extLst>
              <a:ext uri="{FF2B5EF4-FFF2-40B4-BE49-F238E27FC236}">
                <a16:creationId xmlns:a16="http://schemas.microsoft.com/office/drawing/2014/main" id="{CC0BBA5C-2D49-6962-0ACB-820FA67E78DD}"/>
              </a:ext>
            </a:extLst>
          </p:cNvPr>
          <p:cNvSpPr>
            <a:spLocks noGrp="1"/>
          </p:cNvSpPr>
          <p:nvPr>
            <p:ph type="sldNum" sz="quarter" idx="12"/>
          </p:nvPr>
        </p:nvSpPr>
        <p:spPr/>
        <p:txBody>
          <a:bodyPr/>
          <a:lstStyle/>
          <a:p>
            <a:fld id="{36B5EA5A-BC32-A742-B11B-8E7414D5B535}" type="slidenum">
              <a:rPr lang="en-US" smtClean="0"/>
              <a:pPr/>
              <a:t>59</a:t>
            </a:fld>
            <a:endParaRPr lang="en-US" dirty="0"/>
          </a:p>
        </p:txBody>
      </p:sp>
    </p:spTree>
    <p:extLst>
      <p:ext uri="{BB962C8B-B14F-4D97-AF65-F5344CB8AC3E}">
        <p14:creationId xmlns:p14="http://schemas.microsoft.com/office/powerpoint/2010/main" val="130700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9FAB9C-EA8B-915E-85C3-4C9D67A75E73}"/>
              </a:ext>
            </a:extLst>
          </p:cNvPr>
          <p:cNvSpPr>
            <a:spLocks noGrp="1"/>
          </p:cNvSpPr>
          <p:nvPr>
            <p:ph type="title"/>
          </p:nvPr>
        </p:nvSpPr>
        <p:spPr>
          <a:xfrm>
            <a:off x="1775520" y="44624"/>
            <a:ext cx="5976664" cy="792088"/>
          </a:xfrm>
        </p:spPr>
        <p:txBody>
          <a:bodyPr>
            <a:normAutofit/>
          </a:bodyPr>
          <a:lstStyle/>
          <a:p>
            <a:r>
              <a:rPr lang="en-US" sz="3200" dirty="0"/>
              <a:t>Procurement 2024 - Figures</a:t>
            </a:r>
            <a:endParaRPr lang="en-GB" sz="3200" dirty="0"/>
          </a:p>
        </p:txBody>
      </p:sp>
      <p:grpSp>
        <p:nvGrpSpPr>
          <p:cNvPr id="40" name="Group 39">
            <a:extLst>
              <a:ext uri="{FF2B5EF4-FFF2-40B4-BE49-F238E27FC236}">
                <a16:creationId xmlns:a16="http://schemas.microsoft.com/office/drawing/2014/main" id="{198F76DD-DCDB-5B2F-F598-F96C876A3CCC}"/>
              </a:ext>
            </a:extLst>
          </p:cNvPr>
          <p:cNvGrpSpPr/>
          <p:nvPr/>
        </p:nvGrpSpPr>
        <p:grpSpPr>
          <a:xfrm>
            <a:off x="2212219" y="1837961"/>
            <a:ext cx="1944302" cy="4236874"/>
            <a:chOff x="534310" y="1052650"/>
            <a:chExt cx="1944302" cy="4481178"/>
          </a:xfrm>
        </p:grpSpPr>
        <p:sp>
          <p:nvSpPr>
            <p:cNvPr id="36" name="Rectangle: Rounded Corners 35">
              <a:extLst>
                <a:ext uri="{FF2B5EF4-FFF2-40B4-BE49-F238E27FC236}">
                  <a16:creationId xmlns:a16="http://schemas.microsoft.com/office/drawing/2014/main" id="{909F3344-FBC3-7D23-9816-BF330B37E16A}"/>
                </a:ext>
              </a:extLst>
            </p:cNvPr>
            <p:cNvSpPr/>
            <p:nvPr/>
          </p:nvSpPr>
          <p:spPr>
            <a:xfrm>
              <a:off x="534310" y="1052650"/>
              <a:ext cx="1944302" cy="4481178"/>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6F5B2E95-30A3-6615-B1F1-0B1ADA4A1436}"/>
                </a:ext>
              </a:extLst>
            </p:cNvPr>
            <p:cNvSpPr txBox="1"/>
            <p:nvPr/>
          </p:nvSpPr>
          <p:spPr>
            <a:xfrm>
              <a:off x="641090" y="1208656"/>
              <a:ext cx="1666077" cy="553390"/>
            </a:xfrm>
            <a:prstGeom prst="rect">
              <a:avLst/>
            </a:prstGeom>
            <a:noFill/>
          </p:spPr>
          <p:txBody>
            <a:bodyPr wrap="square">
              <a:spAutoFit/>
            </a:bodyPr>
            <a:lstStyle/>
            <a:p>
              <a:r>
                <a:rPr lang="en-GB" sz="2800" b="1" dirty="0">
                  <a:solidFill>
                    <a:schemeClr val="bg1"/>
                  </a:solidFill>
                </a:rPr>
                <a:t>32’000</a:t>
              </a:r>
              <a:r>
                <a:rPr lang="en-GB" dirty="0"/>
                <a:t> </a:t>
              </a:r>
            </a:p>
          </p:txBody>
        </p:sp>
        <p:sp>
          <p:nvSpPr>
            <p:cNvPr id="39" name="TextBox 38">
              <a:extLst>
                <a:ext uri="{FF2B5EF4-FFF2-40B4-BE49-F238E27FC236}">
                  <a16:creationId xmlns:a16="http://schemas.microsoft.com/office/drawing/2014/main" id="{D551435E-C436-49D9-C088-71683064420C}"/>
                </a:ext>
              </a:extLst>
            </p:cNvPr>
            <p:cNvSpPr txBox="1"/>
            <p:nvPr/>
          </p:nvSpPr>
          <p:spPr>
            <a:xfrm>
              <a:off x="588378" y="1559505"/>
              <a:ext cx="1294583" cy="390628"/>
            </a:xfrm>
            <a:prstGeom prst="rect">
              <a:avLst/>
            </a:prstGeom>
            <a:noFill/>
          </p:spPr>
          <p:txBody>
            <a:bodyPr wrap="square">
              <a:spAutoFit/>
            </a:bodyPr>
            <a:lstStyle/>
            <a:p>
              <a:r>
                <a:rPr lang="en-GB" dirty="0">
                  <a:solidFill>
                    <a:schemeClr val="bg1"/>
                  </a:solidFill>
                </a:rPr>
                <a:t>Suppliers</a:t>
              </a:r>
            </a:p>
          </p:txBody>
        </p:sp>
      </p:grpSp>
      <p:grpSp>
        <p:nvGrpSpPr>
          <p:cNvPr id="79" name="Google Shape;12121;p72">
            <a:extLst>
              <a:ext uri="{FF2B5EF4-FFF2-40B4-BE49-F238E27FC236}">
                <a16:creationId xmlns:a16="http://schemas.microsoft.com/office/drawing/2014/main" id="{A5B488C9-4549-489C-62F7-8F61C15113EE}"/>
              </a:ext>
            </a:extLst>
          </p:cNvPr>
          <p:cNvGrpSpPr/>
          <p:nvPr/>
        </p:nvGrpSpPr>
        <p:grpSpPr>
          <a:xfrm>
            <a:off x="2653146" y="4827686"/>
            <a:ext cx="1325086" cy="972159"/>
            <a:chOff x="5331913" y="3413947"/>
            <a:chExt cx="347143" cy="254684"/>
          </a:xfrm>
          <a:solidFill>
            <a:schemeClr val="bg1"/>
          </a:solidFill>
        </p:grpSpPr>
        <p:sp>
          <p:nvSpPr>
            <p:cNvPr id="80" name="Google Shape;12122;p72">
              <a:extLst>
                <a:ext uri="{FF2B5EF4-FFF2-40B4-BE49-F238E27FC236}">
                  <a16:creationId xmlns:a16="http://schemas.microsoft.com/office/drawing/2014/main" id="{45F8FAFE-DAF8-B47A-4B33-B167D59E613F}"/>
                </a:ext>
              </a:extLst>
            </p:cNvPr>
            <p:cNvSpPr/>
            <p:nvPr/>
          </p:nvSpPr>
          <p:spPr>
            <a:xfrm>
              <a:off x="5597163" y="3523083"/>
              <a:ext cx="43222" cy="15564"/>
            </a:xfrm>
            <a:custGeom>
              <a:avLst/>
              <a:gdLst/>
              <a:ahLst/>
              <a:cxnLst/>
              <a:rect l="l" t="t" r="r" b="b"/>
              <a:pathLst>
                <a:path w="1358" h="489" extrusionOk="0">
                  <a:moveTo>
                    <a:pt x="167" y="0"/>
                  </a:moveTo>
                  <a:cubicBezTo>
                    <a:pt x="84" y="0"/>
                    <a:pt x="0" y="71"/>
                    <a:pt x="0" y="167"/>
                  </a:cubicBezTo>
                  <a:cubicBezTo>
                    <a:pt x="0" y="250"/>
                    <a:pt x="84" y="322"/>
                    <a:pt x="167" y="322"/>
                  </a:cubicBezTo>
                  <a:cubicBezTo>
                    <a:pt x="346" y="322"/>
                    <a:pt x="870" y="357"/>
                    <a:pt x="1120" y="476"/>
                  </a:cubicBezTo>
                  <a:cubicBezTo>
                    <a:pt x="1155" y="488"/>
                    <a:pt x="1167" y="488"/>
                    <a:pt x="1191" y="488"/>
                  </a:cubicBezTo>
                  <a:cubicBezTo>
                    <a:pt x="1251" y="488"/>
                    <a:pt x="1310" y="464"/>
                    <a:pt x="1346" y="405"/>
                  </a:cubicBezTo>
                  <a:cubicBezTo>
                    <a:pt x="1358" y="322"/>
                    <a:pt x="1334" y="226"/>
                    <a:pt x="1251" y="191"/>
                  </a:cubicBezTo>
                  <a:cubicBezTo>
                    <a:pt x="882" y="12"/>
                    <a:pt x="203" y="0"/>
                    <a:pt x="167" y="0"/>
                  </a:cubicBezTo>
                  <a:close/>
                </a:path>
              </a:pathLst>
            </a:custGeom>
            <a:grpFill/>
            <a:ln>
              <a:noFill/>
            </a:ln>
          </p:spPr>
          <p:txBody>
            <a:bodyPr spcFirstLastPara="1" wrap="square" lIns="91425" tIns="91425" rIns="91425" bIns="91425" anchor="ctr" anchorCtr="0">
              <a:noAutofit/>
            </a:bodyPr>
            <a:lstStyle/>
            <a:p>
              <a:endParaRPr/>
            </a:p>
          </p:txBody>
        </p:sp>
        <p:sp>
          <p:nvSpPr>
            <p:cNvPr id="81" name="Google Shape;12123;p72">
              <a:extLst>
                <a:ext uri="{FF2B5EF4-FFF2-40B4-BE49-F238E27FC236}">
                  <a16:creationId xmlns:a16="http://schemas.microsoft.com/office/drawing/2014/main" id="{EF4F4E27-185C-2D20-011A-3225109DF805}"/>
                </a:ext>
              </a:extLst>
            </p:cNvPr>
            <p:cNvSpPr/>
            <p:nvPr/>
          </p:nvSpPr>
          <p:spPr>
            <a:xfrm>
              <a:off x="5331913" y="3413947"/>
              <a:ext cx="347143" cy="253538"/>
            </a:xfrm>
            <a:custGeom>
              <a:avLst/>
              <a:gdLst/>
              <a:ahLst/>
              <a:cxnLst/>
              <a:rect l="l" t="t" r="r" b="b"/>
              <a:pathLst>
                <a:path w="10907" h="7966" extrusionOk="0">
                  <a:moveTo>
                    <a:pt x="7168" y="357"/>
                  </a:moveTo>
                  <a:lnTo>
                    <a:pt x="7168" y="1893"/>
                  </a:lnTo>
                  <a:cubicBezTo>
                    <a:pt x="7168" y="2131"/>
                    <a:pt x="7120" y="2357"/>
                    <a:pt x="7013" y="2560"/>
                  </a:cubicBezTo>
                  <a:cubicBezTo>
                    <a:pt x="7001" y="2584"/>
                    <a:pt x="7001" y="2608"/>
                    <a:pt x="7001" y="2643"/>
                  </a:cubicBezTo>
                  <a:lnTo>
                    <a:pt x="7001" y="3084"/>
                  </a:lnTo>
                  <a:cubicBezTo>
                    <a:pt x="7001" y="3512"/>
                    <a:pt x="6822" y="3917"/>
                    <a:pt x="6513" y="4203"/>
                  </a:cubicBezTo>
                  <a:cubicBezTo>
                    <a:pt x="6465" y="4227"/>
                    <a:pt x="6429" y="4274"/>
                    <a:pt x="6394" y="4310"/>
                  </a:cubicBezTo>
                  <a:cubicBezTo>
                    <a:pt x="6111" y="4514"/>
                    <a:pt x="5775" y="4621"/>
                    <a:pt x="5415" y="4621"/>
                  </a:cubicBezTo>
                  <a:cubicBezTo>
                    <a:pt x="5396" y="4621"/>
                    <a:pt x="5377" y="4620"/>
                    <a:pt x="5358" y="4620"/>
                  </a:cubicBezTo>
                  <a:cubicBezTo>
                    <a:pt x="4536" y="4560"/>
                    <a:pt x="3917" y="3858"/>
                    <a:pt x="3917" y="3024"/>
                  </a:cubicBezTo>
                  <a:lnTo>
                    <a:pt x="3917" y="2643"/>
                  </a:lnTo>
                  <a:cubicBezTo>
                    <a:pt x="3917" y="2608"/>
                    <a:pt x="3917" y="2596"/>
                    <a:pt x="3905" y="2560"/>
                  </a:cubicBezTo>
                  <a:cubicBezTo>
                    <a:pt x="3798" y="2357"/>
                    <a:pt x="3751" y="2131"/>
                    <a:pt x="3751" y="1893"/>
                  </a:cubicBezTo>
                  <a:lnTo>
                    <a:pt x="3751" y="1548"/>
                  </a:lnTo>
                  <a:cubicBezTo>
                    <a:pt x="3751" y="893"/>
                    <a:pt x="4286" y="357"/>
                    <a:pt x="4941" y="357"/>
                  </a:cubicBezTo>
                  <a:close/>
                  <a:moveTo>
                    <a:pt x="10013" y="2905"/>
                  </a:moveTo>
                  <a:lnTo>
                    <a:pt x="10013" y="3560"/>
                  </a:lnTo>
                  <a:cubicBezTo>
                    <a:pt x="10013" y="3667"/>
                    <a:pt x="9989" y="3774"/>
                    <a:pt x="9942" y="3870"/>
                  </a:cubicBezTo>
                  <a:lnTo>
                    <a:pt x="9870" y="4036"/>
                  </a:lnTo>
                  <a:cubicBezTo>
                    <a:pt x="9858" y="4048"/>
                    <a:pt x="9858" y="4084"/>
                    <a:pt x="9858" y="4108"/>
                  </a:cubicBezTo>
                  <a:lnTo>
                    <a:pt x="9858" y="4453"/>
                  </a:lnTo>
                  <a:cubicBezTo>
                    <a:pt x="9870" y="4679"/>
                    <a:pt x="9763" y="4882"/>
                    <a:pt x="9597" y="5048"/>
                  </a:cubicBezTo>
                  <a:cubicBezTo>
                    <a:pt x="9451" y="5205"/>
                    <a:pt x="9244" y="5288"/>
                    <a:pt x="9022" y="5288"/>
                  </a:cubicBezTo>
                  <a:cubicBezTo>
                    <a:pt x="9007" y="5288"/>
                    <a:pt x="8992" y="5287"/>
                    <a:pt x="8977" y="5286"/>
                  </a:cubicBezTo>
                  <a:cubicBezTo>
                    <a:pt x="8513" y="5275"/>
                    <a:pt x="8144" y="4870"/>
                    <a:pt x="8144" y="4382"/>
                  </a:cubicBezTo>
                  <a:lnTo>
                    <a:pt x="8144" y="4084"/>
                  </a:lnTo>
                  <a:cubicBezTo>
                    <a:pt x="8144" y="4048"/>
                    <a:pt x="8144" y="4036"/>
                    <a:pt x="8132" y="4012"/>
                  </a:cubicBezTo>
                  <a:lnTo>
                    <a:pt x="8025" y="3810"/>
                  </a:lnTo>
                  <a:cubicBezTo>
                    <a:pt x="8002" y="3741"/>
                    <a:pt x="7968" y="3672"/>
                    <a:pt x="7966" y="3582"/>
                  </a:cubicBezTo>
                  <a:lnTo>
                    <a:pt x="7966" y="3582"/>
                  </a:lnTo>
                  <a:cubicBezTo>
                    <a:pt x="7973" y="3196"/>
                    <a:pt x="8279" y="2905"/>
                    <a:pt x="8644" y="2905"/>
                  </a:cubicBezTo>
                  <a:close/>
                  <a:moveTo>
                    <a:pt x="1727" y="2893"/>
                  </a:moveTo>
                  <a:cubicBezTo>
                    <a:pt x="2000" y="2893"/>
                    <a:pt x="2250" y="3000"/>
                    <a:pt x="2441" y="3191"/>
                  </a:cubicBezTo>
                  <a:cubicBezTo>
                    <a:pt x="2643" y="3381"/>
                    <a:pt x="2739" y="3655"/>
                    <a:pt x="2774" y="3929"/>
                  </a:cubicBezTo>
                  <a:cubicBezTo>
                    <a:pt x="2774" y="4024"/>
                    <a:pt x="2786" y="4132"/>
                    <a:pt x="2786" y="4227"/>
                  </a:cubicBezTo>
                  <a:lnTo>
                    <a:pt x="2786" y="4262"/>
                  </a:lnTo>
                  <a:cubicBezTo>
                    <a:pt x="2608" y="3989"/>
                    <a:pt x="2358" y="3798"/>
                    <a:pt x="2000" y="3691"/>
                  </a:cubicBezTo>
                  <a:cubicBezTo>
                    <a:pt x="1753" y="3615"/>
                    <a:pt x="1520" y="3607"/>
                    <a:pt x="1431" y="3607"/>
                  </a:cubicBezTo>
                  <a:cubicBezTo>
                    <a:pt x="1409" y="3607"/>
                    <a:pt x="1396" y="3608"/>
                    <a:pt x="1393" y="3608"/>
                  </a:cubicBezTo>
                  <a:cubicBezTo>
                    <a:pt x="1346" y="3608"/>
                    <a:pt x="1310" y="3620"/>
                    <a:pt x="1286" y="3655"/>
                  </a:cubicBezTo>
                  <a:lnTo>
                    <a:pt x="1000" y="3953"/>
                  </a:lnTo>
                  <a:cubicBezTo>
                    <a:pt x="941" y="4012"/>
                    <a:pt x="941" y="4108"/>
                    <a:pt x="1000" y="4167"/>
                  </a:cubicBezTo>
                  <a:cubicBezTo>
                    <a:pt x="1030" y="4197"/>
                    <a:pt x="1072" y="4212"/>
                    <a:pt x="1113" y="4212"/>
                  </a:cubicBezTo>
                  <a:cubicBezTo>
                    <a:pt x="1155" y="4212"/>
                    <a:pt x="1197" y="4197"/>
                    <a:pt x="1226" y="4167"/>
                  </a:cubicBezTo>
                  <a:lnTo>
                    <a:pt x="1465" y="3917"/>
                  </a:lnTo>
                  <a:cubicBezTo>
                    <a:pt x="1667" y="3929"/>
                    <a:pt x="2322" y="4012"/>
                    <a:pt x="2572" y="4572"/>
                  </a:cubicBezTo>
                  <a:cubicBezTo>
                    <a:pt x="2500" y="4989"/>
                    <a:pt x="2143" y="5298"/>
                    <a:pt x="1727" y="5298"/>
                  </a:cubicBezTo>
                  <a:cubicBezTo>
                    <a:pt x="1250" y="5298"/>
                    <a:pt x="869" y="4917"/>
                    <a:pt x="869" y="4441"/>
                  </a:cubicBezTo>
                  <a:cubicBezTo>
                    <a:pt x="869" y="4346"/>
                    <a:pt x="798" y="4274"/>
                    <a:pt x="703" y="4274"/>
                  </a:cubicBezTo>
                  <a:lnTo>
                    <a:pt x="679" y="4274"/>
                  </a:lnTo>
                  <a:lnTo>
                    <a:pt x="679" y="4227"/>
                  </a:lnTo>
                  <a:cubicBezTo>
                    <a:pt x="679" y="4132"/>
                    <a:pt x="679" y="4024"/>
                    <a:pt x="691" y="3929"/>
                  </a:cubicBezTo>
                  <a:cubicBezTo>
                    <a:pt x="703" y="3655"/>
                    <a:pt x="822" y="3381"/>
                    <a:pt x="1012" y="3191"/>
                  </a:cubicBezTo>
                  <a:cubicBezTo>
                    <a:pt x="1215" y="3000"/>
                    <a:pt x="1465" y="2893"/>
                    <a:pt x="1727" y="2893"/>
                  </a:cubicBezTo>
                  <a:close/>
                  <a:moveTo>
                    <a:pt x="643" y="4882"/>
                  </a:moveTo>
                  <a:cubicBezTo>
                    <a:pt x="726" y="5096"/>
                    <a:pt x="881" y="5275"/>
                    <a:pt x="1060" y="5405"/>
                  </a:cubicBezTo>
                  <a:lnTo>
                    <a:pt x="1060" y="5596"/>
                  </a:lnTo>
                  <a:cubicBezTo>
                    <a:pt x="762" y="5501"/>
                    <a:pt x="619" y="5346"/>
                    <a:pt x="560" y="5275"/>
                  </a:cubicBezTo>
                  <a:cubicBezTo>
                    <a:pt x="595" y="5155"/>
                    <a:pt x="631" y="5036"/>
                    <a:pt x="643" y="4882"/>
                  </a:cubicBezTo>
                  <a:close/>
                  <a:moveTo>
                    <a:pt x="2798" y="4882"/>
                  </a:moveTo>
                  <a:cubicBezTo>
                    <a:pt x="2810" y="5024"/>
                    <a:pt x="2846" y="5155"/>
                    <a:pt x="2893" y="5263"/>
                  </a:cubicBezTo>
                  <a:cubicBezTo>
                    <a:pt x="2834" y="5346"/>
                    <a:pt x="2679" y="5477"/>
                    <a:pt x="2381" y="5596"/>
                  </a:cubicBezTo>
                  <a:lnTo>
                    <a:pt x="2381" y="5405"/>
                  </a:lnTo>
                  <a:cubicBezTo>
                    <a:pt x="2560" y="5275"/>
                    <a:pt x="2715" y="5096"/>
                    <a:pt x="2798" y="4882"/>
                  </a:cubicBezTo>
                  <a:close/>
                  <a:moveTo>
                    <a:pt x="6299" y="4727"/>
                  </a:moveTo>
                  <a:lnTo>
                    <a:pt x="6299" y="5001"/>
                  </a:lnTo>
                  <a:lnTo>
                    <a:pt x="5453" y="5596"/>
                  </a:lnTo>
                  <a:lnTo>
                    <a:pt x="4584" y="5024"/>
                  </a:lnTo>
                  <a:lnTo>
                    <a:pt x="4584" y="4727"/>
                  </a:lnTo>
                  <a:cubicBezTo>
                    <a:pt x="4810" y="4846"/>
                    <a:pt x="5060" y="4917"/>
                    <a:pt x="5322" y="4929"/>
                  </a:cubicBezTo>
                  <a:lnTo>
                    <a:pt x="5441" y="4929"/>
                  </a:lnTo>
                  <a:cubicBezTo>
                    <a:pt x="5739" y="4929"/>
                    <a:pt x="6037" y="4858"/>
                    <a:pt x="6299" y="4727"/>
                  </a:cubicBezTo>
                  <a:close/>
                  <a:moveTo>
                    <a:pt x="9347" y="5572"/>
                  </a:moveTo>
                  <a:lnTo>
                    <a:pt x="9347" y="5632"/>
                  </a:lnTo>
                  <a:cubicBezTo>
                    <a:pt x="9347" y="5656"/>
                    <a:pt x="9347" y="5691"/>
                    <a:pt x="9358" y="5715"/>
                  </a:cubicBezTo>
                  <a:lnTo>
                    <a:pt x="9001" y="6072"/>
                  </a:lnTo>
                  <a:lnTo>
                    <a:pt x="8644" y="5715"/>
                  </a:lnTo>
                  <a:cubicBezTo>
                    <a:pt x="8644" y="5691"/>
                    <a:pt x="8668" y="5656"/>
                    <a:pt x="8668" y="5632"/>
                  </a:cubicBezTo>
                  <a:lnTo>
                    <a:pt x="8668" y="5572"/>
                  </a:lnTo>
                  <a:cubicBezTo>
                    <a:pt x="8763" y="5596"/>
                    <a:pt x="8870" y="5632"/>
                    <a:pt x="8977" y="5632"/>
                  </a:cubicBezTo>
                  <a:lnTo>
                    <a:pt x="9001" y="5632"/>
                  </a:lnTo>
                  <a:cubicBezTo>
                    <a:pt x="9120" y="5632"/>
                    <a:pt x="9239" y="5620"/>
                    <a:pt x="9347" y="5572"/>
                  </a:cubicBezTo>
                  <a:close/>
                  <a:moveTo>
                    <a:pt x="2108" y="5572"/>
                  </a:moveTo>
                  <a:lnTo>
                    <a:pt x="2108" y="5739"/>
                  </a:lnTo>
                  <a:cubicBezTo>
                    <a:pt x="2108" y="5798"/>
                    <a:pt x="2119" y="5834"/>
                    <a:pt x="2143" y="5882"/>
                  </a:cubicBezTo>
                  <a:lnTo>
                    <a:pt x="1965" y="6013"/>
                  </a:lnTo>
                  <a:cubicBezTo>
                    <a:pt x="1899" y="6084"/>
                    <a:pt x="1816" y="6120"/>
                    <a:pt x="1731" y="6120"/>
                  </a:cubicBezTo>
                  <a:cubicBezTo>
                    <a:pt x="1646" y="6120"/>
                    <a:pt x="1560" y="6084"/>
                    <a:pt x="1488" y="6013"/>
                  </a:cubicBezTo>
                  <a:lnTo>
                    <a:pt x="1346" y="5882"/>
                  </a:lnTo>
                  <a:cubicBezTo>
                    <a:pt x="1369" y="5834"/>
                    <a:pt x="1381" y="5775"/>
                    <a:pt x="1381" y="5739"/>
                  </a:cubicBezTo>
                  <a:lnTo>
                    <a:pt x="1381" y="5572"/>
                  </a:lnTo>
                  <a:cubicBezTo>
                    <a:pt x="1488" y="5596"/>
                    <a:pt x="1607" y="5632"/>
                    <a:pt x="1750" y="5632"/>
                  </a:cubicBezTo>
                  <a:cubicBezTo>
                    <a:pt x="1857" y="5632"/>
                    <a:pt x="1977" y="5608"/>
                    <a:pt x="2108" y="5572"/>
                  </a:cubicBezTo>
                  <a:close/>
                  <a:moveTo>
                    <a:pt x="4465" y="5298"/>
                  </a:moveTo>
                  <a:lnTo>
                    <a:pt x="5215" y="5810"/>
                  </a:lnTo>
                  <a:lnTo>
                    <a:pt x="4810" y="6215"/>
                  </a:lnTo>
                  <a:lnTo>
                    <a:pt x="4798" y="6215"/>
                  </a:lnTo>
                  <a:lnTo>
                    <a:pt x="4310" y="5465"/>
                  </a:lnTo>
                  <a:lnTo>
                    <a:pt x="4465" y="5298"/>
                  </a:lnTo>
                  <a:close/>
                  <a:moveTo>
                    <a:pt x="6429" y="5298"/>
                  </a:moveTo>
                  <a:lnTo>
                    <a:pt x="6596" y="5465"/>
                  </a:lnTo>
                  <a:lnTo>
                    <a:pt x="6108" y="6215"/>
                  </a:lnTo>
                  <a:lnTo>
                    <a:pt x="6096" y="6215"/>
                  </a:lnTo>
                  <a:lnTo>
                    <a:pt x="5691" y="5810"/>
                  </a:lnTo>
                  <a:lnTo>
                    <a:pt x="6429" y="5298"/>
                  </a:lnTo>
                  <a:close/>
                  <a:moveTo>
                    <a:pt x="4905" y="0"/>
                  </a:moveTo>
                  <a:cubicBezTo>
                    <a:pt x="4072" y="0"/>
                    <a:pt x="3381" y="691"/>
                    <a:pt x="3381" y="1524"/>
                  </a:cubicBezTo>
                  <a:lnTo>
                    <a:pt x="3381" y="1869"/>
                  </a:lnTo>
                  <a:cubicBezTo>
                    <a:pt x="3381" y="2131"/>
                    <a:pt x="3441" y="2381"/>
                    <a:pt x="3548" y="2643"/>
                  </a:cubicBezTo>
                  <a:lnTo>
                    <a:pt x="3548" y="3000"/>
                  </a:lnTo>
                  <a:cubicBezTo>
                    <a:pt x="3548" y="3596"/>
                    <a:pt x="3810" y="4132"/>
                    <a:pt x="4227" y="4465"/>
                  </a:cubicBezTo>
                  <a:lnTo>
                    <a:pt x="4227" y="5001"/>
                  </a:lnTo>
                  <a:lnTo>
                    <a:pt x="3929" y="5322"/>
                  </a:lnTo>
                  <a:cubicBezTo>
                    <a:pt x="3905" y="5346"/>
                    <a:pt x="3893" y="5394"/>
                    <a:pt x="3893" y="5441"/>
                  </a:cubicBezTo>
                  <a:lnTo>
                    <a:pt x="2905" y="5798"/>
                  </a:lnTo>
                  <a:cubicBezTo>
                    <a:pt x="2834" y="5822"/>
                    <a:pt x="2774" y="5858"/>
                    <a:pt x="2715" y="5894"/>
                  </a:cubicBezTo>
                  <a:lnTo>
                    <a:pt x="2560" y="5822"/>
                  </a:lnTo>
                  <a:cubicBezTo>
                    <a:pt x="3024" y="5632"/>
                    <a:pt x="3155" y="5346"/>
                    <a:pt x="3179" y="5334"/>
                  </a:cubicBezTo>
                  <a:cubicBezTo>
                    <a:pt x="3203" y="5286"/>
                    <a:pt x="3203" y="5227"/>
                    <a:pt x="3179" y="5179"/>
                  </a:cubicBezTo>
                  <a:cubicBezTo>
                    <a:pt x="3060" y="4965"/>
                    <a:pt x="3036" y="4524"/>
                    <a:pt x="3036" y="4203"/>
                  </a:cubicBezTo>
                  <a:cubicBezTo>
                    <a:pt x="3036" y="4084"/>
                    <a:pt x="3036" y="3977"/>
                    <a:pt x="3024" y="3893"/>
                  </a:cubicBezTo>
                  <a:cubicBezTo>
                    <a:pt x="2965" y="3131"/>
                    <a:pt x="2405" y="2548"/>
                    <a:pt x="1691" y="2548"/>
                  </a:cubicBezTo>
                  <a:cubicBezTo>
                    <a:pt x="976" y="2548"/>
                    <a:pt x="393" y="3131"/>
                    <a:pt x="345" y="3893"/>
                  </a:cubicBezTo>
                  <a:cubicBezTo>
                    <a:pt x="345" y="3977"/>
                    <a:pt x="333" y="4084"/>
                    <a:pt x="333" y="4203"/>
                  </a:cubicBezTo>
                  <a:cubicBezTo>
                    <a:pt x="322" y="4548"/>
                    <a:pt x="298" y="4965"/>
                    <a:pt x="203" y="5179"/>
                  </a:cubicBezTo>
                  <a:cubicBezTo>
                    <a:pt x="167" y="5227"/>
                    <a:pt x="167" y="5286"/>
                    <a:pt x="203" y="5334"/>
                  </a:cubicBezTo>
                  <a:cubicBezTo>
                    <a:pt x="203" y="5346"/>
                    <a:pt x="345" y="5632"/>
                    <a:pt x="810" y="5822"/>
                  </a:cubicBezTo>
                  <a:lnTo>
                    <a:pt x="369" y="6037"/>
                  </a:lnTo>
                  <a:cubicBezTo>
                    <a:pt x="155" y="6156"/>
                    <a:pt x="0" y="6370"/>
                    <a:pt x="0" y="6632"/>
                  </a:cubicBezTo>
                  <a:lnTo>
                    <a:pt x="0" y="7799"/>
                  </a:lnTo>
                  <a:cubicBezTo>
                    <a:pt x="0" y="7894"/>
                    <a:pt x="72" y="7965"/>
                    <a:pt x="167" y="7965"/>
                  </a:cubicBezTo>
                  <a:cubicBezTo>
                    <a:pt x="250" y="7965"/>
                    <a:pt x="333" y="7894"/>
                    <a:pt x="333" y="7799"/>
                  </a:cubicBezTo>
                  <a:lnTo>
                    <a:pt x="333" y="6632"/>
                  </a:lnTo>
                  <a:cubicBezTo>
                    <a:pt x="333" y="6489"/>
                    <a:pt x="405" y="6370"/>
                    <a:pt x="524" y="6310"/>
                  </a:cubicBezTo>
                  <a:lnTo>
                    <a:pt x="1060" y="6048"/>
                  </a:lnTo>
                  <a:lnTo>
                    <a:pt x="1238" y="6227"/>
                  </a:lnTo>
                  <a:cubicBezTo>
                    <a:pt x="1369" y="6346"/>
                    <a:pt x="1536" y="6406"/>
                    <a:pt x="1703" y="6406"/>
                  </a:cubicBezTo>
                  <a:cubicBezTo>
                    <a:pt x="1857" y="6406"/>
                    <a:pt x="2024" y="6346"/>
                    <a:pt x="2155" y="6227"/>
                  </a:cubicBezTo>
                  <a:lnTo>
                    <a:pt x="2334" y="6048"/>
                  </a:lnTo>
                  <a:lnTo>
                    <a:pt x="2512" y="6132"/>
                  </a:lnTo>
                  <a:cubicBezTo>
                    <a:pt x="2441" y="6275"/>
                    <a:pt x="2381" y="6418"/>
                    <a:pt x="2381" y="6584"/>
                  </a:cubicBezTo>
                  <a:lnTo>
                    <a:pt x="2381" y="7799"/>
                  </a:lnTo>
                  <a:cubicBezTo>
                    <a:pt x="2381" y="7894"/>
                    <a:pt x="2453" y="7965"/>
                    <a:pt x="2548" y="7965"/>
                  </a:cubicBezTo>
                  <a:cubicBezTo>
                    <a:pt x="2631" y="7965"/>
                    <a:pt x="2715" y="7894"/>
                    <a:pt x="2715" y="7799"/>
                  </a:cubicBezTo>
                  <a:lnTo>
                    <a:pt x="2715" y="6584"/>
                  </a:lnTo>
                  <a:cubicBezTo>
                    <a:pt x="2715" y="6358"/>
                    <a:pt x="2846" y="6167"/>
                    <a:pt x="3048" y="6096"/>
                  </a:cubicBezTo>
                  <a:lnTo>
                    <a:pt x="4084" y="5715"/>
                  </a:lnTo>
                  <a:lnTo>
                    <a:pt x="4513" y="6358"/>
                  </a:lnTo>
                  <a:cubicBezTo>
                    <a:pt x="4572" y="6453"/>
                    <a:pt x="4655" y="6489"/>
                    <a:pt x="4751" y="6513"/>
                  </a:cubicBezTo>
                  <a:lnTo>
                    <a:pt x="4775" y="6513"/>
                  </a:lnTo>
                  <a:cubicBezTo>
                    <a:pt x="4870" y="6513"/>
                    <a:pt x="4941" y="6477"/>
                    <a:pt x="5013" y="6418"/>
                  </a:cubicBezTo>
                  <a:lnTo>
                    <a:pt x="5286" y="6156"/>
                  </a:lnTo>
                  <a:lnTo>
                    <a:pt x="5286" y="7799"/>
                  </a:lnTo>
                  <a:cubicBezTo>
                    <a:pt x="5286" y="7894"/>
                    <a:pt x="5358" y="7965"/>
                    <a:pt x="5453" y="7965"/>
                  </a:cubicBezTo>
                  <a:cubicBezTo>
                    <a:pt x="5537" y="7965"/>
                    <a:pt x="5608" y="7894"/>
                    <a:pt x="5608" y="7799"/>
                  </a:cubicBezTo>
                  <a:lnTo>
                    <a:pt x="5608" y="6156"/>
                  </a:lnTo>
                  <a:lnTo>
                    <a:pt x="5882" y="6418"/>
                  </a:lnTo>
                  <a:cubicBezTo>
                    <a:pt x="5941" y="6477"/>
                    <a:pt x="6025" y="6513"/>
                    <a:pt x="6120" y="6513"/>
                  </a:cubicBezTo>
                  <a:lnTo>
                    <a:pt x="6144" y="6513"/>
                  </a:lnTo>
                  <a:cubicBezTo>
                    <a:pt x="6251" y="6489"/>
                    <a:pt x="6322" y="6453"/>
                    <a:pt x="6382" y="6358"/>
                  </a:cubicBezTo>
                  <a:lnTo>
                    <a:pt x="6822" y="5715"/>
                  </a:lnTo>
                  <a:lnTo>
                    <a:pt x="7846" y="6096"/>
                  </a:lnTo>
                  <a:cubicBezTo>
                    <a:pt x="8049" y="6167"/>
                    <a:pt x="8192" y="6358"/>
                    <a:pt x="8192" y="6584"/>
                  </a:cubicBezTo>
                  <a:lnTo>
                    <a:pt x="8192" y="7799"/>
                  </a:lnTo>
                  <a:cubicBezTo>
                    <a:pt x="8192" y="7894"/>
                    <a:pt x="8263" y="7965"/>
                    <a:pt x="8346" y="7965"/>
                  </a:cubicBezTo>
                  <a:cubicBezTo>
                    <a:pt x="8442" y="7965"/>
                    <a:pt x="8513" y="7894"/>
                    <a:pt x="8513" y="7799"/>
                  </a:cubicBezTo>
                  <a:lnTo>
                    <a:pt x="8513" y="6584"/>
                  </a:lnTo>
                  <a:cubicBezTo>
                    <a:pt x="8513" y="6358"/>
                    <a:pt x="8430" y="6156"/>
                    <a:pt x="8275" y="6001"/>
                  </a:cubicBezTo>
                  <a:lnTo>
                    <a:pt x="8323" y="5989"/>
                  </a:lnTo>
                  <a:cubicBezTo>
                    <a:pt x="8370" y="5977"/>
                    <a:pt x="8406" y="5953"/>
                    <a:pt x="8465" y="5929"/>
                  </a:cubicBezTo>
                  <a:lnTo>
                    <a:pt x="8870" y="6334"/>
                  </a:lnTo>
                  <a:lnTo>
                    <a:pt x="8870" y="7787"/>
                  </a:lnTo>
                  <a:cubicBezTo>
                    <a:pt x="8870" y="7882"/>
                    <a:pt x="8942" y="7953"/>
                    <a:pt x="9037" y="7953"/>
                  </a:cubicBezTo>
                  <a:cubicBezTo>
                    <a:pt x="9120" y="7953"/>
                    <a:pt x="9204" y="7882"/>
                    <a:pt x="9204" y="7787"/>
                  </a:cubicBezTo>
                  <a:lnTo>
                    <a:pt x="9204" y="6334"/>
                  </a:lnTo>
                  <a:lnTo>
                    <a:pt x="9597" y="5929"/>
                  </a:lnTo>
                  <a:cubicBezTo>
                    <a:pt x="9620" y="5941"/>
                    <a:pt x="9644" y="5941"/>
                    <a:pt x="9680" y="5953"/>
                  </a:cubicBezTo>
                  <a:lnTo>
                    <a:pt x="10335" y="6156"/>
                  </a:lnTo>
                  <a:cubicBezTo>
                    <a:pt x="10478" y="6191"/>
                    <a:pt x="10585" y="6334"/>
                    <a:pt x="10585" y="6489"/>
                  </a:cubicBezTo>
                  <a:lnTo>
                    <a:pt x="10585" y="7799"/>
                  </a:lnTo>
                  <a:cubicBezTo>
                    <a:pt x="10585" y="7894"/>
                    <a:pt x="10656" y="7965"/>
                    <a:pt x="10751" y="7965"/>
                  </a:cubicBezTo>
                  <a:cubicBezTo>
                    <a:pt x="10835" y="7965"/>
                    <a:pt x="10906" y="7894"/>
                    <a:pt x="10906" y="7799"/>
                  </a:cubicBezTo>
                  <a:lnTo>
                    <a:pt x="10906" y="6489"/>
                  </a:lnTo>
                  <a:cubicBezTo>
                    <a:pt x="10871" y="6227"/>
                    <a:pt x="10656" y="5953"/>
                    <a:pt x="10382" y="5870"/>
                  </a:cubicBezTo>
                  <a:lnTo>
                    <a:pt x="9716" y="5679"/>
                  </a:lnTo>
                  <a:cubicBezTo>
                    <a:pt x="9692" y="5656"/>
                    <a:pt x="9680" y="5644"/>
                    <a:pt x="9680" y="5620"/>
                  </a:cubicBezTo>
                  <a:lnTo>
                    <a:pt x="9680" y="5394"/>
                  </a:lnTo>
                  <a:cubicBezTo>
                    <a:pt x="9739" y="5358"/>
                    <a:pt x="9787" y="5322"/>
                    <a:pt x="9823" y="5275"/>
                  </a:cubicBezTo>
                  <a:cubicBezTo>
                    <a:pt x="10049" y="5048"/>
                    <a:pt x="10180" y="4751"/>
                    <a:pt x="10180" y="4429"/>
                  </a:cubicBezTo>
                  <a:lnTo>
                    <a:pt x="10180" y="4132"/>
                  </a:lnTo>
                  <a:lnTo>
                    <a:pt x="10239" y="3989"/>
                  </a:lnTo>
                  <a:cubicBezTo>
                    <a:pt x="10323" y="3858"/>
                    <a:pt x="10347" y="3691"/>
                    <a:pt x="10347" y="3548"/>
                  </a:cubicBezTo>
                  <a:lnTo>
                    <a:pt x="10347" y="2727"/>
                  </a:lnTo>
                  <a:cubicBezTo>
                    <a:pt x="10347" y="2643"/>
                    <a:pt x="10275" y="2560"/>
                    <a:pt x="10180" y="2560"/>
                  </a:cubicBezTo>
                  <a:lnTo>
                    <a:pt x="8656" y="2560"/>
                  </a:lnTo>
                  <a:cubicBezTo>
                    <a:pt x="8096" y="2560"/>
                    <a:pt x="7644" y="3012"/>
                    <a:pt x="7644" y="3572"/>
                  </a:cubicBezTo>
                  <a:lnTo>
                    <a:pt x="7644" y="3596"/>
                  </a:lnTo>
                  <a:cubicBezTo>
                    <a:pt x="7644" y="3727"/>
                    <a:pt x="7668" y="3846"/>
                    <a:pt x="7727" y="3965"/>
                  </a:cubicBezTo>
                  <a:lnTo>
                    <a:pt x="7799" y="4132"/>
                  </a:lnTo>
                  <a:lnTo>
                    <a:pt x="7799" y="4382"/>
                  </a:lnTo>
                  <a:cubicBezTo>
                    <a:pt x="7799" y="4798"/>
                    <a:pt x="8013" y="5155"/>
                    <a:pt x="8311" y="5382"/>
                  </a:cubicBezTo>
                  <a:lnTo>
                    <a:pt x="8311" y="5596"/>
                  </a:lnTo>
                  <a:cubicBezTo>
                    <a:pt x="8311" y="5632"/>
                    <a:pt x="8311" y="5644"/>
                    <a:pt x="8180" y="5691"/>
                  </a:cubicBezTo>
                  <a:lnTo>
                    <a:pt x="7858" y="5775"/>
                  </a:lnTo>
                  <a:lnTo>
                    <a:pt x="6941" y="5441"/>
                  </a:lnTo>
                  <a:cubicBezTo>
                    <a:pt x="6941" y="5394"/>
                    <a:pt x="6930" y="5346"/>
                    <a:pt x="6894" y="5322"/>
                  </a:cubicBezTo>
                  <a:lnTo>
                    <a:pt x="6596" y="5001"/>
                  </a:lnTo>
                  <a:lnTo>
                    <a:pt x="6596" y="4489"/>
                  </a:lnTo>
                  <a:cubicBezTo>
                    <a:pt x="6632" y="4453"/>
                    <a:pt x="6656" y="4429"/>
                    <a:pt x="6691" y="4405"/>
                  </a:cubicBezTo>
                  <a:cubicBezTo>
                    <a:pt x="7061" y="4072"/>
                    <a:pt x="7263" y="3560"/>
                    <a:pt x="7263" y="3060"/>
                  </a:cubicBezTo>
                  <a:lnTo>
                    <a:pt x="7263" y="2643"/>
                  </a:lnTo>
                  <a:cubicBezTo>
                    <a:pt x="7382" y="2405"/>
                    <a:pt x="7430" y="2131"/>
                    <a:pt x="7430" y="1869"/>
                  </a:cubicBezTo>
                  <a:lnTo>
                    <a:pt x="7430" y="167"/>
                  </a:lnTo>
                  <a:cubicBezTo>
                    <a:pt x="7430" y="83"/>
                    <a:pt x="7358" y="0"/>
                    <a:pt x="7263" y="0"/>
                  </a:cubicBezTo>
                  <a:close/>
                </a:path>
              </a:pathLst>
            </a:custGeom>
            <a:grpFill/>
            <a:ln>
              <a:noFill/>
            </a:ln>
          </p:spPr>
          <p:txBody>
            <a:bodyPr spcFirstLastPara="1" wrap="square" lIns="91425" tIns="91425" rIns="91425" bIns="91425" anchor="ctr" anchorCtr="0">
              <a:noAutofit/>
            </a:bodyPr>
            <a:lstStyle/>
            <a:p>
              <a:endParaRPr/>
            </a:p>
          </p:txBody>
        </p:sp>
        <p:sp>
          <p:nvSpPr>
            <p:cNvPr id="82" name="Google Shape;12124;p72">
              <a:extLst>
                <a:ext uri="{FF2B5EF4-FFF2-40B4-BE49-F238E27FC236}">
                  <a16:creationId xmlns:a16="http://schemas.microsoft.com/office/drawing/2014/main" id="{CDE114D8-D59E-47A6-50FB-EAB74D8606AE}"/>
                </a:ext>
              </a:extLst>
            </p:cNvPr>
            <p:cNvSpPr/>
            <p:nvPr/>
          </p:nvSpPr>
          <p:spPr>
            <a:xfrm>
              <a:off x="5645669" y="3625759"/>
              <a:ext cx="10248" cy="42872"/>
            </a:xfrm>
            <a:custGeom>
              <a:avLst/>
              <a:gdLst/>
              <a:ahLst/>
              <a:cxnLst/>
              <a:rect l="l" t="t" r="r" b="b"/>
              <a:pathLst>
                <a:path w="322" h="1347" extrusionOk="0">
                  <a:moveTo>
                    <a:pt x="167" y="1"/>
                  </a:moveTo>
                  <a:cubicBezTo>
                    <a:pt x="72" y="1"/>
                    <a:pt x="0" y="72"/>
                    <a:pt x="0" y="167"/>
                  </a:cubicBezTo>
                  <a:lnTo>
                    <a:pt x="0" y="1179"/>
                  </a:lnTo>
                  <a:cubicBezTo>
                    <a:pt x="0" y="1263"/>
                    <a:pt x="72" y="1346"/>
                    <a:pt x="167" y="1346"/>
                  </a:cubicBezTo>
                  <a:cubicBezTo>
                    <a:pt x="251" y="1346"/>
                    <a:pt x="322" y="1263"/>
                    <a:pt x="322" y="1179"/>
                  </a:cubicBezTo>
                  <a:lnTo>
                    <a:pt x="322" y="167"/>
                  </a:lnTo>
                  <a:cubicBezTo>
                    <a:pt x="322" y="60"/>
                    <a:pt x="251" y="1"/>
                    <a:pt x="167" y="1"/>
                  </a:cubicBezTo>
                  <a:close/>
                </a:path>
              </a:pathLst>
            </a:custGeom>
            <a:grpFill/>
            <a:ln>
              <a:noFill/>
            </a:ln>
          </p:spPr>
          <p:txBody>
            <a:bodyPr spcFirstLastPara="1" wrap="square" lIns="91425" tIns="91425" rIns="91425" bIns="91425" anchor="ctr" anchorCtr="0">
              <a:noAutofit/>
            </a:bodyPr>
            <a:lstStyle/>
            <a:p>
              <a:endParaRPr/>
            </a:p>
          </p:txBody>
        </p:sp>
        <p:sp>
          <p:nvSpPr>
            <p:cNvPr id="83" name="Google Shape;12125;p72">
              <a:extLst>
                <a:ext uri="{FF2B5EF4-FFF2-40B4-BE49-F238E27FC236}">
                  <a16:creationId xmlns:a16="http://schemas.microsoft.com/office/drawing/2014/main" id="{C9498874-948A-10C2-7BE7-3B74082EABC0}"/>
                </a:ext>
              </a:extLst>
            </p:cNvPr>
            <p:cNvSpPr/>
            <p:nvPr/>
          </p:nvSpPr>
          <p:spPr>
            <a:xfrm>
              <a:off x="5462247" y="3461115"/>
              <a:ext cx="86825" cy="29759"/>
            </a:xfrm>
            <a:custGeom>
              <a:avLst/>
              <a:gdLst/>
              <a:ahLst/>
              <a:cxnLst/>
              <a:rect l="l" t="t" r="r" b="b"/>
              <a:pathLst>
                <a:path w="2728" h="935" extrusionOk="0">
                  <a:moveTo>
                    <a:pt x="1094" y="0"/>
                  </a:moveTo>
                  <a:cubicBezTo>
                    <a:pt x="768" y="0"/>
                    <a:pt x="473" y="35"/>
                    <a:pt x="287" y="66"/>
                  </a:cubicBezTo>
                  <a:cubicBezTo>
                    <a:pt x="120" y="102"/>
                    <a:pt x="1" y="233"/>
                    <a:pt x="1" y="399"/>
                  </a:cubicBezTo>
                  <a:lnTo>
                    <a:pt x="1" y="768"/>
                  </a:lnTo>
                  <a:cubicBezTo>
                    <a:pt x="1" y="864"/>
                    <a:pt x="72" y="935"/>
                    <a:pt x="168" y="935"/>
                  </a:cubicBezTo>
                  <a:cubicBezTo>
                    <a:pt x="251" y="935"/>
                    <a:pt x="322" y="864"/>
                    <a:pt x="322" y="768"/>
                  </a:cubicBezTo>
                  <a:lnTo>
                    <a:pt x="322" y="399"/>
                  </a:lnTo>
                  <a:cubicBezTo>
                    <a:pt x="322" y="399"/>
                    <a:pt x="322" y="387"/>
                    <a:pt x="346" y="387"/>
                  </a:cubicBezTo>
                  <a:cubicBezTo>
                    <a:pt x="498" y="361"/>
                    <a:pt x="764" y="327"/>
                    <a:pt x="1063" y="327"/>
                  </a:cubicBezTo>
                  <a:cubicBezTo>
                    <a:pt x="1162" y="327"/>
                    <a:pt x="1266" y="331"/>
                    <a:pt x="1370" y="340"/>
                  </a:cubicBezTo>
                  <a:cubicBezTo>
                    <a:pt x="1858" y="364"/>
                    <a:pt x="2215" y="506"/>
                    <a:pt x="2442" y="709"/>
                  </a:cubicBezTo>
                  <a:cubicBezTo>
                    <a:pt x="2471" y="739"/>
                    <a:pt x="2513" y="753"/>
                    <a:pt x="2555" y="753"/>
                  </a:cubicBezTo>
                  <a:cubicBezTo>
                    <a:pt x="2596" y="753"/>
                    <a:pt x="2638" y="739"/>
                    <a:pt x="2668" y="709"/>
                  </a:cubicBezTo>
                  <a:cubicBezTo>
                    <a:pt x="2727" y="637"/>
                    <a:pt x="2727" y="530"/>
                    <a:pt x="2656" y="471"/>
                  </a:cubicBezTo>
                  <a:cubicBezTo>
                    <a:pt x="2283" y="97"/>
                    <a:pt x="1643" y="0"/>
                    <a:pt x="1094" y="0"/>
                  </a:cubicBezTo>
                  <a:close/>
                </a:path>
              </a:pathLst>
            </a:custGeom>
            <a:grpFill/>
            <a:ln>
              <a:noFill/>
            </a:ln>
          </p:spPr>
          <p:txBody>
            <a:bodyPr spcFirstLastPara="1" wrap="square" lIns="91425" tIns="91425" rIns="91425" bIns="91425" anchor="ctr" anchorCtr="0">
              <a:noAutofit/>
            </a:bodyPr>
            <a:lstStyle/>
            <a:p>
              <a:endParaRPr/>
            </a:p>
          </p:txBody>
        </p:sp>
        <p:sp>
          <p:nvSpPr>
            <p:cNvPr id="84" name="Google Shape;12126;p72">
              <a:extLst>
                <a:ext uri="{FF2B5EF4-FFF2-40B4-BE49-F238E27FC236}">
                  <a16:creationId xmlns:a16="http://schemas.microsoft.com/office/drawing/2014/main" id="{FB2D83B8-9BF3-4572-B369-090CC66ABB6A}"/>
                </a:ext>
              </a:extLst>
            </p:cNvPr>
            <p:cNvSpPr/>
            <p:nvPr/>
          </p:nvSpPr>
          <p:spPr>
            <a:xfrm>
              <a:off x="5441050" y="3636389"/>
              <a:ext cx="10248" cy="32241"/>
            </a:xfrm>
            <a:custGeom>
              <a:avLst/>
              <a:gdLst/>
              <a:ahLst/>
              <a:cxnLst/>
              <a:rect l="l" t="t" r="r" b="b"/>
              <a:pathLst>
                <a:path w="322" h="1013" extrusionOk="0">
                  <a:moveTo>
                    <a:pt x="167" y="0"/>
                  </a:moveTo>
                  <a:cubicBezTo>
                    <a:pt x="72" y="0"/>
                    <a:pt x="0" y="71"/>
                    <a:pt x="0" y="155"/>
                  </a:cubicBezTo>
                  <a:lnTo>
                    <a:pt x="0" y="845"/>
                  </a:lnTo>
                  <a:cubicBezTo>
                    <a:pt x="0" y="929"/>
                    <a:pt x="72" y="1012"/>
                    <a:pt x="167" y="1012"/>
                  </a:cubicBezTo>
                  <a:cubicBezTo>
                    <a:pt x="250" y="1012"/>
                    <a:pt x="322" y="929"/>
                    <a:pt x="322" y="845"/>
                  </a:cubicBezTo>
                  <a:lnTo>
                    <a:pt x="322" y="155"/>
                  </a:lnTo>
                  <a:cubicBezTo>
                    <a:pt x="310" y="71"/>
                    <a:pt x="250" y="0"/>
                    <a:pt x="167" y="0"/>
                  </a:cubicBezTo>
                  <a:close/>
                </a:path>
              </a:pathLst>
            </a:custGeom>
            <a:grpFill/>
            <a:ln>
              <a:noFill/>
            </a:ln>
          </p:spPr>
          <p:txBody>
            <a:bodyPr spcFirstLastPara="1" wrap="square" lIns="91425" tIns="91425" rIns="91425" bIns="91425" anchor="ctr" anchorCtr="0">
              <a:noAutofit/>
            </a:bodyPr>
            <a:lstStyle/>
            <a:p>
              <a:endParaRPr/>
            </a:p>
          </p:txBody>
        </p:sp>
        <p:sp>
          <p:nvSpPr>
            <p:cNvPr id="85" name="Google Shape;12127;p72">
              <a:extLst>
                <a:ext uri="{FF2B5EF4-FFF2-40B4-BE49-F238E27FC236}">
                  <a16:creationId xmlns:a16="http://schemas.microsoft.com/office/drawing/2014/main" id="{26FE37E3-EC7B-1101-0261-843BC98B6CAE}"/>
                </a:ext>
              </a:extLst>
            </p:cNvPr>
            <p:cNvSpPr/>
            <p:nvPr/>
          </p:nvSpPr>
          <p:spPr>
            <a:xfrm>
              <a:off x="5559257" y="3636389"/>
              <a:ext cx="10662" cy="32241"/>
            </a:xfrm>
            <a:custGeom>
              <a:avLst/>
              <a:gdLst/>
              <a:ahLst/>
              <a:cxnLst/>
              <a:rect l="l" t="t" r="r" b="b"/>
              <a:pathLst>
                <a:path w="335" h="1013" extrusionOk="0">
                  <a:moveTo>
                    <a:pt x="168" y="0"/>
                  </a:moveTo>
                  <a:cubicBezTo>
                    <a:pt x="84" y="0"/>
                    <a:pt x="1" y="71"/>
                    <a:pt x="1" y="155"/>
                  </a:cubicBezTo>
                  <a:lnTo>
                    <a:pt x="1" y="845"/>
                  </a:lnTo>
                  <a:cubicBezTo>
                    <a:pt x="1" y="929"/>
                    <a:pt x="84" y="1012"/>
                    <a:pt x="168" y="1012"/>
                  </a:cubicBezTo>
                  <a:cubicBezTo>
                    <a:pt x="263" y="1012"/>
                    <a:pt x="334" y="929"/>
                    <a:pt x="334" y="845"/>
                  </a:cubicBezTo>
                  <a:lnTo>
                    <a:pt x="334" y="155"/>
                  </a:lnTo>
                  <a:cubicBezTo>
                    <a:pt x="334" y="71"/>
                    <a:pt x="263" y="0"/>
                    <a:pt x="168" y="0"/>
                  </a:cubicBezTo>
                  <a:close/>
                </a:path>
              </a:pathLst>
            </a:custGeom>
            <a:grpFill/>
            <a:ln>
              <a:noFill/>
            </a:ln>
          </p:spPr>
          <p:txBody>
            <a:bodyPr spcFirstLastPara="1" wrap="square" lIns="91425" tIns="91425" rIns="91425" bIns="91425" anchor="ctr" anchorCtr="0">
              <a:noAutofit/>
            </a:bodyPr>
            <a:lstStyle/>
            <a:p>
              <a:endParaRPr/>
            </a:p>
          </p:txBody>
        </p:sp>
      </p:grpSp>
      <p:grpSp>
        <p:nvGrpSpPr>
          <p:cNvPr id="170" name="Group 169">
            <a:extLst>
              <a:ext uri="{FF2B5EF4-FFF2-40B4-BE49-F238E27FC236}">
                <a16:creationId xmlns:a16="http://schemas.microsoft.com/office/drawing/2014/main" id="{4896267E-7CB3-605F-BA67-4B3BAAA9C427}"/>
              </a:ext>
            </a:extLst>
          </p:cNvPr>
          <p:cNvGrpSpPr/>
          <p:nvPr/>
        </p:nvGrpSpPr>
        <p:grpSpPr>
          <a:xfrm>
            <a:off x="7244725" y="1838047"/>
            <a:ext cx="2808312" cy="1368152"/>
            <a:chOff x="5720725" y="1196838"/>
            <a:chExt cx="2808312" cy="1368152"/>
          </a:xfrm>
        </p:grpSpPr>
        <p:sp>
          <p:nvSpPr>
            <p:cNvPr id="12" name="Rectangle: Rounded Corners 11">
              <a:extLst>
                <a:ext uri="{FF2B5EF4-FFF2-40B4-BE49-F238E27FC236}">
                  <a16:creationId xmlns:a16="http://schemas.microsoft.com/office/drawing/2014/main" id="{19755A36-871B-F3FB-BF84-42FD76A1E90E}"/>
                </a:ext>
              </a:extLst>
            </p:cNvPr>
            <p:cNvSpPr/>
            <p:nvPr/>
          </p:nvSpPr>
          <p:spPr>
            <a:xfrm>
              <a:off x="5720725" y="1196838"/>
              <a:ext cx="2808312" cy="1368152"/>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sz="1400" dirty="0"/>
            </a:p>
          </p:txBody>
        </p:sp>
        <p:sp>
          <p:nvSpPr>
            <p:cNvPr id="17" name="TextBox 16">
              <a:extLst>
                <a:ext uri="{FF2B5EF4-FFF2-40B4-BE49-F238E27FC236}">
                  <a16:creationId xmlns:a16="http://schemas.microsoft.com/office/drawing/2014/main" id="{DFF0EA5F-8CF8-E7EA-9841-F558289045F6}"/>
                </a:ext>
              </a:extLst>
            </p:cNvPr>
            <p:cNvSpPr txBox="1"/>
            <p:nvPr/>
          </p:nvSpPr>
          <p:spPr>
            <a:xfrm>
              <a:off x="5782840" y="1340854"/>
              <a:ext cx="2074843" cy="523220"/>
            </a:xfrm>
            <a:prstGeom prst="rect">
              <a:avLst/>
            </a:prstGeom>
            <a:noFill/>
          </p:spPr>
          <p:txBody>
            <a:bodyPr wrap="square">
              <a:spAutoFit/>
            </a:bodyPr>
            <a:lstStyle/>
            <a:p>
              <a:r>
                <a:rPr lang="en-GB" sz="2800" b="1" dirty="0">
                  <a:solidFill>
                    <a:schemeClr val="bg1"/>
                  </a:solidFill>
                </a:rPr>
                <a:t>31’700</a:t>
              </a:r>
              <a:r>
                <a:rPr lang="en-GB" sz="2800" dirty="0"/>
                <a:t> </a:t>
              </a:r>
            </a:p>
          </p:txBody>
        </p:sp>
        <p:sp>
          <p:nvSpPr>
            <p:cNvPr id="21" name="TextBox 20">
              <a:extLst>
                <a:ext uri="{FF2B5EF4-FFF2-40B4-BE49-F238E27FC236}">
                  <a16:creationId xmlns:a16="http://schemas.microsoft.com/office/drawing/2014/main" id="{5E33CE65-A682-F115-9A85-3454E49F7364}"/>
                </a:ext>
              </a:extLst>
            </p:cNvPr>
            <p:cNvSpPr txBox="1"/>
            <p:nvPr/>
          </p:nvSpPr>
          <p:spPr>
            <a:xfrm>
              <a:off x="5782840" y="1710727"/>
              <a:ext cx="1942655" cy="523220"/>
            </a:xfrm>
            <a:prstGeom prst="rect">
              <a:avLst/>
            </a:prstGeom>
            <a:noFill/>
          </p:spPr>
          <p:txBody>
            <a:bodyPr wrap="square">
              <a:spAutoFit/>
            </a:bodyPr>
            <a:lstStyle/>
            <a:p>
              <a:r>
                <a:rPr lang="en-GB" sz="1400" dirty="0">
                  <a:solidFill>
                    <a:schemeClr val="bg1"/>
                  </a:solidFill>
                </a:rPr>
                <a:t>orders</a:t>
              </a:r>
              <a:r>
                <a:rPr lang="en-GB" sz="1400" dirty="0"/>
                <a:t> </a:t>
              </a:r>
              <a:r>
                <a:rPr lang="en-GB" sz="1400" dirty="0">
                  <a:solidFill>
                    <a:schemeClr val="bg1"/>
                  </a:solidFill>
                </a:rPr>
                <a:t>placed</a:t>
              </a:r>
              <a:r>
                <a:rPr lang="en-GB" sz="1400" dirty="0"/>
                <a:t> </a:t>
              </a:r>
              <a:r>
                <a:rPr lang="en-GB" sz="1400" dirty="0">
                  <a:solidFill>
                    <a:schemeClr val="bg1"/>
                  </a:solidFill>
                </a:rPr>
                <a:t>on</a:t>
              </a:r>
              <a:r>
                <a:rPr lang="en-GB" sz="1400" dirty="0"/>
                <a:t> </a:t>
              </a:r>
              <a:r>
                <a:rPr lang="en-GB" sz="1400" dirty="0">
                  <a:solidFill>
                    <a:schemeClr val="bg1"/>
                  </a:solidFill>
                </a:rPr>
                <a:t>the</a:t>
              </a:r>
              <a:r>
                <a:rPr lang="en-GB" sz="1400" dirty="0"/>
                <a:t> </a:t>
              </a:r>
            </a:p>
            <a:p>
              <a:r>
                <a:rPr lang="en-GB" sz="1400" dirty="0">
                  <a:solidFill>
                    <a:schemeClr val="bg1"/>
                  </a:solidFill>
                </a:rPr>
                <a:t>CERN</a:t>
              </a:r>
              <a:r>
                <a:rPr lang="en-GB" sz="1400" dirty="0"/>
                <a:t> </a:t>
              </a:r>
              <a:r>
                <a:rPr lang="en-GB" sz="1400" dirty="0">
                  <a:solidFill>
                    <a:schemeClr val="bg1"/>
                  </a:solidFill>
                </a:rPr>
                <a:t>Stores</a:t>
              </a:r>
            </a:p>
          </p:txBody>
        </p:sp>
        <p:grpSp>
          <p:nvGrpSpPr>
            <p:cNvPr id="87" name="Google Shape;14420;p76">
              <a:extLst>
                <a:ext uri="{FF2B5EF4-FFF2-40B4-BE49-F238E27FC236}">
                  <a16:creationId xmlns:a16="http://schemas.microsoft.com/office/drawing/2014/main" id="{292ECDAC-B744-C0EB-D8F9-55EF87A9254B}"/>
                </a:ext>
              </a:extLst>
            </p:cNvPr>
            <p:cNvGrpSpPr/>
            <p:nvPr/>
          </p:nvGrpSpPr>
          <p:grpSpPr>
            <a:xfrm>
              <a:off x="7749644" y="1885850"/>
              <a:ext cx="563658" cy="516496"/>
              <a:chOff x="2312623" y="2468584"/>
              <a:chExt cx="312698" cy="286534"/>
            </a:xfrm>
            <a:solidFill>
              <a:schemeClr val="bg1"/>
            </a:solidFill>
          </p:grpSpPr>
          <p:sp>
            <p:nvSpPr>
              <p:cNvPr id="88" name="Google Shape;14421;p76">
                <a:extLst>
                  <a:ext uri="{FF2B5EF4-FFF2-40B4-BE49-F238E27FC236}">
                    <a16:creationId xmlns:a16="http://schemas.microsoft.com/office/drawing/2014/main" id="{53C01B4B-68B0-6DCC-CF1C-85C98E9E0913}"/>
                  </a:ext>
                </a:extLst>
              </p:cNvPr>
              <p:cNvSpPr/>
              <p:nvPr/>
            </p:nvSpPr>
            <p:spPr>
              <a:xfrm>
                <a:off x="2416866" y="2706195"/>
                <a:ext cx="34122" cy="34154"/>
              </a:xfrm>
              <a:custGeom>
                <a:avLst/>
                <a:gdLst/>
                <a:ahLst/>
                <a:cxnLst/>
                <a:rect l="l" t="t" r="r" b="b"/>
                <a:pathLst>
                  <a:path w="1072" h="1073" extrusionOk="0">
                    <a:moveTo>
                      <a:pt x="536" y="275"/>
                    </a:moveTo>
                    <a:cubicBezTo>
                      <a:pt x="679" y="275"/>
                      <a:pt x="798" y="394"/>
                      <a:pt x="798" y="525"/>
                    </a:cubicBezTo>
                    <a:cubicBezTo>
                      <a:pt x="798" y="656"/>
                      <a:pt x="679" y="775"/>
                      <a:pt x="536" y="775"/>
                    </a:cubicBezTo>
                    <a:cubicBezTo>
                      <a:pt x="405" y="775"/>
                      <a:pt x="286" y="656"/>
                      <a:pt x="286" y="525"/>
                    </a:cubicBezTo>
                    <a:cubicBezTo>
                      <a:pt x="286" y="394"/>
                      <a:pt x="393" y="275"/>
                      <a:pt x="536" y="275"/>
                    </a:cubicBezTo>
                    <a:close/>
                    <a:moveTo>
                      <a:pt x="536" y="1"/>
                    </a:moveTo>
                    <a:cubicBezTo>
                      <a:pt x="238" y="1"/>
                      <a:pt x="0" y="239"/>
                      <a:pt x="0" y="536"/>
                    </a:cubicBezTo>
                    <a:cubicBezTo>
                      <a:pt x="0" y="834"/>
                      <a:pt x="238" y="1072"/>
                      <a:pt x="536" y="1072"/>
                    </a:cubicBezTo>
                    <a:cubicBezTo>
                      <a:pt x="833" y="1072"/>
                      <a:pt x="1072" y="834"/>
                      <a:pt x="1072" y="536"/>
                    </a:cubicBezTo>
                    <a:cubicBezTo>
                      <a:pt x="1072" y="239"/>
                      <a:pt x="833" y="1"/>
                      <a:pt x="536" y="1"/>
                    </a:cubicBezTo>
                    <a:close/>
                  </a:path>
                </a:pathLst>
              </a:custGeom>
              <a:grpFill/>
              <a:ln>
                <a:noFill/>
              </a:ln>
            </p:spPr>
            <p:txBody>
              <a:bodyPr spcFirstLastPara="1" wrap="square" lIns="91425" tIns="91425" rIns="91425" bIns="91425" anchor="ctr" anchorCtr="0">
                <a:noAutofit/>
              </a:bodyPr>
              <a:lstStyle/>
              <a:p>
                <a:endParaRPr/>
              </a:p>
            </p:txBody>
          </p:sp>
          <p:sp>
            <p:nvSpPr>
              <p:cNvPr id="89" name="Google Shape;14422;p76">
                <a:extLst>
                  <a:ext uri="{FF2B5EF4-FFF2-40B4-BE49-F238E27FC236}">
                    <a16:creationId xmlns:a16="http://schemas.microsoft.com/office/drawing/2014/main" id="{50C4A814-50C2-DFF7-6E66-4E8BD30206B1}"/>
                  </a:ext>
                </a:extLst>
              </p:cNvPr>
              <p:cNvSpPr/>
              <p:nvPr/>
            </p:nvSpPr>
            <p:spPr>
              <a:xfrm>
                <a:off x="2527126" y="2706195"/>
                <a:ext cx="34536" cy="34154"/>
              </a:xfrm>
              <a:custGeom>
                <a:avLst/>
                <a:gdLst/>
                <a:ahLst/>
                <a:cxnLst/>
                <a:rect l="l" t="t" r="r" b="b"/>
                <a:pathLst>
                  <a:path w="1085" h="1073" extrusionOk="0">
                    <a:moveTo>
                      <a:pt x="537" y="275"/>
                    </a:moveTo>
                    <a:cubicBezTo>
                      <a:pt x="679" y="275"/>
                      <a:pt x="798" y="394"/>
                      <a:pt x="798" y="525"/>
                    </a:cubicBezTo>
                    <a:cubicBezTo>
                      <a:pt x="798" y="656"/>
                      <a:pt x="679" y="775"/>
                      <a:pt x="537" y="775"/>
                    </a:cubicBezTo>
                    <a:cubicBezTo>
                      <a:pt x="406" y="775"/>
                      <a:pt x="287" y="656"/>
                      <a:pt x="287" y="525"/>
                    </a:cubicBezTo>
                    <a:cubicBezTo>
                      <a:pt x="287" y="394"/>
                      <a:pt x="406" y="275"/>
                      <a:pt x="537" y="275"/>
                    </a:cubicBezTo>
                    <a:close/>
                    <a:moveTo>
                      <a:pt x="537" y="1"/>
                    </a:moveTo>
                    <a:cubicBezTo>
                      <a:pt x="239" y="1"/>
                      <a:pt x="1" y="239"/>
                      <a:pt x="1" y="536"/>
                    </a:cubicBezTo>
                    <a:cubicBezTo>
                      <a:pt x="1" y="834"/>
                      <a:pt x="239" y="1072"/>
                      <a:pt x="537" y="1072"/>
                    </a:cubicBezTo>
                    <a:cubicBezTo>
                      <a:pt x="834" y="1072"/>
                      <a:pt x="1084" y="834"/>
                      <a:pt x="1084" y="536"/>
                    </a:cubicBezTo>
                    <a:cubicBezTo>
                      <a:pt x="1084" y="239"/>
                      <a:pt x="834" y="1"/>
                      <a:pt x="537" y="1"/>
                    </a:cubicBezTo>
                    <a:close/>
                  </a:path>
                </a:pathLst>
              </a:custGeom>
              <a:grpFill/>
              <a:ln>
                <a:noFill/>
              </a:ln>
            </p:spPr>
            <p:txBody>
              <a:bodyPr spcFirstLastPara="1" wrap="square" lIns="91425" tIns="91425" rIns="91425" bIns="91425" anchor="ctr" anchorCtr="0">
                <a:noAutofit/>
              </a:bodyPr>
              <a:lstStyle/>
              <a:p>
                <a:endParaRPr/>
              </a:p>
            </p:txBody>
          </p:sp>
          <p:sp>
            <p:nvSpPr>
              <p:cNvPr id="90" name="Google Shape;14423;p76">
                <a:extLst>
                  <a:ext uri="{FF2B5EF4-FFF2-40B4-BE49-F238E27FC236}">
                    <a16:creationId xmlns:a16="http://schemas.microsoft.com/office/drawing/2014/main" id="{E80A586E-F24C-1383-5425-9CE5A26463F2}"/>
                  </a:ext>
                </a:extLst>
              </p:cNvPr>
              <p:cNvSpPr/>
              <p:nvPr/>
            </p:nvSpPr>
            <p:spPr>
              <a:xfrm>
                <a:off x="2312623" y="2468584"/>
                <a:ext cx="312698" cy="286534"/>
              </a:xfrm>
              <a:custGeom>
                <a:avLst/>
                <a:gdLst/>
                <a:ahLst/>
                <a:cxnLst/>
                <a:rect l="l" t="t" r="r" b="b"/>
                <a:pathLst>
                  <a:path w="9824" h="9002" extrusionOk="0">
                    <a:moveTo>
                      <a:pt x="3370" y="1679"/>
                    </a:moveTo>
                    <a:lnTo>
                      <a:pt x="3370" y="2513"/>
                    </a:lnTo>
                    <a:lnTo>
                      <a:pt x="2799" y="2513"/>
                    </a:lnTo>
                    <a:lnTo>
                      <a:pt x="2501" y="1679"/>
                    </a:lnTo>
                    <a:close/>
                    <a:moveTo>
                      <a:pt x="4513" y="1679"/>
                    </a:moveTo>
                    <a:lnTo>
                      <a:pt x="4513" y="2513"/>
                    </a:lnTo>
                    <a:lnTo>
                      <a:pt x="3656" y="2513"/>
                    </a:lnTo>
                    <a:lnTo>
                      <a:pt x="3656" y="1679"/>
                    </a:lnTo>
                    <a:close/>
                    <a:moveTo>
                      <a:pt x="5656" y="1679"/>
                    </a:moveTo>
                    <a:lnTo>
                      <a:pt x="5656" y="2513"/>
                    </a:lnTo>
                    <a:lnTo>
                      <a:pt x="4799" y="2513"/>
                    </a:lnTo>
                    <a:lnTo>
                      <a:pt x="4799" y="1679"/>
                    </a:lnTo>
                    <a:close/>
                    <a:moveTo>
                      <a:pt x="6811" y="1679"/>
                    </a:moveTo>
                    <a:lnTo>
                      <a:pt x="6811" y="2513"/>
                    </a:lnTo>
                    <a:lnTo>
                      <a:pt x="5942" y="2513"/>
                    </a:lnTo>
                    <a:lnTo>
                      <a:pt x="5942" y="1679"/>
                    </a:lnTo>
                    <a:close/>
                    <a:moveTo>
                      <a:pt x="7954" y="1679"/>
                    </a:moveTo>
                    <a:lnTo>
                      <a:pt x="7954" y="2513"/>
                    </a:lnTo>
                    <a:lnTo>
                      <a:pt x="7085" y="2513"/>
                    </a:lnTo>
                    <a:lnTo>
                      <a:pt x="7085" y="1679"/>
                    </a:lnTo>
                    <a:close/>
                    <a:moveTo>
                      <a:pt x="8633" y="1679"/>
                    </a:moveTo>
                    <a:lnTo>
                      <a:pt x="8442" y="2513"/>
                    </a:lnTo>
                    <a:lnTo>
                      <a:pt x="8240" y="2513"/>
                    </a:lnTo>
                    <a:lnTo>
                      <a:pt x="8240" y="1679"/>
                    </a:lnTo>
                    <a:close/>
                    <a:moveTo>
                      <a:pt x="8383" y="2810"/>
                    </a:moveTo>
                    <a:lnTo>
                      <a:pt x="8252" y="3406"/>
                    </a:lnTo>
                    <a:lnTo>
                      <a:pt x="8252" y="2810"/>
                    </a:lnTo>
                    <a:close/>
                    <a:moveTo>
                      <a:pt x="3370" y="2810"/>
                    </a:moveTo>
                    <a:lnTo>
                      <a:pt x="3370" y="3680"/>
                    </a:lnTo>
                    <a:lnTo>
                      <a:pt x="3204" y="3680"/>
                    </a:lnTo>
                    <a:lnTo>
                      <a:pt x="2894" y="2810"/>
                    </a:lnTo>
                    <a:close/>
                    <a:moveTo>
                      <a:pt x="4513" y="2810"/>
                    </a:moveTo>
                    <a:lnTo>
                      <a:pt x="4513" y="3680"/>
                    </a:lnTo>
                    <a:lnTo>
                      <a:pt x="3656" y="3680"/>
                    </a:lnTo>
                    <a:lnTo>
                      <a:pt x="3656" y="2810"/>
                    </a:lnTo>
                    <a:close/>
                    <a:moveTo>
                      <a:pt x="5656" y="2810"/>
                    </a:moveTo>
                    <a:lnTo>
                      <a:pt x="5656" y="3680"/>
                    </a:lnTo>
                    <a:lnTo>
                      <a:pt x="4799" y="3680"/>
                    </a:lnTo>
                    <a:lnTo>
                      <a:pt x="4799" y="2810"/>
                    </a:lnTo>
                    <a:close/>
                    <a:moveTo>
                      <a:pt x="6811" y="2810"/>
                    </a:moveTo>
                    <a:lnTo>
                      <a:pt x="6811" y="3680"/>
                    </a:lnTo>
                    <a:lnTo>
                      <a:pt x="5942" y="3680"/>
                    </a:lnTo>
                    <a:lnTo>
                      <a:pt x="5942" y="2810"/>
                    </a:lnTo>
                    <a:close/>
                    <a:moveTo>
                      <a:pt x="7954" y="2810"/>
                    </a:moveTo>
                    <a:lnTo>
                      <a:pt x="7954" y="3680"/>
                    </a:lnTo>
                    <a:lnTo>
                      <a:pt x="7085" y="3680"/>
                    </a:lnTo>
                    <a:lnTo>
                      <a:pt x="7085" y="2810"/>
                    </a:lnTo>
                    <a:close/>
                    <a:moveTo>
                      <a:pt x="3370" y="3953"/>
                    </a:moveTo>
                    <a:lnTo>
                      <a:pt x="3370" y="4132"/>
                    </a:lnTo>
                    <a:lnTo>
                      <a:pt x="3311" y="3953"/>
                    </a:lnTo>
                    <a:close/>
                    <a:moveTo>
                      <a:pt x="4513" y="3941"/>
                    </a:moveTo>
                    <a:lnTo>
                      <a:pt x="4513" y="4608"/>
                    </a:lnTo>
                    <a:cubicBezTo>
                      <a:pt x="4305" y="4608"/>
                      <a:pt x="4153" y="4629"/>
                      <a:pt x="4022" y="4629"/>
                    </a:cubicBezTo>
                    <a:cubicBezTo>
                      <a:pt x="3891" y="4629"/>
                      <a:pt x="3781" y="4608"/>
                      <a:pt x="3656" y="4525"/>
                    </a:cubicBezTo>
                    <a:lnTo>
                      <a:pt x="3656" y="3941"/>
                    </a:lnTo>
                    <a:close/>
                    <a:moveTo>
                      <a:pt x="5656" y="3953"/>
                    </a:moveTo>
                    <a:lnTo>
                      <a:pt x="5656" y="4632"/>
                    </a:lnTo>
                    <a:lnTo>
                      <a:pt x="4799" y="4632"/>
                    </a:lnTo>
                    <a:lnTo>
                      <a:pt x="4799" y="3953"/>
                    </a:lnTo>
                    <a:close/>
                    <a:moveTo>
                      <a:pt x="6799" y="3953"/>
                    </a:moveTo>
                    <a:lnTo>
                      <a:pt x="6799" y="4632"/>
                    </a:lnTo>
                    <a:lnTo>
                      <a:pt x="5942" y="4632"/>
                    </a:lnTo>
                    <a:lnTo>
                      <a:pt x="5942" y="3953"/>
                    </a:lnTo>
                    <a:close/>
                    <a:moveTo>
                      <a:pt x="7954" y="3953"/>
                    </a:moveTo>
                    <a:lnTo>
                      <a:pt x="7954" y="4632"/>
                    </a:lnTo>
                    <a:lnTo>
                      <a:pt x="7085" y="4632"/>
                    </a:lnTo>
                    <a:lnTo>
                      <a:pt x="7085" y="3953"/>
                    </a:lnTo>
                    <a:close/>
                    <a:moveTo>
                      <a:pt x="3811" y="7263"/>
                    </a:moveTo>
                    <a:cubicBezTo>
                      <a:pt x="4216" y="7263"/>
                      <a:pt x="4549" y="7585"/>
                      <a:pt x="4549" y="7990"/>
                    </a:cubicBezTo>
                    <a:cubicBezTo>
                      <a:pt x="4549" y="8394"/>
                      <a:pt x="4216" y="8716"/>
                      <a:pt x="3811" y="8716"/>
                    </a:cubicBezTo>
                    <a:cubicBezTo>
                      <a:pt x="3418" y="8716"/>
                      <a:pt x="3085" y="8394"/>
                      <a:pt x="3085" y="7990"/>
                    </a:cubicBezTo>
                    <a:cubicBezTo>
                      <a:pt x="3085" y="7585"/>
                      <a:pt x="3418" y="7263"/>
                      <a:pt x="3811" y="7263"/>
                    </a:cubicBezTo>
                    <a:close/>
                    <a:moveTo>
                      <a:pt x="7287" y="7263"/>
                    </a:moveTo>
                    <a:cubicBezTo>
                      <a:pt x="7680" y="7263"/>
                      <a:pt x="8014" y="7585"/>
                      <a:pt x="8014" y="7990"/>
                    </a:cubicBezTo>
                    <a:cubicBezTo>
                      <a:pt x="8014" y="8394"/>
                      <a:pt x="7680" y="8716"/>
                      <a:pt x="7287" y="8716"/>
                    </a:cubicBezTo>
                    <a:cubicBezTo>
                      <a:pt x="6883" y="8716"/>
                      <a:pt x="6549" y="8394"/>
                      <a:pt x="6549" y="7990"/>
                    </a:cubicBezTo>
                    <a:cubicBezTo>
                      <a:pt x="6549" y="7585"/>
                      <a:pt x="6883" y="7263"/>
                      <a:pt x="7287" y="7263"/>
                    </a:cubicBezTo>
                    <a:close/>
                    <a:moveTo>
                      <a:pt x="525" y="0"/>
                    </a:moveTo>
                    <a:cubicBezTo>
                      <a:pt x="239" y="0"/>
                      <a:pt x="1" y="239"/>
                      <a:pt x="1" y="512"/>
                    </a:cubicBezTo>
                    <a:cubicBezTo>
                      <a:pt x="1" y="798"/>
                      <a:pt x="239" y="1036"/>
                      <a:pt x="525" y="1036"/>
                    </a:cubicBezTo>
                    <a:lnTo>
                      <a:pt x="1168" y="1036"/>
                    </a:lnTo>
                    <a:lnTo>
                      <a:pt x="1965" y="3299"/>
                    </a:lnTo>
                    <a:cubicBezTo>
                      <a:pt x="1995" y="3357"/>
                      <a:pt x="2048" y="3400"/>
                      <a:pt x="2106" y="3400"/>
                    </a:cubicBezTo>
                    <a:cubicBezTo>
                      <a:pt x="2119" y="3400"/>
                      <a:pt x="2131" y="3398"/>
                      <a:pt x="2144" y="3394"/>
                    </a:cubicBezTo>
                    <a:cubicBezTo>
                      <a:pt x="2227" y="3358"/>
                      <a:pt x="2263" y="3287"/>
                      <a:pt x="2239" y="3215"/>
                    </a:cubicBezTo>
                    <a:cubicBezTo>
                      <a:pt x="1453" y="1001"/>
                      <a:pt x="1418" y="905"/>
                      <a:pt x="1418" y="893"/>
                    </a:cubicBezTo>
                    <a:cubicBezTo>
                      <a:pt x="1394" y="798"/>
                      <a:pt x="1299" y="762"/>
                      <a:pt x="1215" y="762"/>
                    </a:cubicBezTo>
                    <a:lnTo>
                      <a:pt x="525" y="762"/>
                    </a:lnTo>
                    <a:cubicBezTo>
                      <a:pt x="394" y="762"/>
                      <a:pt x="287" y="655"/>
                      <a:pt x="287" y="512"/>
                    </a:cubicBezTo>
                    <a:cubicBezTo>
                      <a:pt x="287" y="381"/>
                      <a:pt x="394" y="274"/>
                      <a:pt x="525" y="274"/>
                    </a:cubicBezTo>
                    <a:lnTo>
                      <a:pt x="1215" y="274"/>
                    </a:lnTo>
                    <a:cubicBezTo>
                      <a:pt x="1489" y="274"/>
                      <a:pt x="1751" y="441"/>
                      <a:pt x="1846" y="691"/>
                    </a:cubicBezTo>
                    <a:cubicBezTo>
                      <a:pt x="2013" y="1167"/>
                      <a:pt x="3001" y="3918"/>
                      <a:pt x="3132" y="4322"/>
                    </a:cubicBezTo>
                    <a:cubicBezTo>
                      <a:pt x="3239" y="4620"/>
                      <a:pt x="3573" y="4906"/>
                      <a:pt x="3989" y="4906"/>
                    </a:cubicBezTo>
                    <a:lnTo>
                      <a:pt x="9192" y="4906"/>
                    </a:lnTo>
                    <a:cubicBezTo>
                      <a:pt x="9323" y="4906"/>
                      <a:pt x="9431" y="5013"/>
                      <a:pt x="9431" y="5144"/>
                    </a:cubicBezTo>
                    <a:cubicBezTo>
                      <a:pt x="9431" y="5275"/>
                      <a:pt x="9323" y="5382"/>
                      <a:pt x="9192" y="5382"/>
                    </a:cubicBezTo>
                    <a:lnTo>
                      <a:pt x="3989" y="5382"/>
                    </a:lnTo>
                    <a:cubicBezTo>
                      <a:pt x="3430" y="5382"/>
                      <a:pt x="2918" y="5061"/>
                      <a:pt x="2704" y="4537"/>
                    </a:cubicBezTo>
                    <a:lnTo>
                      <a:pt x="2418" y="3715"/>
                    </a:lnTo>
                    <a:cubicBezTo>
                      <a:pt x="2390" y="3660"/>
                      <a:pt x="2342" y="3620"/>
                      <a:pt x="2289" y="3620"/>
                    </a:cubicBezTo>
                    <a:cubicBezTo>
                      <a:pt x="2273" y="3620"/>
                      <a:pt x="2256" y="3624"/>
                      <a:pt x="2239" y="3632"/>
                    </a:cubicBezTo>
                    <a:cubicBezTo>
                      <a:pt x="2168" y="3656"/>
                      <a:pt x="2120" y="3727"/>
                      <a:pt x="2144" y="3810"/>
                    </a:cubicBezTo>
                    <a:cubicBezTo>
                      <a:pt x="2370" y="4406"/>
                      <a:pt x="2382" y="4656"/>
                      <a:pt x="2668" y="5013"/>
                    </a:cubicBezTo>
                    <a:lnTo>
                      <a:pt x="2346" y="5477"/>
                    </a:lnTo>
                    <a:cubicBezTo>
                      <a:pt x="1870" y="6168"/>
                      <a:pt x="2287" y="7132"/>
                      <a:pt x="3120" y="7239"/>
                    </a:cubicBezTo>
                    <a:cubicBezTo>
                      <a:pt x="2442" y="7871"/>
                      <a:pt x="2882" y="9002"/>
                      <a:pt x="3811" y="9002"/>
                    </a:cubicBezTo>
                    <a:cubicBezTo>
                      <a:pt x="4740" y="9002"/>
                      <a:pt x="5168" y="7882"/>
                      <a:pt x="4513" y="7263"/>
                    </a:cubicBezTo>
                    <a:lnTo>
                      <a:pt x="6585" y="7263"/>
                    </a:lnTo>
                    <a:cubicBezTo>
                      <a:pt x="5930" y="7882"/>
                      <a:pt x="6371" y="9002"/>
                      <a:pt x="7287" y="9002"/>
                    </a:cubicBezTo>
                    <a:cubicBezTo>
                      <a:pt x="8204" y="9002"/>
                      <a:pt x="8633" y="7882"/>
                      <a:pt x="7978" y="7263"/>
                    </a:cubicBezTo>
                    <a:lnTo>
                      <a:pt x="8180" y="7263"/>
                    </a:lnTo>
                    <a:cubicBezTo>
                      <a:pt x="8454" y="7263"/>
                      <a:pt x="8692" y="7025"/>
                      <a:pt x="8692" y="6739"/>
                    </a:cubicBezTo>
                    <a:cubicBezTo>
                      <a:pt x="8692" y="6454"/>
                      <a:pt x="8454" y="6216"/>
                      <a:pt x="8180" y="6216"/>
                    </a:cubicBezTo>
                    <a:lnTo>
                      <a:pt x="6883" y="6216"/>
                    </a:lnTo>
                    <a:cubicBezTo>
                      <a:pt x="6811" y="6216"/>
                      <a:pt x="6728" y="6275"/>
                      <a:pt x="6728" y="6370"/>
                    </a:cubicBezTo>
                    <a:cubicBezTo>
                      <a:pt x="6728" y="6442"/>
                      <a:pt x="6787" y="6513"/>
                      <a:pt x="6883" y="6513"/>
                    </a:cubicBezTo>
                    <a:lnTo>
                      <a:pt x="8180" y="6513"/>
                    </a:lnTo>
                    <a:cubicBezTo>
                      <a:pt x="8311" y="6513"/>
                      <a:pt x="8419" y="6620"/>
                      <a:pt x="8419" y="6751"/>
                    </a:cubicBezTo>
                    <a:cubicBezTo>
                      <a:pt x="8419" y="6894"/>
                      <a:pt x="8311" y="6989"/>
                      <a:pt x="8180" y="6989"/>
                    </a:cubicBezTo>
                    <a:lnTo>
                      <a:pt x="3275" y="6989"/>
                    </a:lnTo>
                    <a:cubicBezTo>
                      <a:pt x="2596" y="6989"/>
                      <a:pt x="2192" y="6216"/>
                      <a:pt x="2584" y="5656"/>
                    </a:cubicBezTo>
                    <a:lnTo>
                      <a:pt x="2858" y="5239"/>
                    </a:lnTo>
                    <a:cubicBezTo>
                      <a:pt x="2977" y="5346"/>
                      <a:pt x="3120" y="5430"/>
                      <a:pt x="3251" y="5501"/>
                    </a:cubicBezTo>
                    <a:lnTo>
                      <a:pt x="2965" y="5918"/>
                    </a:lnTo>
                    <a:cubicBezTo>
                      <a:pt x="2787" y="6180"/>
                      <a:pt x="2965" y="6513"/>
                      <a:pt x="3275" y="6513"/>
                    </a:cubicBezTo>
                    <a:lnTo>
                      <a:pt x="6347" y="6513"/>
                    </a:lnTo>
                    <a:cubicBezTo>
                      <a:pt x="6418" y="6513"/>
                      <a:pt x="6490" y="6454"/>
                      <a:pt x="6490" y="6370"/>
                    </a:cubicBezTo>
                    <a:cubicBezTo>
                      <a:pt x="6490" y="6299"/>
                      <a:pt x="6430" y="6216"/>
                      <a:pt x="6347" y="6216"/>
                    </a:cubicBezTo>
                    <a:lnTo>
                      <a:pt x="3275" y="6216"/>
                    </a:lnTo>
                    <a:cubicBezTo>
                      <a:pt x="3204" y="6216"/>
                      <a:pt x="3156" y="6132"/>
                      <a:pt x="3204" y="6073"/>
                    </a:cubicBezTo>
                    <a:lnTo>
                      <a:pt x="3537" y="5596"/>
                    </a:lnTo>
                    <a:cubicBezTo>
                      <a:pt x="3723" y="5653"/>
                      <a:pt x="3776" y="5666"/>
                      <a:pt x="4361" y="5666"/>
                    </a:cubicBezTo>
                    <a:cubicBezTo>
                      <a:pt x="4909" y="5666"/>
                      <a:pt x="5923" y="5655"/>
                      <a:pt x="7950" y="5655"/>
                    </a:cubicBezTo>
                    <a:cubicBezTo>
                      <a:pt x="8328" y="5655"/>
                      <a:pt x="8741" y="5655"/>
                      <a:pt x="9192" y="5656"/>
                    </a:cubicBezTo>
                    <a:cubicBezTo>
                      <a:pt x="9466" y="5656"/>
                      <a:pt x="9704" y="5418"/>
                      <a:pt x="9704" y="5132"/>
                    </a:cubicBezTo>
                    <a:cubicBezTo>
                      <a:pt x="9704" y="4870"/>
                      <a:pt x="9466" y="4632"/>
                      <a:pt x="9192" y="4632"/>
                    </a:cubicBezTo>
                    <a:lnTo>
                      <a:pt x="9038" y="4632"/>
                    </a:lnTo>
                    <a:lnTo>
                      <a:pt x="9704" y="1703"/>
                    </a:lnTo>
                    <a:cubicBezTo>
                      <a:pt x="9823" y="1155"/>
                      <a:pt x="9407" y="643"/>
                      <a:pt x="8859" y="643"/>
                    </a:cubicBezTo>
                    <a:lnTo>
                      <a:pt x="6085" y="643"/>
                    </a:lnTo>
                    <a:cubicBezTo>
                      <a:pt x="6013" y="643"/>
                      <a:pt x="5942" y="691"/>
                      <a:pt x="5942" y="786"/>
                    </a:cubicBezTo>
                    <a:cubicBezTo>
                      <a:pt x="5942" y="858"/>
                      <a:pt x="6002" y="941"/>
                      <a:pt x="6085" y="941"/>
                    </a:cubicBezTo>
                    <a:lnTo>
                      <a:pt x="8859" y="941"/>
                    </a:lnTo>
                    <a:cubicBezTo>
                      <a:pt x="9252" y="941"/>
                      <a:pt x="9526" y="1286"/>
                      <a:pt x="9442" y="1667"/>
                    </a:cubicBezTo>
                    <a:lnTo>
                      <a:pt x="8752" y="4644"/>
                    </a:lnTo>
                    <a:lnTo>
                      <a:pt x="8264" y="4644"/>
                    </a:lnTo>
                    <a:cubicBezTo>
                      <a:pt x="8335" y="4322"/>
                      <a:pt x="8871" y="2001"/>
                      <a:pt x="8966" y="1584"/>
                    </a:cubicBezTo>
                    <a:cubicBezTo>
                      <a:pt x="8978" y="1501"/>
                      <a:pt x="8919" y="1405"/>
                      <a:pt x="8835" y="1405"/>
                    </a:cubicBezTo>
                    <a:lnTo>
                      <a:pt x="2406" y="1405"/>
                    </a:lnTo>
                    <a:lnTo>
                      <a:pt x="2239" y="941"/>
                    </a:lnTo>
                    <a:lnTo>
                      <a:pt x="5537" y="941"/>
                    </a:lnTo>
                    <a:cubicBezTo>
                      <a:pt x="5621" y="941"/>
                      <a:pt x="5692" y="882"/>
                      <a:pt x="5692" y="786"/>
                    </a:cubicBezTo>
                    <a:cubicBezTo>
                      <a:pt x="5692" y="715"/>
                      <a:pt x="5632" y="643"/>
                      <a:pt x="5537" y="643"/>
                    </a:cubicBezTo>
                    <a:lnTo>
                      <a:pt x="2132" y="643"/>
                    </a:lnTo>
                    <a:cubicBezTo>
                      <a:pt x="2001" y="286"/>
                      <a:pt x="1644" y="0"/>
                      <a:pt x="1215" y="0"/>
                    </a:cubicBezTo>
                    <a:close/>
                  </a:path>
                </a:pathLst>
              </a:custGeom>
              <a:grpFill/>
              <a:ln>
                <a:noFill/>
              </a:ln>
            </p:spPr>
            <p:txBody>
              <a:bodyPr spcFirstLastPara="1" wrap="square" lIns="91425" tIns="91425" rIns="91425" bIns="91425" anchor="ctr" anchorCtr="0">
                <a:noAutofit/>
              </a:bodyPr>
              <a:lstStyle/>
              <a:p>
                <a:endParaRPr/>
              </a:p>
            </p:txBody>
          </p:sp>
        </p:grpSp>
      </p:grpSp>
      <p:grpSp>
        <p:nvGrpSpPr>
          <p:cNvPr id="174" name="Group 173">
            <a:extLst>
              <a:ext uri="{FF2B5EF4-FFF2-40B4-BE49-F238E27FC236}">
                <a16:creationId xmlns:a16="http://schemas.microsoft.com/office/drawing/2014/main" id="{260C1B2A-2057-C177-E8A8-1BF056479D89}"/>
              </a:ext>
            </a:extLst>
          </p:cNvPr>
          <p:cNvGrpSpPr/>
          <p:nvPr/>
        </p:nvGrpSpPr>
        <p:grpSpPr>
          <a:xfrm>
            <a:off x="7244725" y="4706683"/>
            <a:ext cx="2808312" cy="1368152"/>
            <a:chOff x="5720725" y="4309778"/>
            <a:chExt cx="2808312" cy="1368152"/>
          </a:xfrm>
        </p:grpSpPr>
        <p:grpSp>
          <p:nvGrpSpPr>
            <p:cNvPr id="43" name="Group 42">
              <a:extLst>
                <a:ext uri="{FF2B5EF4-FFF2-40B4-BE49-F238E27FC236}">
                  <a16:creationId xmlns:a16="http://schemas.microsoft.com/office/drawing/2014/main" id="{162833C2-3ACA-DB25-45B3-34006B694255}"/>
                </a:ext>
              </a:extLst>
            </p:cNvPr>
            <p:cNvGrpSpPr/>
            <p:nvPr/>
          </p:nvGrpSpPr>
          <p:grpSpPr>
            <a:xfrm>
              <a:off x="5720725" y="4309778"/>
              <a:ext cx="2808312" cy="1368152"/>
              <a:chOff x="5566816" y="4165676"/>
              <a:chExt cx="2808312" cy="1368152"/>
            </a:xfrm>
          </p:grpSpPr>
          <p:sp>
            <p:nvSpPr>
              <p:cNvPr id="14" name="Rectangle: Rounded Corners 13">
                <a:extLst>
                  <a:ext uri="{FF2B5EF4-FFF2-40B4-BE49-F238E27FC236}">
                    <a16:creationId xmlns:a16="http://schemas.microsoft.com/office/drawing/2014/main" id="{E64FA365-A157-3157-B57A-D562A5BA4B5A}"/>
                  </a:ext>
                </a:extLst>
              </p:cNvPr>
              <p:cNvSpPr/>
              <p:nvPr/>
            </p:nvSpPr>
            <p:spPr>
              <a:xfrm>
                <a:off x="5566816" y="4165676"/>
                <a:ext cx="2808312" cy="1368152"/>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sz="1400" dirty="0"/>
              </a:p>
            </p:txBody>
          </p:sp>
          <p:sp>
            <p:nvSpPr>
              <p:cNvPr id="28" name="TextBox 27">
                <a:extLst>
                  <a:ext uri="{FF2B5EF4-FFF2-40B4-BE49-F238E27FC236}">
                    <a16:creationId xmlns:a16="http://schemas.microsoft.com/office/drawing/2014/main" id="{3EBE76C6-6FEC-7C01-90EB-2B77891EE36D}"/>
                  </a:ext>
                </a:extLst>
              </p:cNvPr>
              <p:cNvSpPr txBox="1"/>
              <p:nvPr/>
            </p:nvSpPr>
            <p:spPr>
              <a:xfrm>
                <a:off x="5628930" y="4326532"/>
                <a:ext cx="1666077" cy="523220"/>
              </a:xfrm>
              <a:prstGeom prst="rect">
                <a:avLst/>
              </a:prstGeom>
              <a:noFill/>
            </p:spPr>
            <p:txBody>
              <a:bodyPr wrap="square">
                <a:spAutoFit/>
              </a:bodyPr>
              <a:lstStyle/>
              <a:p>
                <a:r>
                  <a:rPr lang="en-GB" sz="2800" b="1" dirty="0">
                    <a:solidFill>
                      <a:schemeClr val="bg1"/>
                    </a:solidFill>
                  </a:rPr>
                  <a:t>118</a:t>
                </a:r>
              </a:p>
            </p:txBody>
          </p:sp>
          <p:sp>
            <p:nvSpPr>
              <p:cNvPr id="29" name="TextBox 28">
                <a:extLst>
                  <a:ext uri="{FF2B5EF4-FFF2-40B4-BE49-F238E27FC236}">
                    <a16:creationId xmlns:a16="http://schemas.microsoft.com/office/drawing/2014/main" id="{7642C395-D73C-6DFD-5E84-DD4DF8DA991E}"/>
                  </a:ext>
                </a:extLst>
              </p:cNvPr>
              <p:cNvSpPr txBox="1"/>
              <p:nvPr/>
            </p:nvSpPr>
            <p:spPr>
              <a:xfrm>
                <a:off x="5659734" y="4720636"/>
                <a:ext cx="1697387" cy="523220"/>
              </a:xfrm>
              <a:prstGeom prst="rect">
                <a:avLst/>
              </a:prstGeom>
              <a:noFill/>
            </p:spPr>
            <p:txBody>
              <a:bodyPr wrap="square">
                <a:spAutoFit/>
              </a:bodyPr>
              <a:lstStyle/>
              <a:p>
                <a:r>
                  <a:rPr lang="en-GB" sz="1400" dirty="0">
                    <a:solidFill>
                      <a:schemeClr val="bg1"/>
                    </a:solidFill>
                  </a:rPr>
                  <a:t>Invitations</a:t>
                </a:r>
                <a:r>
                  <a:rPr lang="en-GB" sz="1400" dirty="0"/>
                  <a:t> </a:t>
                </a:r>
                <a:r>
                  <a:rPr lang="en-GB" sz="1400" dirty="0">
                    <a:solidFill>
                      <a:schemeClr val="bg1"/>
                    </a:solidFill>
                  </a:rPr>
                  <a:t>to</a:t>
                </a:r>
                <a:r>
                  <a:rPr lang="en-GB" sz="1400" dirty="0"/>
                  <a:t> </a:t>
                </a:r>
                <a:r>
                  <a:rPr lang="en-GB" sz="1400" dirty="0">
                    <a:solidFill>
                      <a:schemeClr val="bg1"/>
                    </a:solidFill>
                  </a:rPr>
                  <a:t>Tender</a:t>
                </a:r>
              </a:p>
            </p:txBody>
          </p:sp>
        </p:grpSp>
        <p:grpSp>
          <p:nvGrpSpPr>
            <p:cNvPr id="91" name="Google Shape;10994;p70">
              <a:extLst>
                <a:ext uri="{FF2B5EF4-FFF2-40B4-BE49-F238E27FC236}">
                  <a16:creationId xmlns:a16="http://schemas.microsoft.com/office/drawing/2014/main" id="{0A0B58C0-1FDA-8EC4-A442-74349E7DF289}"/>
                </a:ext>
              </a:extLst>
            </p:cNvPr>
            <p:cNvGrpSpPr/>
            <p:nvPr/>
          </p:nvGrpSpPr>
          <p:grpSpPr>
            <a:xfrm>
              <a:off x="7749644" y="4911911"/>
              <a:ext cx="563658" cy="607224"/>
              <a:chOff x="6896644" y="3216007"/>
              <a:chExt cx="322917" cy="347876"/>
            </a:xfrm>
            <a:solidFill>
              <a:schemeClr val="bg1"/>
            </a:solidFill>
          </p:grpSpPr>
          <p:sp>
            <p:nvSpPr>
              <p:cNvPr id="92" name="Google Shape;10995;p70">
                <a:extLst>
                  <a:ext uri="{FF2B5EF4-FFF2-40B4-BE49-F238E27FC236}">
                    <a16:creationId xmlns:a16="http://schemas.microsoft.com/office/drawing/2014/main" id="{02912D6B-F088-6266-0D3B-67FBA73A07E1}"/>
                  </a:ext>
                </a:extLst>
              </p:cNvPr>
              <p:cNvSpPr/>
              <p:nvPr/>
            </p:nvSpPr>
            <p:spPr>
              <a:xfrm>
                <a:off x="6896644" y="3216007"/>
                <a:ext cx="301387" cy="347876"/>
              </a:xfrm>
              <a:custGeom>
                <a:avLst/>
                <a:gdLst/>
                <a:ahLst/>
                <a:cxnLst/>
                <a:rect l="l" t="t" r="r" b="b"/>
                <a:pathLst>
                  <a:path w="9491" h="10955" extrusionOk="0">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grpFill/>
              <a:ln>
                <a:noFill/>
              </a:ln>
            </p:spPr>
            <p:txBody>
              <a:bodyPr spcFirstLastPara="1" wrap="square" lIns="91425" tIns="91425" rIns="91425" bIns="91425" anchor="ctr" anchorCtr="0">
                <a:noAutofit/>
              </a:bodyPr>
              <a:lstStyle/>
              <a:p>
                <a:endParaRPr/>
              </a:p>
            </p:txBody>
          </p:sp>
          <p:sp>
            <p:nvSpPr>
              <p:cNvPr id="93" name="Google Shape;10996;p70">
                <a:extLst>
                  <a:ext uri="{FF2B5EF4-FFF2-40B4-BE49-F238E27FC236}">
                    <a16:creationId xmlns:a16="http://schemas.microsoft.com/office/drawing/2014/main" id="{E05A8654-5FA2-3F29-C934-071A70D4F895}"/>
                  </a:ext>
                </a:extLst>
              </p:cNvPr>
              <p:cNvSpPr/>
              <p:nvPr/>
            </p:nvSpPr>
            <p:spPr>
              <a:xfrm>
                <a:off x="6954883" y="3306382"/>
                <a:ext cx="42012" cy="41980"/>
              </a:xfrm>
              <a:custGeom>
                <a:avLst/>
                <a:gdLst/>
                <a:ahLst/>
                <a:cxnLst/>
                <a:rect l="l" t="t" r="r" b="b"/>
                <a:pathLst>
                  <a:path w="1323" h="1322" extrusionOk="0">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grpFill/>
              <a:ln>
                <a:noFill/>
              </a:ln>
            </p:spPr>
            <p:txBody>
              <a:bodyPr spcFirstLastPara="1" wrap="square" lIns="91425" tIns="91425" rIns="91425" bIns="91425" anchor="ctr" anchorCtr="0">
                <a:noAutofit/>
              </a:bodyPr>
              <a:lstStyle/>
              <a:p>
                <a:endParaRPr/>
              </a:p>
            </p:txBody>
          </p:sp>
          <p:sp>
            <p:nvSpPr>
              <p:cNvPr id="94" name="Google Shape;10997;p70">
                <a:extLst>
                  <a:ext uri="{FF2B5EF4-FFF2-40B4-BE49-F238E27FC236}">
                    <a16:creationId xmlns:a16="http://schemas.microsoft.com/office/drawing/2014/main" id="{00E14A23-307C-A97B-9CEB-F688B337FD19}"/>
                  </a:ext>
                </a:extLst>
              </p:cNvPr>
              <p:cNvSpPr/>
              <p:nvPr/>
            </p:nvSpPr>
            <p:spPr>
              <a:xfrm>
                <a:off x="7013122" y="3306382"/>
                <a:ext cx="32168" cy="10225"/>
              </a:xfrm>
              <a:custGeom>
                <a:avLst/>
                <a:gdLst/>
                <a:ahLst/>
                <a:cxnLst/>
                <a:rect l="l" t="t" r="r" b="b"/>
                <a:pathLst>
                  <a:path w="1013" h="322" extrusionOk="0">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grpFill/>
              <a:ln>
                <a:noFill/>
              </a:ln>
            </p:spPr>
            <p:txBody>
              <a:bodyPr spcFirstLastPara="1" wrap="square" lIns="91425" tIns="91425" rIns="91425" bIns="91425" anchor="ctr" anchorCtr="0">
                <a:noAutofit/>
              </a:bodyPr>
              <a:lstStyle/>
              <a:p>
                <a:endParaRPr/>
              </a:p>
            </p:txBody>
          </p:sp>
          <p:sp>
            <p:nvSpPr>
              <p:cNvPr id="95" name="Google Shape;10998;p70">
                <a:extLst>
                  <a:ext uri="{FF2B5EF4-FFF2-40B4-BE49-F238E27FC236}">
                    <a16:creationId xmlns:a16="http://schemas.microsoft.com/office/drawing/2014/main" id="{44C7C774-65E9-D131-CC84-F63A096BE636}"/>
                  </a:ext>
                </a:extLst>
              </p:cNvPr>
              <p:cNvSpPr/>
              <p:nvPr/>
            </p:nvSpPr>
            <p:spPr>
              <a:xfrm>
                <a:off x="7013471" y="3333596"/>
                <a:ext cx="105903" cy="10606"/>
              </a:xfrm>
              <a:custGeom>
                <a:avLst/>
                <a:gdLst/>
                <a:ahLst/>
                <a:cxnLst/>
                <a:rect l="l" t="t" r="r" b="b"/>
                <a:pathLst>
                  <a:path w="3335" h="334" extrusionOk="0">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grpFill/>
              <a:ln>
                <a:noFill/>
              </a:ln>
            </p:spPr>
            <p:txBody>
              <a:bodyPr spcFirstLastPara="1" wrap="square" lIns="91425" tIns="91425" rIns="91425" bIns="91425" anchor="ctr" anchorCtr="0">
                <a:noAutofit/>
              </a:bodyPr>
              <a:lstStyle/>
              <a:p>
                <a:endParaRPr/>
              </a:p>
            </p:txBody>
          </p:sp>
          <p:sp>
            <p:nvSpPr>
              <p:cNvPr id="96" name="Google Shape;10999;p70">
                <a:extLst>
                  <a:ext uri="{FF2B5EF4-FFF2-40B4-BE49-F238E27FC236}">
                    <a16:creationId xmlns:a16="http://schemas.microsoft.com/office/drawing/2014/main" id="{E69FC968-352D-D024-DAA1-F7D17DFFE811}"/>
                  </a:ext>
                </a:extLst>
              </p:cNvPr>
              <p:cNvSpPr/>
              <p:nvPr/>
            </p:nvSpPr>
            <p:spPr>
              <a:xfrm>
                <a:off x="6966982" y="3375576"/>
                <a:ext cx="63923" cy="10606"/>
              </a:xfrm>
              <a:custGeom>
                <a:avLst/>
                <a:gdLst/>
                <a:ahLst/>
                <a:cxnLst/>
                <a:rect l="l" t="t" r="r" b="b"/>
                <a:pathLst>
                  <a:path w="2013" h="334" extrusionOk="0">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grpFill/>
              <a:ln>
                <a:noFill/>
              </a:ln>
            </p:spPr>
            <p:txBody>
              <a:bodyPr spcFirstLastPara="1" wrap="square" lIns="91425" tIns="91425" rIns="91425" bIns="91425" anchor="ctr" anchorCtr="0">
                <a:noAutofit/>
              </a:bodyPr>
              <a:lstStyle/>
              <a:p>
                <a:endParaRPr/>
              </a:p>
            </p:txBody>
          </p:sp>
          <p:sp>
            <p:nvSpPr>
              <p:cNvPr id="97" name="Google Shape;11000;p70">
                <a:extLst>
                  <a:ext uri="{FF2B5EF4-FFF2-40B4-BE49-F238E27FC236}">
                    <a16:creationId xmlns:a16="http://schemas.microsoft.com/office/drawing/2014/main" id="{B82F59B2-2D4C-633E-3A91-1A4057DD3B25}"/>
                  </a:ext>
                </a:extLst>
              </p:cNvPr>
              <p:cNvSpPr/>
              <p:nvPr/>
            </p:nvSpPr>
            <p:spPr>
              <a:xfrm>
                <a:off x="6928781" y="3524157"/>
                <a:ext cx="52237" cy="10225"/>
              </a:xfrm>
              <a:custGeom>
                <a:avLst/>
                <a:gdLst/>
                <a:ahLst/>
                <a:cxnLst/>
                <a:rect l="l" t="t" r="r" b="b"/>
                <a:pathLst>
                  <a:path w="1645" h="322" extrusionOk="0">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grpFill/>
              <a:ln>
                <a:noFill/>
              </a:ln>
            </p:spPr>
            <p:txBody>
              <a:bodyPr spcFirstLastPara="1" wrap="square" lIns="91425" tIns="91425" rIns="91425" bIns="91425" anchor="ctr" anchorCtr="0">
                <a:noAutofit/>
              </a:bodyPr>
              <a:lstStyle/>
              <a:p>
                <a:endParaRPr/>
              </a:p>
            </p:txBody>
          </p:sp>
          <p:sp>
            <p:nvSpPr>
              <p:cNvPr id="98" name="Google Shape;11001;p70">
                <a:extLst>
                  <a:ext uri="{FF2B5EF4-FFF2-40B4-BE49-F238E27FC236}">
                    <a16:creationId xmlns:a16="http://schemas.microsoft.com/office/drawing/2014/main" id="{AA650EF5-72FE-DB22-BF95-07B3B7842EF8}"/>
                  </a:ext>
                </a:extLst>
              </p:cNvPr>
              <p:cNvSpPr/>
              <p:nvPr/>
            </p:nvSpPr>
            <p:spPr>
              <a:xfrm>
                <a:off x="6945420" y="3314701"/>
                <a:ext cx="274141" cy="248800"/>
              </a:xfrm>
              <a:custGeom>
                <a:avLst/>
                <a:gdLst/>
                <a:ahLst/>
                <a:cxnLst/>
                <a:rect l="l" t="t" r="r" b="b"/>
                <a:pathLst>
                  <a:path w="8633" h="7835" extrusionOk="0">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grpFill/>
              <a:ln>
                <a:noFill/>
              </a:ln>
            </p:spPr>
            <p:txBody>
              <a:bodyPr spcFirstLastPara="1" wrap="square" lIns="91425" tIns="91425" rIns="91425" bIns="91425" anchor="ctr" anchorCtr="0">
                <a:noAutofit/>
              </a:bodyPr>
              <a:lstStyle/>
              <a:p>
                <a:endParaRPr/>
              </a:p>
            </p:txBody>
          </p:sp>
        </p:grpSp>
      </p:grpSp>
      <p:grpSp>
        <p:nvGrpSpPr>
          <p:cNvPr id="169" name="Group 168">
            <a:extLst>
              <a:ext uri="{FF2B5EF4-FFF2-40B4-BE49-F238E27FC236}">
                <a16:creationId xmlns:a16="http://schemas.microsoft.com/office/drawing/2014/main" id="{EB46571C-E318-C2D4-364E-40951E35230A}"/>
              </a:ext>
            </a:extLst>
          </p:cNvPr>
          <p:cNvGrpSpPr/>
          <p:nvPr/>
        </p:nvGrpSpPr>
        <p:grpSpPr>
          <a:xfrm>
            <a:off x="4383778" y="1837961"/>
            <a:ext cx="2808312" cy="1368152"/>
            <a:chOff x="2877197" y="1196752"/>
            <a:chExt cx="2808312" cy="1368152"/>
          </a:xfrm>
        </p:grpSpPr>
        <p:grpSp>
          <p:nvGrpSpPr>
            <p:cNvPr id="30" name="Group 29">
              <a:extLst>
                <a:ext uri="{FF2B5EF4-FFF2-40B4-BE49-F238E27FC236}">
                  <a16:creationId xmlns:a16="http://schemas.microsoft.com/office/drawing/2014/main" id="{86572CB8-7F23-C443-6113-77AFC41F945F}"/>
                </a:ext>
              </a:extLst>
            </p:cNvPr>
            <p:cNvGrpSpPr/>
            <p:nvPr/>
          </p:nvGrpSpPr>
          <p:grpSpPr>
            <a:xfrm>
              <a:off x="2877197" y="1196752"/>
              <a:ext cx="2808312" cy="1368152"/>
              <a:chOff x="1653061" y="1052650"/>
              <a:chExt cx="2808312" cy="1368152"/>
            </a:xfrm>
          </p:grpSpPr>
          <p:sp>
            <p:nvSpPr>
              <p:cNvPr id="9" name="Rectangle: Rounded Corners 8">
                <a:extLst>
                  <a:ext uri="{FF2B5EF4-FFF2-40B4-BE49-F238E27FC236}">
                    <a16:creationId xmlns:a16="http://schemas.microsoft.com/office/drawing/2014/main" id="{CC49F638-243C-A3C2-5F35-BDBC057D0DA8}"/>
                  </a:ext>
                </a:extLst>
              </p:cNvPr>
              <p:cNvSpPr/>
              <p:nvPr/>
            </p:nvSpPr>
            <p:spPr>
              <a:xfrm>
                <a:off x="1653061" y="1052650"/>
                <a:ext cx="2808312" cy="1368152"/>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D51BAF94-BED1-9782-DB18-80CF465F99D0}"/>
                  </a:ext>
                </a:extLst>
              </p:cNvPr>
              <p:cNvSpPr txBox="1"/>
              <p:nvPr/>
            </p:nvSpPr>
            <p:spPr>
              <a:xfrm>
                <a:off x="1681787" y="1196752"/>
                <a:ext cx="1666077" cy="523220"/>
              </a:xfrm>
              <a:prstGeom prst="rect">
                <a:avLst/>
              </a:prstGeom>
              <a:noFill/>
            </p:spPr>
            <p:txBody>
              <a:bodyPr wrap="square">
                <a:spAutoFit/>
              </a:bodyPr>
              <a:lstStyle/>
              <a:p>
                <a:r>
                  <a:rPr lang="en-GB" sz="2800" b="1" dirty="0">
                    <a:solidFill>
                      <a:schemeClr val="bg1"/>
                    </a:solidFill>
                  </a:rPr>
                  <a:t>26'500</a:t>
                </a:r>
                <a:r>
                  <a:rPr lang="en-GB" dirty="0"/>
                  <a:t> </a:t>
                </a:r>
              </a:p>
            </p:txBody>
          </p:sp>
          <p:sp>
            <p:nvSpPr>
              <p:cNvPr id="19" name="TextBox 18">
                <a:extLst>
                  <a:ext uri="{FF2B5EF4-FFF2-40B4-BE49-F238E27FC236}">
                    <a16:creationId xmlns:a16="http://schemas.microsoft.com/office/drawing/2014/main" id="{047CDA7A-4E83-5A7C-8323-E9D266E03441}"/>
                  </a:ext>
                </a:extLst>
              </p:cNvPr>
              <p:cNvSpPr txBox="1"/>
              <p:nvPr/>
            </p:nvSpPr>
            <p:spPr>
              <a:xfrm>
                <a:off x="1678479" y="1550694"/>
                <a:ext cx="1294583" cy="307777"/>
              </a:xfrm>
              <a:prstGeom prst="rect">
                <a:avLst/>
              </a:prstGeom>
              <a:noFill/>
            </p:spPr>
            <p:txBody>
              <a:bodyPr wrap="square">
                <a:spAutoFit/>
              </a:bodyPr>
              <a:lstStyle/>
              <a:p>
                <a:r>
                  <a:rPr lang="en-GB" sz="1400" dirty="0">
                    <a:solidFill>
                      <a:schemeClr val="bg1"/>
                    </a:solidFill>
                  </a:rPr>
                  <a:t>orders placed</a:t>
                </a:r>
              </a:p>
            </p:txBody>
          </p:sp>
        </p:grpSp>
        <p:grpSp>
          <p:nvGrpSpPr>
            <p:cNvPr id="99" name="Google Shape;11737;p72">
              <a:extLst>
                <a:ext uri="{FF2B5EF4-FFF2-40B4-BE49-F238E27FC236}">
                  <a16:creationId xmlns:a16="http://schemas.microsoft.com/office/drawing/2014/main" id="{08E7EC9F-D9DD-0773-ED59-CE1F90F61703}"/>
                </a:ext>
              </a:extLst>
            </p:cNvPr>
            <p:cNvGrpSpPr/>
            <p:nvPr/>
          </p:nvGrpSpPr>
          <p:grpSpPr>
            <a:xfrm>
              <a:off x="4875216" y="1885850"/>
              <a:ext cx="566928" cy="521208"/>
              <a:chOff x="2661459" y="2015001"/>
              <a:chExt cx="322508" cy="273494"/>
            </a:xfrm>
            <a:solidFill>
              <a:schemeClr val="bg1"/>
            </a:solidFill>
          </p:grpSpPr>
          <p:sp>
            <p:nvSpPr>
              <p:cNvPr id="100" name="Google Shape;11738;p72">
                <a:extLst>
                  <a:ext uri="{FF2B5EF4-FFF2-40B4-BE49-F238E27FC236}">
                    <a16:creationId xmlns:a16="http://schemas.microsoft.com/office/drawing/2014/main" id="{9989C442-B3A5-DAEC-4F61-BC389C3FE92D}"/>
                  </a:ext>
                </a:extLst>
              </p:cNvPr>
              <p:cNvSpPr/>
              <p:nvPr/>
            </p:nvSpPr>
            <p:spPr>
              <a:xfrm>
                <a:off x="2661459" y="2028878"/>
                <a:ext cx="322508" cy="259617"/>
              </a:xfrm>
              <a:custGeom>
                <a:avLst/>
                <a:gdLst/>
                <a:ahLst/>
                <a:cxnLst/>
                <a:rect l="l" t="t" r="r" b="b"/>
                <a:pathLst>
                  <a:path w="10133" h="8157" extrusionOk="0">
                    <a:moveTo>
                      <a:pt x="6156" y="2227"/>
                    </a:moveTo>
                    <a:lnTo>
                      <a:pt x="6966" y="2489"/>
                    </a:lnTo>
                    <a:cubicBezTo>
                      <a:pt x="6975" y="2492"/>
                      <a:pt x="6987" y="2494"/>
                      <a:pt x="6999" y="2494"/>
                    </a:cubicBezTo>
                    <a:cubicBezTo>
                      <a:pt x="7032" y="2494"/>
                      <a:pt x="7071" y="2483"/>
                      <a:pt x="7097" y="2465"/>
                    </a:cubicBezTo>
                    <a:lnTo>
                      <a:pt x="7347" y="2263"/>
                    </a:lnTo>
                    <a:lnTo>
                      <a:pt x="9121" y="4585"/>
                    </a:lnTo>
                    <a:lnTo>
                      <a:pt x="8847" y="4799"/>
                    </a:lnTo>
                    <a:cubicBezTo>
                      <a:pt x="8835" y="4787"/>
                      <a:pt x="8811" y="4763"/>
                      <a:pt x="8799" y="4763"/>
                    </a:cubicBezTo>
                    <a:lnTo>
                      <a:pt x="5728" y="3096"/>
                    </a:lnTo>
                    <a:lnTo>
                      <a:pt x="5847" y="2918"/>
                    </a:lnTo>
                    <a:cubicBezTo>
                      <a:pt x="5894" y="2846"/>
                      <a:pt x="5859" y="2763"/>
                      <a:pt x="5799" y="2715"/>
                    </a:cubicBezTo>
                    <a:cubicBezTo>
                      <a:pt x="5776" y="2700"/>
                      <a:pt x="5750" y="2693"/>
                      <a:pt x="5725" y="2693"/>
                    </a:cubicBezTo>
                    <a:cubicBezTo>
                      <a:pt x="5672" y="2693"/>
                      <a:pt x="5621" y="2723"/>
                      <a:pt x="5597" y="2763"/>
                    </a:cubicBezTo>
                    <a:lnTo>
                      <a:pt x="5263" y="3263"/>
                    </a:lnTo>
                    <a:cubicBezTo>
                      <a:pt x="5251" y="3299"/>
                      <a:pt x="5240" y="3311"/>
                      <a:pt x="5240" y="3335"/>
                    </a:cubicBezTo>
                    <a:lnTo>
                      <a:pt x="5240" y="4609"/>
                    </a:lnTo>
                    <a:cubicBezTo>
                      <a:pt x="5240" y="4870"/>
                      <a:pt x="5013" y="5085"/>
                      <a:pt x="4763" y="5085"/>
                    </a:cubicBezTo>
                    <a:cubicBezTo>
                      <a:pt x="4489" y="5085"/>
                      <a:pt x="4287" y="4859"/>
                      <a:pt x="4287" y="4609"/>
                    </a:cubicBezTo>
                    <a:lnTo>
                      <a:pt x="4287" y="3358"/>
                    </a:lnTo>
                    <a:lnTo>
                      <a:pt x="4561" y="2227"/>
                    </a:lnTo>
                    <a:close/>
                    <a:moveTo>
                      <a:pt x="2620" y="1727"/>
                    </a:moveTo>
                    <a:lnTo>
                      <a:pt x="2858" y="1870"/>
                    </a:lnTo>
                    <a:lnTo>
                      <a:pt x="906" y="5228"/>
                    </a:lnTo>
                    <a:lnTo>
                      <a:pt x="668" y="5097"/>
                    </a:lnTo>
                    <a:lnTo>
                      <a:pt x="2620" y="1727"/>
                    </a:lnTo>
                    <a:close/>
                    <a:moveTo>
                      <a:pt x="3108" y="4656"/>
                    </a:moveTo>
                    <a:cubicBezTo>
                      <a:pt x="3215" y="4656"/>
                      <a:pt x="3299" y="4704"/>
                      <a:pt x="3358" y="4799"/>
                    </a:cubicBezTo>
                    <a:cubicBezTo>
                      <a:pt x="3465" y="4942"/>
                      <a:pt x="3442" y="5156"/>
                      <a:pt x="3287" y="5251"/>
                    </a:cubicBezTo>
                    <a:lnTo>
                      <a:pt x="2263" y="6013"/>
                    </a:lnTo>
                    <a:cubicBezTo>
                      <a:pt x="2200" y="6057"/>
                      <a:pt x="2130" y="6079"/>
                      <a:pt x="2062" y="6079"/>
                    </a:cubicBezTo>
                    <a:cubicBezTo>
                      <a:pt x="1964" y="6079"/>
                      <a:pt x="1869" y="6033"/>
                      <a:pt x="1799" y="5942"/>
                    </a:cubicBezTo>
                    <a:cubicBezTo>
                      <a:pt x="1691" y="5799"/>
                      <a:pt x="1727" y="5597"/>
                      <a:pt x="1870" y="5478"/>
                    </a:cubicBezTo>
                    <a:lnTo>
                      <a:pt x="2918" y="4716"/>
                    </a:lnTo>
                    <a:cubicBezTo>
                      <a:pt x="2977" y="4680"/>
                      <a:pt x="3037" y="4656"/>
                      <a:pt x="3108" y="4656"/>
                    </a:cubicBezTo>
                    <a:close/>
                    <a:moveTo>
                      <a:pt x="3739" y="5418"/>
                    </a:moveTo>
                    <a:cubicBezTo>
                      <a:pt x="3823" y="5418"/>
                      <a:pt x="3918" y="5478"/>
                      <a:pt x="3977" y="5549"/>
                    </a:cubicBezTo>
                    <a:cubicBezTo>
                      <a:pt x="4073" y="5704"/>
                      <a:pt x="4049" y="5906"/>
                      <a:pt x="3894" y="6013"/>
                    </a:cubicBezTo>
                    <a:lnTo>
                      <a:pt x="3084" y="6609"/>
                    </a:lnTo>
                    <a:cubicBezTo>
                      <a:pt x="3021" y="6653"/>
                      <a:pt x="2952" y="6675"/>
                      <a:pt x="2885" y="6675"/>
                    </a:cubicBezTo>
                    <a:cubicBezTo>
                      <a:pt x="2788" y="6675"/>
                      <a:pt x="2695" y="6629"/>
                      <a:pt x="2632" y="6537"/>
                    </a:cubicBezTo>
                    <a:cubicBezTo>
                      <a:pt x="2525" y="6394"/>
                      <a:pt x="2561" y="6180"/>
                      <a:pt x="2703" y="6073"/>
                    </a:cubicBezTo>
                    <a:lnTo>
                      <a:pt x="3489" y="5513"/>
                    </a:lnTo>
                    <a:cubicBezTo>
                      <a:pt x="3525" y="5490"/>
                      <a:pt x="3549" y="5466"/>
                      <a:pt x="3585" y="5454"/>
                    </a:cubicBezTo>
                    <a:cubicBezTo>
                      <a:pt x="3632" y="5430"/>
                      <a:pt x="3680" y="5418"/>
                      <a:pt x="3739" y="5418"/>
                    </a:cubicBezTo>
                    <a:close/>
                    <a:moveTo>
                      <a:pt x="4269" y="6177"/>
                    </a:moveTo>
                    <a:cubicBezTo>
                      <a:pt x="4367" y="6177"/>
                      <a:pt x="4461" y="6221"/>
                      <a:pt x="4525" y="6299"/>
                    </a:cubicBezTo>
                    <a:cubicBezTo>
                      <a:pt x="4632" y="6442"/>
                      <a:pt x="4597" y="6656"/>
                      <a:pt x="4454" y="6764"/>
                    </a:cubicBezTo>
                    <a:lnTo>
                      <a:pt x="3882" y="7192"/>
                    </a:lnTo>
                    <a:cubicBezTo>
                      <a:pt x="3823" y="7232"/>
                      <a:pt x="3747" y="7255"/>
                      <a:pt x="3683" y="7255"/>
                    </a:cubicBezTo>
                    <a:cubicBezTo>
                      <a:pt x="3669" y="7255"/>
                      <a:pt x="3656" y="7254"/>
                      <a:pt x="3644" y="7252"/>
                    </a:cubicBezTo>
                    <a:cubicBezTo>
                      <a:pt x="3549" y="7240"/>
                      <a:pt x="3477" y="7192"/>
                      <a:pt x="3442" y="7121"/>
                    </a:cubicBezTo>
                    <a:cubicBezTo>
                      <a:pt x="3335" y="6966"/>
                      <a:pt x="3358" y="6775"/>
                      <a:pt x="3513" y="6656"/>
                    </a:cubicBezTo>
                    <a:lnTo>
                      <a:pt x="4061" y="6252"/>
                    </a:lnTo>
                    <a:lnTo>
                      <a:pt x="4073" y="6240"/>
                    </a:lnTo>
                    <a:cubicBezTo>
                      <a:pt x="4135" y="6197"/>
                      <a:pt x="4203" y="6177"/>
                      <a:pt x="4269" y="6177"/>
                    </a:cubicBezTo>
                    <a:close/>
                    <a:moveTo>
                      <a:pt x="2799" y="2549"/>
                    </a:moveTo>
                    <a:lnTo>
                      <a:pt x="3061" y="2715"/>
                    </a:lnTo>
                    <a:cubicBezTo>
                      <a:pt x="3086" y="2724"/>
                      <a:pt x="3105" y="2732"/>
                      <a:pt x="3127" y="2732"/>
                    </a:cubicBezTo>
                    <a:cubicBezTo>
                      <a:pt x="3136" y="2732"/>
                      <a:pt x="3145" y="2731"/>
                      <a:pt x="3156" y="2727"/>
                    </a:cubicBezTo>
                    <a:lnTo>
                      <a:pt x="3858" y="2656"/>
                    </a:lnTo>
                    <a:lnTo>
                      <a:pt x="4108" y="2751"/>
                    </a:lnTo>
                    <a:lnTo>
                      <a:pt x="3954" y="3335"/>
                    </a:lnTo>
                    <a:lnTo>
                      <a:pt x="3954" y="3370"/>
                    </a:lnTo>
                    <a:lnTo>
                      <a:pt x="3954" y="4632"/>
                    </a:lnTo>
                    <a:cubicBezTo>
                      <a:pt x="3954" y="5061"/>
                      <a:pt x="4299" y="5406"/>
                      <a:pt x="4728" y="5406"/>
                    </a:cubicBezTo>
                    <a:cubicBezTo>
                      <a:pt x="5168" y="5406"/>
                      <a:pt x="5501" y="5061"/>
                      <a:pt x="5501" y="4632"/>
                    </a:cubicBezTo>
                    <a:lnTo>
                      <a:pt x="5501" y="3406"/>
                    </a:lnTo>
                    <a:lnTo>
                      <a:pt x="5537" y="3370"/>
                    </a:lnTo>
                    <a:lnTo>
                      <a:pt x="8621" y="5049"/>
                    </a:lnTo>
                    <a:cubicBezTo>
                      <a:pt x="8811" y="5109"/>
                      <a:pt x="8871" y="5299"/>
                      <a:pt x="8776" y="5466"/>
                    </a:cubicBezTo>
                    <a:cubicBezTo>
                      <a:pt x="8718" y="5573"/>
                      <a:pt x="8609" y="5634"/>
                      <a:pt x="8492" y="5634"/>
                    </a:cubicBezTo>
                    <a:cubicBezTo>
                      <a:pt x="8440" y="5634"/>
                      <a:pt x="8386" y="5622"/>
                      <a:pt x="8335" y="5597"/>
                    </a:cubicBezTo>
                    <a:lnTo>
                      <a:pt x="6621" y="4656"/>
                    </a:lnTo>
                    <a:cubicBezTo>
                      <a:pt x="6599" y="4645"/>
                      <a:pt x="6574" y="4640"/>
                      <a:pt x="6550" y="4640"/>
                    </a:cubicBezTo>
                    <a:cubicBezTo>
                      <a:pt x="6497" y="4640"/>
                      <a:pt x="6447" y="4666"/>
                      <a:pt x="6430" y="4716"/>
                    </a:cubicBezTo>
                    <a:cubicBezTo>
                      <a:pt x="6383" y="4799"/>
                      <a:pt x="6418" y="4882"/>
                      <a:pt x="6490" y="4918"/>
                    </a:cubicBezTo>
                    <a:lnTo>
                      <a:pt x="7918" y="5692"/>
                    </a:lnTo>
                    <a:cubicBezTo>
                      <a:pt x="8085" y="5775"/>
                      <a:pt x="8145" y="5966"/>
                      <a:pt x="8049" y="6133"/>
                    </a:cubicBezTo>
                    <a:cubicBezTo>
                      <a:pt x="7985" y="6245"/>
                      <a:pt x="7877" y="6309"/>
                      <a:pt x="7766" y="6309"/>
                    </a:cubicBezTo>
                    <a:cubicBezTo>
                      <a:pt x="7713" y="6309"/>
                      <a:pt x="7659" y="6294"/>
                      <a:pt x="7609" y="6263"/>
                    </a:cubicBezTo>
                    <a:lnTo>
                      <a:pt x="6144" y="5478"/>
                    </a:lnTo>
                    <a:cubicBezTo>
                      <a:pt x="6122" y="5463"/>
                      <a:pt x="6097" y="5456"/>
                      <a:pt x="6073" y="5456"/>
                    </a:cubicBezTo>
                    <a:cubicBezTo>
                      <a:pt x="6020" y="5456"/>
                      <a:pt x="5970" y="5488"/>
                      <a:pt x="5954" y="5537"/>
                    </a:cubicBezTo>
                    <a:cubicBezTo>
                      <a:pt x="5906" y="5609"/>
                      <a:pt x="5942" y="5704"/>
                      <a:pt x="6013" y="5728"/>
                    </a:cubicBezTo>
                    <a:lnTo>
                      <a:pt x="7192" y="6371"/>
                    </a:lnTo>
                    <a:cubicBezTo>
                      <a:pt x="7347" y="6466"/>
                      <a:pt x="7395" y="6656"/>
                      <a:pt x="7323" y="6823"/>
                    </a:cubicBezTo>
                    <a:cubicBezTo>
                      <a:pt x="7255" y="6925"/>
                      <a:pt x="7139" y="6984"/>
                      <a:pt x="7018" y="6984"/>
                    </a:cubicBezTo>
                    <a:cubicBezTo>
                      <a:pt x="6969" y="6984"/>
                      <a:pt x="6919" y="6975"/>
                      <a:pt x="6871" y="6954"/>
                    </a:cubicBezTo>
                    <a:lnTo>
                      <a:pt x="5644" y="6287"/>
                    </a:lnTo>
                    <a:cubicBezTo>
                      <a:pt x="5616" y="6271"/>
                      <a:pt x="5587" y="6263"/>
                      <a:pt x="5560" y="6263"/>
                    </a:cubicBezTo>
                    <a:cubicBezTo>
                      <a:pt x="5509" y="6263"/>
                      <a:pt x="5465" y="6292"/>
                      <a:pt x="5442" y="6347"/>
                    </a:cubicBezTo>
                    <a:cubicBezTo>
                      <a:pt x="5406" y="6418"/>
                      <a:pt x="5430" y="6502"/>
                      <a:pt x="5501" y="6537"/>
                    </a:cubicBezTo>
                    <a:lnTo>
                      <a:pt x="6454" y="7061"/>
                    </a:lnTo>
                    <a:cubicBezTo>
                      <a:pt x="6609" y="7145"/>
                      <a:pt x="6668" y="7335"/>
                      <a:pt x="6597" y="7502"/>
                    </a:cubicBezTo>
                    <a:cubicBezTo>
                      <a:pt x="6531" y="7609"/>
                      <a:pt x="6419" y="7670"/>
                      <a:pt x="6301" y="7670"/>
                    </a:cubicBezTo>
                    <a:cubicBezTo>
                      <a:pt x="6249" y="7670"/>
                      <a:pt x="6196" y="7658"/>
                      <a:pt x="6144" y="7633"/>
                    </a:cubicBezTo>
                    <a:lnTo>
                      <a:pt x="5478" y="7264"/>
                    </a:lnTo>
                    <a:cubicBezTo>
                      <a:pt x="5478" y="7133"/>
                      <a:pt x="5430" y="7002"/>
                      <a:pt x="5347" y="6883"/>
                    </a:cubicBezTo>
                    <a:cubicBezTo>
                      <a:pt x="5228" y="6728"/>
                      <a:pt x="5061" y="6644"/>
                      <a:pt x="4882" y="6644"/>
                    </a:cubicBezTo>
                    <a:lnTo>
                      <a:pt x="4882" y="6597"/>
                    </a:lnTo>
                    <a:cubicBezTo>
                      <a:pt x="4906" y="6430"/>
                      <a:pt x="4870" y="6263"/>
                      <a:pt x="4763" y="6133"/>
                    </a:cubicBezTo>
                    <a:cubicBezTo>
                      <a:pt x="4644" y="5990"/>
                      <a:pt x="4478" y="5894"/>
                      <a:pt x="4299" y="5894"/>
                    </a:cubicBezTo>
                    <a:lnTo>
                      <a:pt x="4299" y="5847"/>
                    </a:lnTo>
                    <a:cubicBezTo>
                      <a:pt x="4335" y="5692"/>
                      <a:pt x="4287" y="5525"/>
                      <a:pt x="4180" y="5394"/>
                    </a:cubicBezTo>
                    <a:cubicBezTo>
                      <a:pt x="4061" y="5240"/>
                      <a:pt x="3894" y="5156"/>
                      <a:pt x="3716" y="5156"/>
                    </a:cubicBezTo>
                    <a:lnTo>
                      <a:pt x="3716" y="5109"/>
                    </a:lnTo>
                    <a:cubicBezTo>
                      <a:pt x="3751" y="4942"/>
                      <a:pt x="3704" y="4775"/>
                      <a:pt x="3596" y="4644"/>
                    </a:cubicBezTo>
                    <a:cubicBezTo>
                      <a:pt x="3476" y="4488"/>
                      <a:pt x="3297" y="4404"/>
                      <a:pt x="3111" y="4404"/>
                    </a:cubicBezTo>
                    <a:cubicBezTo>
                      <a:pt x="2984" y="4404"/>
                      <a:pt x="2855" y="4443"/>
                      <a:pt x="2739" y="4525"/>
                    </a:cubicBezTo>
                    <a:lnTo>
                      <a:pt x="1715" y="5275"/>
                    </a:lnTo>
                    <a:lnTo>
                      <a:pt x="1334" y="5073"/>
                    </a:lnTo>
                    <a:lnTo>
                      <a:pt x="2799" y="2549"/>
                    </a:lnTo>
                    <a:close/>
                    <a:moveTo>
                      <a:pt x="4855" y="6920"/>
                    </a:moveTo>
                    <a:cubicBezTo>
                      <a:pt x="4953" y="6920"/>
                      <a:pt x="5045" y="6960"/>
                      <a:pt x="5109" y="7037"/>
                    </a:cubicBezTo>
                    <a:cubicBezTo>
                      <a:pt x="5168" y="7133"/>
                      <a:pt x="5192" y="7228"/>
                      <a:pt x="5180" y="7299"/>
                    </a:cubicBezTo>
                    <a:cubicBezTo>
                      <a:pt x="5168" y="7383"/>
                      <a:pt x="5120" y="7466"/>
                      <a:pt x="5049" y="7526"/>
                    </a:cubicBezTo>
                    <a:lnTo>
                      <a:pt x="4704" y="7776"/>
                    </a:lnTo>
                    <a:cubicBezTo>
                      <a:pt x="4643" y="7818"/>
                      <a:pt x="4574" y="7838"/>
                      <a:pt x="4507" y="7838"/>
                    </a:cubicBezTo>
                    <a:cubicBezTo>
                      <a:pt x="4404" y="7838"/>
                      <a:pt x="4304" y="7791"/>
                      <a:pt x="4239" y="7704"/>
                    </a:cubicBezTo>
                    <a:cubicBezTo>
                      <a:pt x="4132" y="7549"/>
                      <a:pt x="4168" y="7347"/>
                      <a:pt x="4311" y="7240"/>
                    </a:cubicBezTo>
                    <a:lnTo>
                      <a:pt x="4644" y="7002"/>
                    </a:lnTo>
                    <a:lnTo>
                      <a:pt x="4656" y="6978"/>
                    </a:lnTo>
                    <a:cubicBezTo>
                      <a:pt x="4719" y="6939"/>
                      <a:pt x="4788" y="6920"/>
                      <a:pt x="4855" y="6920"/>
                    </a:cubicBezTo>
                    <a:close/>
                    <a:moveTo>
                      <a:pt x="172" y="0"/>
                    </a:moveTo>
                    <a:cubicBezTo>
                      <a:pt x="121" y="0"/>
                      <a:pt x="72" y="29"/>
                      <a:pt x="48" y="84"/>
                    </a:cubicBezTo>
                    <a:cubicBezTo>
                      <a:pt x="1" y="156"/>
                      <a:pt x="25" y="239"/>
                      <a:pt x="108" y="287"/>
                    </a:cubicBezTo>
                    <a:lnTo>
                      <a:pt x="2346" y="1584"/>
                    </a:lnTo>
                    <a:lnTo>
                      <a:pt x="406" y="4942"/>
                    </a:lnTo>
                    <a:lnTo>
                      <a:pt x="251" y="4847"/>
                    </a:lnTo>
                    <a:cubicBezTo>
                      <a:pt x="226" y="4830"/>
                      <a:pt x="199" y="4822"/>
                      <a:pt x="172" y="4822"/>
                    </a:cubicBezTo>
                    <a:cubicBezTo>
                      <a:pt x="121" y="4822"/>
                      <a:pt x="72" y="4851"/>
                      <a:pt x="48" y="4906"/>
                    </a:cubicBezTo>
                    <a:cubicBezTo>
                      <a:pt x="1" y="4978"/>
                      <a:pt x="25" y="5061"/>
                      <a:pt x="108" y="5109"/>
                    </a:cubicBezTo>
                    <a:lnTo>
                      <a:pt x="894" y="5549"/>
                    </a:lnTo>
                    <a:cubicBezTo>
                      <a:pt x="919" y="5566"/>
                      <a:pt x="947" y="5574"/>
                      <a:pt x="975" y="5574"/>
                    </a:cubicBezTo>
                    <a:cubicBezTo>
                      <a:pt x="1025" y="5574"/>
                      <a:pt x="1073" y="5548"/>
                      <a:pt x="1096" y="5501"/>
                    </a:cubicBezTo>
                    <a:lnTo>
                      <a:pt x="1215" y="5299"/>
                    </a:lnTo>
                    <a:lnTo>
                      <a:pt x="1525" y="5466"/>
                    </a:lnTo>
                    <a:cubicBezTo>
                      <a:pt x="1430" y="5680"/>
                      <a:pt x="1441" y="5918"/>
                      <a:pt x="1572" y="6121"/>
                    </a:cubicBezTo>
                    <a:cubicBezTo>
                      <a:pt x="1691" y="6287"/>
                      <a:pt x="1882" y="6371"/>
                      <a:pt x="2084" y="6371"/>
                    </a:cubicBezTo>
                    <a:cubicBezTo>
                      <a:pt x="2144" y="6371"/>
                      <a:pt x="2215" y="6359"/>
                      <a:pt x="2275" y="6347"/>
                    </a:cubicBezTo>
                    <a:cubicBezTo>
                      <a:pt x="2275" y="6478"/>
                      <a:pt x="2322" y="6597"/>
                      <a:pt x="2394" y="6716"/>
                    </a:cubicBezTo>
                    <a:cubicBezTo>
                      <a:pt x="2513" y="6883"/>
                      <a:pt x="2703" y="6966"/>
                      <a:pt x="2882" y="6966"/>
                    </a:cubicBezTo>
                    <a:cubicBezTo>
                      <a:pt x="2942" y="6966"/>
                      <a:pt x="3013" y="6954"/>
                      <a:pt x="3073" y="6942"/>
                    </a:cubicBezTo>
                    <a:cubicBezTo>
                      <a:pt x="3073" y="7061"/>
                      <a:pt x="3120" y="7192"/>
                      <a:pt x="3192" y="7299"/>
                    </a:cubicBezTo>
                    <a:cubicBezTo>
                      <a:pt x="3299" y="7430"/>
                      <a:pt x="3430" y="7514"/>
                      <a:pt x="3596" y="7549"/>
                    </a:cubicBezTo>
                    <a:cubicBezTo>
                      <a:pt x="3632" y="7549"/>
                      <a:pt x="3656" y="7561"/>
                      <a:pt x="3704" y="7561"/>
                    </a:cubicBezTo>
                    <a:cubicBezTo>
                      <a:pt x="3763" y="7561"/>
                      <a:pt x="3835" y="7549"/>
                      <a:pt x="3894" y="7537"/>
                    </a:cubicBezTo>
                    <a:cubicBezTo>
                      <a:pt x="3894" y="7668"/>
                      <a:pt x="3942" y="7787"/>
                      <a:pt x="4013" y="7895"/>
                    </a:cubicBezTo>
                    <a:cubicBezTo>
                      <a:pt x="4120" y="8026"/>
                      <a:pt x="4251" y="8109"/>
                      <a:pt x="4418" y="8145"/>
                    </a:cubicBezTo>
                    <a:cubicBezTo>
                      <a:pt x="4442" y="8145"/>
                      <a:pt x="4478" y="8157"/>
                      <a:pt x="4525" y="8157"/>
                    </a:cubicBezTo>
                    <a:cubicBezTo>
                      <a:pt x="4656" y="8157"/>
                      <a:pt x="4775" y="8109"/>
                      <a:pt x="4882" y="8037"/>
                    </a:cubicBezTo>
                    <a:lnTo>
                      <a:pt x="5216" y="7787"/>
                    </a:lnTo>
                    <a:cubicBezTo>
                      <a:pt x="5299" y="7728"/>
                      <a:pt x="5359" y="7668"/>
                      <a:pt x="5394" y="7597"/>
                    </a:cubicBezTo>
                    <a:lnTo>
                      <a:pt x="6013" y="7918"/>
                    </a:lnTo>
                    <a:cubicBezTo>
                      <a:pt x="6097" y="7966"/>
                      <a:pt x="6204" y="7990"/>
                      <a:pt x="6311" y="7990"/>
                    </a:cubicBezTo>
                    <a:cubicBezTo>
                      <a:pt x="6371" y="7990"/>
                      <a:pt x="6430" y="7978"/>
                      <a:pt x="6490" y="7966"/>
                    </a:cubicBezTo>
                    <a:cubicBezTo>
                      <a:pt x="6644" y="7918"/>
                      <a:pt x="6787" y="7811"/>
                      <a:pt x="6859" y="7668"/>
                    </a:cubicBezTo>
                    <a:cubicBezTo>
                      <a:pt x="6918" y="7549"/>
                      <a:pt x="6942" y="7430"/>
                      <a:pt x="6930" y="7299"/>
                    </a:cubicBezTo>
                    <a:cubicBezTo>
                      <a:pt x="6966" y="7299"/>
                      <a:pt x="7002" y="7311"/>
                      <a:pt x="7049" y="7311"/>
                    </a:cubicBezTo>
                    <a:cubicBezTo>
                      <a:pt x="7275" y="7311"/>
                      <a:pt x="7478" y="7192"/>
                      <a:pt x="7597" y="6990"/>
                    </a:cubicBezTo>
                    <a:cubicBezTo>
                      <a:pt x="7656" y="6871"/>
                      <a:pt x="7692" y="6740"/>
                      <a:pt x="7680" y="6609"/>
                    </a:cubicBezTo>
                    <a:cubicBezTo>
                      <a:pt x="7716" y="6609"/>
                      <a:pt x="7752" y="6633"/>
                      <a:pt x="7799" y="6633"/>
                    </a:cubicBezTo>
                    <a:cubicBezTo>
                      <a:pt x="8014" y="6633"/>
                      <a:pt x="8228" y="6514"/>
                      <a:pt x="8347" y="6299"/>
                    </a:cubicBezTo>
                    <a:cubicBezTo>
                      <a:pt x="8407" y="6180"/>
                      <a:pt x="8430" y="6061"/>
                      <a:pt x="8418" y="5930"/>
                    </a:cubicBezTo>
                    <a:cubicBezTo>
                      <a:pt x="8454" y="5930"/>
                      <a:pt x="8490" y="5942"/>
                      <a:pt x="8538" y="5942"/>
                    </a:cubicBezTo>
                    <a:cubicBezTo>
                      <a:pt x="8597" y="5942"/>
                      <a:pt x="8657" y="5930"/>
                      <a:pt x="8716" y="5918"/>
                    </a:cubicBezTo>
                    <a:cubicBezTo>
                      <a:pt x="8883" y="5871"/>
                      <a:pt x="9014" y="5763"/>
                      <a:pt x="9085" y="5621"/>
                    </a:cubicBezTo>
                    <a:cubicBezTo>
                      <a:pt x="9169" y="5466"/>
                      <a:pt x="9192" y="5299"/>
                      <a:pt x="9133" y="5144"/>
                    </a:cubicBezTo>
                    <a:cubicBezTo>
                      <a:pt x="9121" y="5097"/>
                      <a:pt x="9109" y="5061"/>
                      <a:pt x="9085" y="5037"/>
                    </a:cubicBezTo>
                    <a:lnTo>
                      <a:pt x="9347" y="4859"/>
                    </a:lnTo>
                    <a:lnTo>
                      <a:pt x="9478" y="5037"/>
                    </a:lnTo>
                    <a:cubicBezTo>
                      <a:pt x="9506" y="5072"/>
                      <a:pt x="9550" y="5090"/>
                      <a:pt x="9593" y="5090"/>
                    </a:cubicBezTo>
                    <a:cubicBezTo>
                      <a:pt x="9625" y="5090"/>
                      <a:pt x="9656" y="5081"/>
                      <a:pt x="9681" y="5061"/>
                    </a:cubicBezTo>
                    <a:lnTo>
                      <a:pt x="10085" y="4739"/>
                    </a:lnTo>
                    <a:cubicBezTo>
                      <a:pt x="10121" y="4668"/>
                      <a:pt x="10133" y="4573"/>
                      <a:pt x="10085" y="4513"/>
                    </a:cubicBezTo>
                    <a:cubicBezTo>
                      <a:pt x="10065" y="4479"/>
                      <a:pt x="10019" y="4460"/>
                      <a:pt x="9974" y="4460"/>
                    </a:cubicBezTo>
                    <a:cubicBezTo>
                      <a:pt x="9941" y="4460"/>
                      <a:pt x="9908" y="4470"/>
                      <a:pt x="9883" y="4489"/>
                    </a:cubicBezTo>
                    <a:lnTo>
                      <a:pt x="9585" y="4704"/>
                    </a:lnTo>
                    <a:lnTo>
                      <a:pt x="7252" y="1644"/>
                    </a:lnTo>
                    <a:lnTo>
                      <a:pt x="8585" y="775"/>
                    </a:lnTo>
                    <a:cubicBezTo>
                      <a:pt x="8657" y="739"/>
                      <a:pt x="8680" y="644"/>
                      <a:pt x="8633" y="572"/>
                    </a:cubicBezTo>
                    <a:cubicBezTo>
                      <a:pt x="8602" y="526"/>
                      <a:pt x="8556" y="500"/>
                      <a:pt x="8505" y="500"/>
                    </a:cubicBezTo>
                    <a:cubicBezTo>
                      <a:pt x="8478" y="500"/>
                      <a:pt x="8448" y="508"/>
                      <a:pt x="8418" y="525"/>
                    </a:cubicBezTo>
                    <a:lnTo>
                      <a:pt x="6954" y="1477"/>
                    </a:lnTo>
                    <a:cubicBezTo>
                      <a:pt x="6871" y="1525"/>
                      <a:pt x="6859" y="1632"/>
                      <a:pt x="6906" y="1680"/>
                    </a:cubicBezTo>
                    <a:lnTo>
                      <a:pt x="7168" y="2037"/>
                    </a:lnTo>
                    <a:lnTo>
                      <a:pt x="6978" y="2192"/>
                    </a:lnTo>
                    <a:lnTo>
                      <a:pt x="6216" y="1942"/>
                    </a:lnTo>
                    <a:cubicBezTo>
                      <a:pt x="6204" y="1942"/>
                      <a:pt x="6192" y="1918"/>
                      <a:pt x="6180" y="1918"/>
                    </a:cubicBezTo>
                    <a:lnTo>
                      <a:pt x="4430" y="1918"/>
                    </a:lnTo>
                    <a:cubicBezTo>
                      <a:pt x="4358" y="1918"/>
                      <a:pt x="4299" y="1965"/>
                      <a:pt x="4287" y="2037"/>
                    </a:cubicBezTo>
                    <a:lnTo>
                      <a:pt x="4180" y="2430"/>
                    </a:lnTo>
                    <a:lnTo>
                      <a:pt x="3930" y="2323"/>
                    </a:lnTo>
                    <a:cubicBezTo>
                      <a:pt x="3894" y="2311"/>
                      <a:pt x="3882" y="2311"/>
                      <a:pt x="3846" y="2311"/>
                    </a:cubicBezTo>
                    <a:lnTo>
                      <a:pt x="3168" y="2382"/>
                    </a:lnTo>
                    <a:lnTo>
                      <a:pt x="2930" y="2251"/>
                    </a:lnTo>
                    <a:lnTo>
                      <a:pt x="3156" y="1858"/>
                    </a:lnTo>
                    <a:cubicBezTo>
                      <a:pt x="3192" y="1787"/>
                      <a:pt x="3168" y="1703"/>
                      <a:pt x="3096" y="1656"/>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endParaRPr/>
              </a:p>
            </p:txBody>
          </p:sp>
          <p:sp>
            <p:nvSpPr>
              <p:cNvPr id="101" name="Google Shape;11739;p72">
                <a:extLst>
                  <a:ext uri="{FF2B5EF4-FFF2-40B4-BE49-F238E27FC236}">
                    <a16:creationId xmlns:a16="http://schemas.microsoft.com/office/drawing/2014/main" id="{8E9E338F-47D3-8772-8FC8-341CA9A9F0D3}"/>
                  </a:ext>
                </a:extLst>
              </p:cNvPr>
              <p:cNvSpPr/>
              <p:nvPr/>
            </p:nvSpPr>
            <p:spPr>
              <a:xfrm>
                <a:off x="2946442" y="2015001"/>
                <a:ext cx="37525" cy="26799"/>
              </a:xfrm>
              <a:custGeom>
                <a:avLst/>
                <a:gdLst/>
                <a:ahLst/>
                <a:cxnLst/>
                <a:rect l="l" t="t" r="r" b="b"/>
                <a:pathLst>
                  <a:path w="1179" h="842" extrusionOk="0">
                    <a:moveTo>
                      <a:pt x="1011" y="1"/>
                    </a:moveTo>
                    <a:cubicBezTo>
                      <a:pt x="983" y="1"/>
                      <a:pt x="955" y="7"/>
                      <a:pt x="929" y="20"/>
                    </a:cubicBezTo>
                    <a:lnTo>
                      <a:pt x="96" y="556"/>
                    </a:lnTo>
                    <a:cubicBezTo>
                      <a:pt x="24" y="603"/>
                      <a:pt x="0" y="699"/>
                      <a:pt x="48" y="770"/>
                    </a:cubicBezTo>
                    <a:cubicBezTo>
                      <a:pt x="84" y="818"/>
                      <a:pt x="119" y="842"/>
                      <a:pt x="167" y="842"/>
                    </a:cubicBezTo>
                    <a:cubicBezTo>
                      <a:pt x="203" y="842"/>
                      <a:pt x="226" y="830"/>
                      <a:pt x="238" y="818"/>
                    </a:cubicBezTo>
                    <a:lnTo>
                      <a:pt x="1072" y="282"/>
                    </a:lnTo>
                    <a:cubicBezTo>
                      <a:pt x="1167" y="234"/>
                      <a:pt x="1179" y="127"/>
                      <a:pt x="1131" y="68"/>
                    </a:cubicBezTo>
                    <a:cubicBezTo>
                      <a:pt x="1108" y="22"/>
                      <a:pt x="1061" y="1"/>
                      <a:pt x="1011" y="1"/>
                    </a:cubicBezTo>
                    <a:close/>
                  </a:path>
                </a:pathLst>
              </a:custGeom>
              <a:grpFill/>
              <a:ln>
                <a:noFill/>
              </a:ln>
            </p:spPr>
            <p:txBody>
              <a:bodyPr spcFirstLastPara="1" wrap="square" lIns="91425" tIns="91425" rIns="91425" bIns="91425" anchor="ctr" anchorCtr="0">
                <a:noAutofit/>
              </a:bodyPr>
              <a:lstStyle/>
              <a:p>
                <a:endParaRPr/>
              </a:p>
            </p:txBody>
          </p:sp>
        </p:grpSp>
      </p:grpSp>
      <p:grpSp>
        <p:nvGrpSpPr>
          <p:cNvPr id="173" name="Group 172">
            <a:extLst>
              <a:ext uri="{FF2B5EF4-FFF2-40B4-BE49-F238E27FC236}">
                <a16:creationId xmlns:a16="http://schemas.microsoft.com/office/drawing/2014/main" id="{458D6F25-02D4-0A1D-761C-FDF3526AA5FF}"/>
              </a:ext>
            </a:extLst>
          </p:cNvPr>
          <p:cNvGrpSpPr/>
          <p:nvPr/>
        </p:nvGrpSpPr>
        <p:grpSpPr>
          <a:xfrm>
            <a:off x="4367808" y="4706769"/>
            <a:ext cx="2808312" cy="1368152"/>
            <a:chOff x="2843808" y="4309864"/>
            <a:chExt cx="2808312" cy="1368152"/>
          </a:xfrm>
        </p:grpSpPr>
        <p:grpSp>
          <p:nvGrpSpPr>
            <p:cNvPr id="44" name="Group 43">
              <a:extLst>
                <a:ext uri="{FF2B5EF4-FFF2-40B4-BE49-F238E27FC236}">
                  <a16:creationId xmlns:a16="http://schemas.microsoft.com/office/drawing/2014/main" id="{1567CFA9-E6AD-05E6-28AC-3930B2ADC65D}"/>
                </a:ext>
              </a:extLst>
            </p:cNvPr>
            <p:cNvGrpSpPr/>
            <p:nvPr/>
          </p:nvGrpSpPr>
          <p:grpSpPr>
            <a:xfrm>
              <a:off x="2843808" y="4309864"/>
              <a:ext cx="2808312" cy="1368152"/>
              <a:chOff x="2689899" y="4165762"/>
              <a:chExt cx="2808312" cy="1368152"/>
            </a:xfrm>
          </p:grpSpPr>
          <p:sp>
            <p:nvSpPr>
              <p:cNvPr id="11" name="Rectangle: Rounded Corners 10">
                <a:extLst>
                  <a:ext uri="{FF2B5EF4-FFF2-40B4-BE49-F238E27FC236}">
                    <a16:creationId xmlns:a16="http://schemas.microsoft.com/office/drawing/2014/main" id="{5B50036C-0DD4-7C54-91EA-850A4764DF65}"/>
                  </a:ext>
                </a:extLst>
              </p:cNvPr>
              <p:cNvSpPr/>
              <p:nvPr/>
            </p:nvSpPr>
            <p:spPr>
              <a:xfrm>
                <a:off x="2689899" y="4165762"/>
                <a:ext cx="2808312" cy="1368152"/>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sz="1400"/>
              </a:p>
            </p:txBody>
          </p:sp>
          <p:sp>
            <p:nvSpPr>
              <p:cNvPr id="26" name="TextBox 25">
                <a:extLst>
                  <a:ext uri="{FF2B5EF4-FFF2-40B4-BE49-F238E27FC236}">
                    <a16:creationId xmlns:a16="http://schemas.microsoft.com/office/drawing/2014/main" id="{87B581E2-0163-A3FB-0CA6-16038DE4B31D}"/>
                  </a:ext>
                </a:extLst>
              </p:cNvPr>
              <p:cNvSpPr txBox="1"/>
              <p:nvPr/>
            </p:nvSpPr>
            <p:spPr>
              <a:xfrm>
                <a:off x="2752014" y="4326532"/>
                <a:ext cx="1666077" cy="523220"/>
              </a:xfrm>
              <a:prstGeom prst="rect">
                <a:avLst/>
              </a:prstGeom>
              <a:noFill/>
            </p:spPr>
            <p:txBody>
              <a:bodyPr wrap="square">
                <a:spAutoFit/>
              </a:bodyPr>
              <a:lstStyle/>
              <a:p>
                <a:r>
                  <a:rPr lang="en-GB" sz="2800" b="1" dirty="0">
                    <a:solidFill>
                      <a:schemeClr val="bg1"/>
                    </a:solidFill>
                  </a:rPr>
                  <a:t>129</a:t>
                </a:r>
              </a:p>
            </p:txBody>
          </p:sp>
          <p:sp>
            <p:nvSpPr>
              <p:cNvPr id="27" name="TextBox 26">
                <a:extLst>
                  <a:ext uri="{FF2B5EF4-FFF2-40B4-BE49-F238E27FC236}">
                    <a16:creationId xmlns:a16="http://schemas.microsoft.com/office/drawing/2014/main" id="{6B8C183E-93A0-1640-DEB5-91047C007B6E}"/>
                  </a:ext>
                </a:extLst>
              </p:cNvPr>
              <p:cNvSpPr txBox="1"/>
              <p:nvPr/>
            </p:nvSpPr>
            <p:spPr>
              <a:xfrm>
                <a:off x="2748705" y="4719841"/>
                <a:ext cx="1697387" cy="523220"/>
              </a:xfrm>
              <a:prstGeom prst="rect">
                <a:avLst/>
              </a:prstGeom>
              <a:noFill/>
            </p:spPr>
            <p:txBody>
              <a:bodyPr wrap="square">
                <a:spAutoFit/>
              </a:bodyPr>
              <a:lstStyle/>
              <a:p>
                <a:r>
                  <a:rPr lang="en-GB" sz="1400" dirty="0">
                    <a:solidFill>
                      <a:schemeClr val="bg1"/>
                    </a:solidFill>
                  </a:rPr>
                  <a:t>Price</a:t>
                </a:r>
                <a:r>
                  <a:rPr lang="en-GB" sz="1400" dirty="0"/>
                  <a:t> </a:t>
                </a:r>
                <a:r>
                  <a:rPr lang="en-GB" sz="1400" dirty="0">
                    <a:solidFill>
                      <a:schemeClr val="bg1"/>
                    </a:solidFill>
                  </a:rPr>
                  <a:t>inquiries</a:t>
                </a:r>
                <a:r>
                  <a:rPr lang="en-GB" sz="1400" dirty="0"/>
                  <a:t> </a:t>
                </a:r>
                <a:r>
                  <a:rPr lang="en-GB" sz="1400" dirty="0">
                    <a:solidFill>
                      <a:schemeClr val="bg1"/>
                    </a:solidFill>
                  </a:rPr>
                  <a:t>above</a:t>
                </a:r>
                <a:r>
                  <a:rPr lang="en-GB" sz="1400" dirty="0"/>
                  <a:t> </a:t>
                </a:r>
                <a:r>
                  <a:rPr lang="en-GB" sz="1400" dirty="0">
                    <a:solidFill>
                      <a:schemeClr val="bg1"/>
                    </a:solidFill>
                  </a:rPr>
                  <a:t>50k</a:t>
                </a:r>
                <a:r>
                  <a:rPr lang="en-GB" sz="1400" dirty="0"/>
                  <a:t> </a:t>
                </a:r>
                <a:r>
                  <a:rPr lang="en-GB" sz="1400" dirty="0">
                    <a:solidFill>
                      <a:schemeClr val="bg1"/>
                    </a:solidFill>
                  </a:rPr>
                  <a:t>CHF</a:t>
                </a:r>
              </a:p>
            </p:txBody>
          </p:sp>
        </p:grpSp>
        <p:grpSp>
          <p:nvGrpSpPr>
            <p:cNvPr id="114" name="Google Shape;3419;p37">
              <a:extLst>
                <a:ext uri="{FF2B5EF4-FFF2-40B4-BE49-F238E27FC236}">
                  <a16:creationId xmlns:a16="http://schemas.microsoft.com/office/drawing/2014/main" id="{BA6CB84D-B3F2-9D45-A2EA-0BAD3CCC9A9D}"/>
                </a:ext>
              </a:extLst>
            </p:cNvPr>
            <p:cNvGrpSpPr/>
            <p:nvPr/>
          </p:nvGrpSpPr>
          <p:grpSpPr>
            <a:xfrm>
              <a:off x="4825638" y="5038138"/>
              <a:ext cx="596754" cy="526373"/>
              <a:chOff x="6912746" y="1263356"/>
              <a:chExt cx="449885" cy="396826"/>
            </a:xfrm>
            <a:solidFill>
              <a:schemeClr val="bg1"/>
            </a:solidFill>
          </p:grpSpPr>
          <p:sp>
            <p:nvSpPr>
              <p:cNvPr id="115" name="Google Shape;3420;p37">
                <a:extLst>
                  <a:ext uri="{FF2B5EF4-FFF2-40B4-BE49-F238E27FC236}">
                    <a16:creationId xmlns:a16="http://schemas.microsoft.com/office/drawing/2014/main" id="{F27CB54C-0044-56F0-775C-CFC9CB8D4768}"/>
                  </a:ext>
                </a:extLst>
              </p:cNvPr>
              <p:cNvSpPr/>
              <p:nvPr/>
            </p:nvSpPr>
            <p:spPr>
              <a:xfrm>
                <a:off x="6944534" y="1490718"/>
                <a:ext cx="74869" cy="13192"/>
              </a:xfrm>
              <a:custGeom>
                <a:avLst/>
                <a:gdLst/>
                <a:ahLst/>
                <a:cxnLst/>
                <a:rect l="l" t="t" r="r" b="b"/>
                <a:pathLst>
                  <a:path w="99825" h="17590" extrusionOk="0">
                    <a:moveTo>
                      <a:pt x="90598" y="8"/>
                    </a:moveTo>
                    <a:lnTo>
                      <a:pt x="9165" y="8"/>
                    </a:lnTo>
                    <a:cubicBezTo>
                      <a:pt x="4312" y="-196"/>
                      <a:pt x="213" y="3571"/>
                      <a:pt x="8" y="8425"/>
                    </a:cubicBezTo>
                    <a:cubicBezTo>
                      <a:pt x="-197" y="13277"/>
                      <a:pt x="3571" y="17377"/>
                      <a:pt x="8424" y="17582"/>
                    </a:cubicBezTo>
                    <a:cubicBezTo>
                      <a:pt x="8671" y="17593"/>
                      <a:pt x="8918" y="17593"/>
                      <a:pt x="9165" y="17582"/>
                    </a:cubicBezTo>
                    <a:lnTo>
                      <a:pt x="90660" y="17582"/>
                    </a:lnTo>
                    <a:cubicBezTo>
                      <a:pt x="95514" y="17786"/>
                      <a:pt x="99613" y="14019"/>
                      <a:pt x="99817" y="9165"/>
                    </a:cubicBezTo>
                    <a:cubicBezTo>
                      <a:pt x="100022" y="4313"/>
                      <a:pt x="96254" y="213"/>
                      <a:pt x="91401" y="8"/>
                    </a:cubicBezTo>
                    <a:cubicBezTo>
                      <a:pt x="91154" y="-3"/>
                      <a:pt x="90907" y="-3"/>
                      <a:pt x="90660" y="8"/>
                    </a:cubicBez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16" name="Google Shape;3421;p37">
                <a:extLst>
                  <a:ext uri="{FF2B5EF4-FFF2-40B4-BE49-F238E27FC236}">
                    <a16:creationId xmlns:a16="http://schemas.microsoft.com/office/drawing/2014/main" id="{3DE37026-4790-C39D-9652-19F342247FD0}"/>
                  </a:ext>
                </a:extLst>
              </p:cNvPr>
              <p:cNvSpPr/>
              <p:nvPr/>
            </p:nvSpPr>
            <p:spPr>
              <a:xfrm>
                <a:off x="6944534" y="1517757"/>
                <a:ext cx="74869" cy="13192"/>
              </a:xfrm>
              <a:custGeom>
                <a:avLst/>
                <a:gdLst/>
                <a:ahLst/>
                <a:cxnLst/>
                <a:rect l="l" t="t" r="r" b="b"/>
                <a:pathLst>
                  <a:path w="99825" h="17590" extrusionOk="0">
                    <a:moveTo>
                      <a:pt x="90598" y="8"/>
                    </a:moveTo>
                    <a:lnTo>
                      <a:pt x="9165" y="8"/>
                    </a:lnTo>
                    <a:cubicBezTo>
                      <a:pt x="4312" y="-196"/>
                      <a:pt x="213" y="3571"/>
                      <a:pt x="8" y="8425"/>
                    </a:cubicBezTo>
                    <a:cubicBezTo>
                      <a:pt x="-197" y="13277"/>
                      <a:pt x="3571" y="17377"/>
                      <a:pt x="8424" y="17582"/>
                    </a:cubicBezTo>
                    <a:cubicBezTo>
                      <a:pt x="8671" y="17593"/>
                      <a:pt x="8918" y="17593"/>
                      <a:pt x="9165" y="17582"/>
                    </a:cubicBezTo>
                    <a:lnTo>
                      <a:pt x="90660" y="17582"/>
                    </a:lnTo>
                    <a:cubicBezTo>
                      <a:pt x="95514" y="17786"/>
                      <a:pt x="99613" y="14019"/>
                      <a:pt x="99817" y="9165"/>
                    </a:cubicBezTo>
                    <a:cubicBezTo>
                      <a:pt x="100022" y="4313"/>
                      <a:pt x="96254" y="213"/>
                      <a:pt x="91401" y="8"/>
                    </a:cubicBezTo>
                    <a:cubicBezTo>
                      <a:pt x="91154" y="-3"/>
                      <a:pt x="90907" y="-3"/>
                      <a:pt x="90660" y="8"/>
                    </a:cubicBez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17" name="Google Shape;3422;p37">
                <a:extLst>
                  <a:ext uri="{FF2B5EF4-FFF2-40B4-BE49-F238E27FC236}">
                    <a16:creationId xmlns:a16="http://schemas.microsoft.com/office/drawing/2014/main" id="{086FEB69-0A38-B02B-DCD6-4BDD2F7E76B4}"/>
                  </a:ext>
                </a:extLst>
              </p:cNvPr>
              <p:cNvSpPr/>
              <p:nvPr/>
            </p:nvSpPr>
            <p:spPr>
              <a:xfrm>
                <a:off x="6944534" y="1544809"/>
                <a:ext cx="74590" cy="13192"/>
              </a:xfrm>
              <a:custGeom>
                <a:avLst/>
                <a:gdLst/>
                <a:ahLst/>
                <a:cxnLst/>
                <a:rect l="l" t="t" r="r" b="b"/>
                <a:pathLst>
                  <a:path w="99454" h="17589" extrusionOk="0">
                    <a:moveTo>
                      <a:pt x="99392" y="8787"/>
                    </a:moveTo>
                    <a:cubicBezTo>
                      <a:pt x="99392" y="3938"/>
                      <a:pt x="95462" y="8"/>
                      <a:pt x="90613" y="8"/>
                    </a:cubicBezTo>
                    <a:cubicBezTo>
                      <a:pt x="90609" y="8"/>
                      <a:pt x="90602" y="8"/>
                      <a:pt x="90598" y="8"/>
                    </a:cubicBezTo>
                    <a:lnTo>
                      <a:pt x="9165" y="8"/>
                    </a:lnTo>
                    <a:cubicBezTo>
                      <a:pt x="4312" y="-197"/>
                      <a:pt x="213" y="3571"/>
                      <a:pt x="8" y="8425"/>
                    </a:cubicBezTo>
                    <a:cubicBezTo>
                      <a:pt x="-197" y="13276"/>
                      <a:pt x="3571" y="17377"/>
                      <a:pt x="8424" y="17582"/>
                    </a:cubicBezTo>
                    <a:cubicBezTo>
                      <a:pt x="8671" y="17593"/>
                      <a:pt x="8918" y="17593"/>
                      <a:pt x="9165" y="17582"/>
                    </a:cubicBezTo>
                    <a:lnTo>
                      <a:pt x="90660" y="17582"/>
                    </a:lnTo>
                    <a:cubicBezTo>
                      <a:pt x="95517" y="17582"/>
                      <a:pt x="99455" y="13644"/>
                      <a:pt x="99455" y="8787"/>
                    </a:cubicBez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18" name="Google Shape;3423;p37">
                <a:extLst>
                  <a:ext uri="{FF2B5EF4-FFF2-40B4-BE49-F238E27FC236}">
                    <a16:creationId xmlns:a16="http://schemas.microsoft.com/office/drawing/2014/main" id="{46705102-702A-A39C-E0A3-E4111A9BE549}"/>
                  </a:ext>
                </a:extLst>
              </p:cNvPr>
              <p:cNvSpPr/>
              <p:nvPr/>
            </p:nvSpPr>
            <p:spPr>
              <a:xfrm>
                <a:off x="6944534" y="1571849"/>
                <a:ext cx="49797" cy="13192"/>
              </a:xfrm>
              <a:custGeom>
                <a:avLst/>
                <a:gdLst/>
                <a:ahLst/>
                <a:cxnLst/>
                <a:rect l="l" t="t" r="r" b="b"/>
                <a:pathLst>
                  <a:path w="66396" h="17590" extrusionOk="0">
                    <a:moveTo>
                      <a:pt x="9165" y="8"/>
                    </a:moveTo>
                    <a:cubicBezTo>
                      <a:pt x="4312" y="-196"/>
                      <a:pt x="213" y="3571"/>
                      <a:pt x="8" y="8425"/>
                    </a:cubicBezTo>
                    <a:cubicBezTo>
                      <a:pt x="-197" y="13277"/>
                      <a:pt x="3571" y="17377"/>
                      <a:pt x="8424" y="17582"/>
                    </a:cubicBezTo>
                    <a:cubicBezTo>
                      <a:pt x="8671" y="17593"/>
                      <a:pt x="8918" y="17593"/>
                      <a:pt x="9165" y="17582"/>
                    </a:cubicBezTo>
                    <a:lnTo>
                      <a:pt x="57231" y="17582"/>
                    </a:lnTo>
                    <a:cubicBezTo>
                      <a:pt x="62085" y="17786"/>
                      <a:pt x="66184" y="14019"/>
                      <a:pt x="66388" y="9165"/>
                    </a:cubicBezTo>
                    <a:cubicBezTo>
                      <a:pt x="66593" y="4313"/>
                      <a:pt x="62825" y="213"/>
                      <a:pt x="57972" y="8"/>
                    </a:cubicBezTo>
                    <a:cubicBezTo>
                      <a:pt x="57725" y="-3"/>
                      <a:pt x="57478" y="-3"/>
                      <a:pt x="57231" y="8"/>
                    </a:cubicBez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19" name="Google Shape;3424;p37">
                <a:extLst>
                  <a:ext uri="{FF2B5EF4-FFF2-40B4-BE49-F238E27FC236}">
                    <a16:creationId xmlns:a16="http://schemas.microsoft.com/office/drawing/2014/main" id="{33B22D53-AE03-3102-147D-B7C4E109B1D1}"/>
                  </a:ext>
                </a:extLst>
              </p:cNvPr>
              <p:cNvSpPr/>
              <p:nvPr/>
            </p:nvSpPr>
            <p:spPr>
              <a:xfrm>
                <a:off x="6944742" y="1342554"/>
                <a:ext cx="57137" cy="57114"/>
              </a:xfrm>
              <a:custGeom>
                <a:avLst/>
                <a:gdLst/>
                <a:ahLst/>
                <a:cxnLst/>
                <a:rect l="l" t="t" r="r" b="b"/>
                <a:pathLst>
                  <a:path w="76183" h="76152" extrusionOk="0">
                    <a:moveTo>
                      <a:pt x="12013" y="76152"/>
                    </a:moveTo>
                    <a:lnTo>
                      <a:pt x="64187" y="76152"/>
                    </a:lnTo>
                    <a:cubicBezTo>
                      <a:pt x="70809" y="76143"/>
                      <a:pt x="76174" y="70777"/>
                      <a:pt x="76184" y="64156"/>
                    </a:cubicBezTo>
                    <a:lnTo>
                      <a:pt x="76184" y="11997"/>
                    </a:lnTo>
                    <a:cubicBezTo>
                      <a:pt x="76174" y="5375"/>
                      <a:pt x="70809" y="9"/>
                      <a:pt x="64187" y="0"/>
                    </a:cubicBezTo>
                    <a:lnTo>
                      <a:pt x="12013" y="0"/>
                    </a:lnTo>
                    <a:cubicBezTo>
                      <a:pt x="5388" y="8"/>
                      <a:pt x="17" y="5372"/>
                      <a:pt x="0" y="11997"/>
                    </a:cubicBezTo>
                    <a:lnTo>
                      <a:pt x="0" y="64156"/>
                    </a:lnTo>
                    <a:cubicBezTo>
                      <a:pt x="17" y="70780"/>
                      <a:pt x="5388" y="76143"/>
                      <a:pt x="12013" y="76152"/>
                    </a:cubicBezTo>
                    <a:close/>
                    <a:moveTo>
                      <a:pt x="17574" y="17574"/>
                    </a:moveTo>
                    <a:lnTo>
                      <a:pt x="58579" y="17574"/>
                    </a:lnTo>
                    <a:lnTo>
                      <a:pt x="58579" y="58579"/>
                    </a:lnTo>
                    <a:lnTo>
                      <a:pt x="17605" y="58579"/>
                    </a:ln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20" name="Google Shape;3425;p37">
                <a:extLst>
                  <a:ext uri="{FF2B5EF4-FFF2-40B4-BE49-F238E27FC236}">
                    <a16:creationId xmlns:a16="http://schemas.microsoft.com/office/drawing/2014/main" id="{12B8442D-73E4-7C37-DD4C-1E6CEBDFD1AC}"/>
                  </a:ext>
                </a:extLst>
              </p:cNvPr>
              <p:cNvSpPr/>
              <p:nvPr/>
            </p:nvSpPr>
            <p:spPr>
              <a:xfrm>
                <a:off x="6944742" y="1413540"/>
                <a:ext cx="57137" cy="57114"/>
              </a:xfrm>
              <a:custGeom>
                <a:avLst/>
                <a:gdLst/>
                <a:ahLst/>
                <a:cxnLst/>
                <a:rect l="l" t="t" r="r" b="b"/>
                <a:pathLst>
                  <a:path w="76183" h="76152" extrusionOk="0">
                    <a:moveTo>
                      <a:pt x="31" y="64156"/>
                    </a:moveTo>
                    <a:cubicBezTo>
                      <a:pt x="48" y="70768"/>
                      <a:pt x="5400" y="76127"/>
                      <a:pt x="12013" y="76152"/>
                    </a:cubicBezTo>
                    <a:lnTo>
                      <a:pt x="64187" y="76152"/>
                    </a:lnTo>
                    <a:cubicBezTo>
                      <a:pt x="70809" y="76143"/>
                      <a:pt x="76174" y="70777"/>
                      <a:pt x="76184" y="64156"/>
                    </a:cubicBezTo>
                    <a:lnTo>
                      <a:pt x="76184" y="11997"/>
                    </a:lnTo>
                    <a:cubicBezTo>
                      <a:pt x="76184" y="5371"/>
                      <a:pt x="70813" y="0"/>
                      <a:pt x="64187" y="0"/>
                    </a:cubicBezTo>
                    <a:lnTo>
                      <a:pt x="12013" y="0"/>
                    </a:lnTo>
                    <a:cubicBezTo>
                      <a:pt x="5384" y="0"/>
                      <a:pt x="9" y="5369"/>
                      <a:pt x="0" y="11997"/>
                    </a:cubicBezTo>
                    <a:close/>
                    <a:moveTo>
                      <a:pt x="17605" y="17574"/>
                    </a:moveTo>
                    <a:lnTo>
                      <a:pt x="58610" y="17574"/>
                    </a:lnTo>
                    <a:lnTo>
                      <a:pt x="58610" y="58579"/>
                    </a:lnTo>
                    <a:lnTo>
                      <a:pt x="17605" y="58579"/>
                    </a:ln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21" name="Google Shape;3426;p37">
                <a:extLst>
                  <a:ext uri="{FF2B5EF4-FFF2-40B4-BE49-F238E27FC236}">
                    <a16:creationId xmlns:a16="http://schemas.microsoft.com/office/drawing/2014/main" id="{F9802F1C-8448-5E02-F2C4-510C508B32F3}"/>
                  </a:ext>
                </a:extLst>
              </p:cNvPr>
              <p:cNvSpPr/>
              <p:nvPr/>
            </p:nvSpPr>
            <p:spPr>
              <a:xfrm>
                <a:off x="7290806" y="1284989"/>
                <a:ext cx="33401" cy="13192"/>
              </a:xfrm>
              <a:custGeom>
                <a:avLst/>
                <a:gdLst/>
                <a:ahLst/>
                <a:cxnLst/>
                <a:rect l="l" t="t" r="r" b="b"/>
                <a:pathLst>
                  <a:path w="44535" h="17589" extrusionOk="0">
                    <a:moveTo>
                      <a:pt x="36111" y="17582"/>
                    </a:moveTo>
                    <a:cubicBezTo>
                      <a:pt x="40965" y="17377"/>
                      <a:pt x="44733" y="13276"/>
                      <a:pt x="44528" y="8425"/>
                    </a:cubicBezTo>
                    <a:cubicBezTo>
                      <a:pt x="44336" y="3859"/>
                      <a:pt x="40677" y="201"/>
                      <a:pt x="36111" y="8"/>
                    </a:cubicBezTo>
                    <a:lnTo>
                      <a:pt x="9165" y="8"/>
                    </a:lnTo>
                    <a:cubicBezTo>
                      <a:pt x="4312" y="-197"/>
                      <a:pt x="213" y="3571"/>
                      <a:pt x="8" y="8425"/>
                    </a:cubicBezTo>
                    <a:cubicBezTo>
                      <a:pt x="-197" y="13276"/>
                      <a:pt x="3571" y="17377"/>
                      <a:pt x="8425" y="17582"/>
                    </a:cubicBezTo>
                    <a:cubicBezTo>
                      <a:pt x="8671" y="17593"/>
                      <a:pt x="8918" y="17593"/>
                      <a:pt x="9165" y="17582"/>
                    </a:cubicBez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22" name="Google Shape;3427;p37">
                <a:extLst>
                  <a:ext uri="{FF2B5EF4-FFF2-40B4-BE49-F238E27FC236}">
                    <a16:creationId xmlns:a16="http://schemas.microsoft.com/office/drawing/2014/main" id="{E455ECA2-D982-6A95-342A-06520090B008}"/>
                  </a:ext>
                </a:extLst>
              </p:cNvPr>
              <p:cNvSpPr/>
              <p:nvPr/>
            </p:nvSpPr>
            <p:spPr>
              <a:xfrm>
                <a:off x="7281254" y="1383548"/>
                <a:ext cx="43219" cy="111182"/>
              </a:xfrm>
              <a:custGeom>
                <a:avLst/>
                <a:gdLst/>
                <a:ahLst/>
                <a:cxnLst/>
                <a:rect l="l" t="t" r="r" b="b"/>
                <a:pathLst>
                  <a:path w="57625" h="148243" extrusionOk="0">
                    <a:moveTo>
                      <a:pt x="45332" y="148243"/>
                    </a:moveTo>
                    <a:cubicBezTo>
                      <a:pt x="52124" y="148234"/>
                      <a:pt x="57626" y="142726"/>
                      <a:pt x="57626" y="135934"/>
                    </a:cubicBezTo>
                    <a:lnTo>
                      <a:pt x="57626" y="12309"/>
                    </a:lnTo>
                    <a:cubicBezTo>
                      <a:pt x="57626" y="5517"/>
                      <a:pt x="52124" y="9"/>
                      <a:pt x="45332" y="0"/>
                    </a:cubicBezTo>
                    <a:lnTo>
                      <a:pt x="12294" y="0"/>
                    </a:lnTo>
                    <a:cubicBezTo>
                      <a:pt x="5502" y="9"/>
                      <a:pt x="0" y="5517"/>
                      <a:pt x="0" y="12309"/>
                    </a:cubicBezTo>
                    <a:lnTo>
                      <a:pt x="0" y="135934"/>
                    </a:lnTo>
                    <a:cubicBezTo>
                      <a:pt x="0" y="142726"/>
                      <a:pt x="5502" y="148234"/>
                      <a:pt x="12294" y="148243"/>
                    </a:cubicBezTo>
                    <a:close/>
                    <a:moveTo>
                      <a:pt x="17574" y="17574"/>
                    </a:moveTo>
                    <a:lnTo>
                      <a:pt x="40052" y="17574"/>
                    </a:lnTo>
                    <a:lnTo>
                      <a:pt x="40052" y="130670"/>
                    </a:lnTo>
                    <a:lnTo>
                      <a:pt x="17574" y="130670"/>
                    </a:ln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23" name="Google Shape;3428;p37">
                <a:extLst>
                  <a:ext uri="{FF2B5EF4-FFF2-40B4-BE49-F238E27FC236}">
                    <a16:creationId xmlns:a16="http://schemas.microsoft.com/office/drawing/2014/main" id="{F930C0A2-E10B-2246-30B0-ED5158432D44}"/>
                  </a:ext>
                </a:extLst>
              </p:cNvPr>
              <p:cNvSpPr/>
              <p:nvPr/>
            </p:nvSpPr>
            <p:spPr>
              <a:xfrm>
                <a:off x="7117620" y="1444551"/>
                <a:ext cx="43231" cy="50178"/>
              </a:xfrm>
              <a:custGeom>
                <a:avLst/>
                <a:gdLst/>
                <a:ahLst/>
                <a:cxnLst/>
                <a:rect l="l" t="t" r="r" b="b"/>
                <a:pathLst>
                  <a:path w="57641" h="66904" extrusionOk="0">
                    <a:moveTo>
                      <a:pt x="45348" y="0"/>
                    </a:moveTo>
                    <a:lnTo>
                      <a:pt x="12309" y="0"/>
                    </a:lnTo>
                    <a:cubicBezTo>
                      <a:pt x="5519" y="17"/>
                      <a:pt x="17" y="5519"/>
                      <a:pt x="0" y="12309"/>
                    </a:cubicBezTo>
                    <a:lnTo>
                      <a:pt x="0" y="54595"/>
                    </a:lnTo>
                    <a:cubicBezTo>
                      <a:pt x="9" y="61391"/>
                      <a:pt x="5514" y="66895"/>
                      <a:pt x="12309" y="66905"/>
                    </a:cubicBezTo>
                    <a:lnTo>
                      <a:pt x="45348" y="66905"/>
                    </a:lnTo>
                    <a:cubicBezTo>
                      <a:pt x="52140" y="66895"/>
                      <a:pt x="57642" y="61387"/>
                      <a:pt x="57642" y="54595"/>
                    </a:cubicBezTo>
                    <a:lnTo>
                      <a:pt x="57642" y="12309"/>
                    </a:lnTo>
                    <a:cubicBezTo>
                      <a:pt x="57632" y="5520"/>
                      <a:pt x="52137" y="17"/>
                      <a:pt x="45348" y="0"/>
                    </a:cubicBezTo>
                    <a:close/>
                    <a:moveTo>
                      <a:pt x="40068" y="49331"/>
                    </a:moveTo>
                    <a:lnTo>
                      <a:pt x="17574" y="49331"/>
                    </a:lnTo>
                    <a:lnTo>
                      <a:pt x="17574" y="17574"/>
                    </a:lnTo>
                    <a:lnTo>
                      <a:pt x="40068" y="17574"/>
                    </a:ln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24" name="Google Shape;3429;p37">
                <a:extLst>
                  <a:ext uri="{FF2B5EF4-FFF2-40B4-BE49-F238E27FC236}">
                    <a16:creationId xmlns:a16="http://schemas.microsoft.com/office/drawing/2014/main" id="{9A36D7D5-C9C7-2215-8403-4A3A25115EDE}"/>
                  </a:ext>
                </a:extLst>
              </p:cNvPr>
              <p:cNvSpPr/>
              <p:nvPr/>
            </p:nvSpPr>
            <p:spPr>
              <a:xfrm>
                <a:off x="7063599" y="1384073"/>
                <a:ext cx="151823" cy="151304"/>
              </a:xfrm>
              <a:custGeom>
                <a:avLst/>
                <a:gdLst/>
                <a:ahLst/>
                <a:cxnLst/>
                <a:rect l="l" t="t" r="r" b="b"/>
                <a:pathLst>
                  <a:path w="202431" h="201739" extrusionOk="0">
                    <a:moveTo>
                      <a:pt x="190091" y="39243"/>
                    </a:moveTo>
                    <a:lnTo>
                      <a:pt x="180719" y="39243"/>
                    </a:lnTo>
                    <a:cubicBezTo>
                      <a:pt x="146684" y="-4857"/>
                      <a:pt x="83342" y="-13014"/>
                      <a:pt x="39242" y="21021"/>
                    </a:cubicBezTo>
                    <a:cubicBezTo>
                      <a:pt x="-4856" y="55056"/>
                      <a:pt x="-13015" y="118398"/>
                      <a:pt x="21020" y="162497"/>
                    </a:cubicBezTo>
                    <a:cubicBezTo>
                      <a:pt x="55057" y="206595"/>
                      <a:pt x="118397" y="214754"/>
                      <a:pt x="162497" y="180719"/>
                    </a:cubicBezTo>
                    <a:cubicBezTo>
                      <a:pt x="174056" y="171798"/>
                      <a:pt x="183540" y="160473"/>
                      <a:pt x="190294" y="147528"/>
                    </a:cubicBezTo>
                    <a:cubicBezTo>
                      <a:pt x="197019" y="147434"/>
                      <a:pt x="202424" y="141960"/>
                      <a:pt x="202432" y="135234"/>
                    </a:cubicBezTo>
                    <a:lnTo>
                      <a:pt x="202432" y="51490"/>
                    </a:lnTo>
                    <a:cubicBezTo>
                      <a:pt x="202432" y="44698"/>
                      <a:pt x="196930" y="39190"/>
                      <a:pt x="190138" y="39180"/>
                    </a:cubicBezTo>
                    <a:close/>
                    <a:moveTo>
                      <a:pt x="100848" y="184159"/>
                    </a:moveTo>
                    <a:cubicBezTo>
                      <a:pt x="54830" y="184204"/>
                      <a:pt x="17490" y="146936"/>
                      <a:pt x="17443" y="100919"/>
                    </a:cubicBezTo>
                    <a:cubicBezTo>
                      <a:pt x="17398" y="54901"/>
                      <a:pt x="54666" y="17559"/>
                      <a:pt x="100684" y="17514"/>
                    </a:cubicBezTo>
                    <a:cubicBezTo>
                      <a:pt x="121471" y="17494"/>
                      <a:pt x="141515" y="25243"/>
                      <a:pt x="156881" y="39243"/>
                    </a:cubicBezTo>
                    <a:cubicBezTo>
                      <a:pt x="150159" y="39354"/>
                      <a:pt x="144767" y="44830"/>
                      <a:pt x="144759" y="51552"/>
                    </a:cubicBezTo>
                    <a:lnTo>
                      <a:pt x="144759" y="135234"/>
                    </a:lnTo>
                    <a:cubicBezTo>
                      <a:pt x="144759" y="142026"/>
                      <a:pt x="150261" y="147534"/>
                      <a:pt x="157053" y="147543"/>
                    </a:cubicBezTo>
                    <a:lnTo>
                      <a:pt x="169784" y="147543"/>
                    </a:lnTo>
                    <a:cubicBezTo>
                      <a:pt x="154302" y="170428"/>
                      <a:pt x="128479" y="184145"/>
                      <a:pt x="100848" y="184159"/>
                    </a:cubicBezTo>
                    <a:close/>
                    <a:moveTo>
                      <a:pt x="184811" y="129970"/>
                    </a:moveTo>
                    <a:lnTo>
                      <a:pt x="162333" y="129970"/>
                    </a:lnTo>
                    <a:lnTo>
                      <a:pt x="162333" y="56816"/>
                    </a:lnTo>
                    <a:lnTo>
                      <a:pt x="184811" y="56816"/>
                    </a:ln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sp>
            <p:nvSpPr>
              <p:cNvPr id="125" name="Google Shape;3430;p37">
                <a:extLst>
                  <a:ext uri="{FF2B5EF4-FFF2-40B4-BE49-F238E27FC236}">
                    <a16:creationId xmlns:a16="http://schemas.microsoft.com/office/drawing/2014/main" id="{C51CCFCD-DA47-A1A3-5B3A-6268D1484DAE}"/>
                  </a:ext>
                </a:extLst>
              </p:cNvPr>
              <p:cNvSpPr/>
              <p:nvPr/>
            </p:nvSpPr>
            <p:spPr>
              <a:xfrm>
                <a:off x="6912746" y="1263356"/>
                <a:ext cx="449885" cy="396826"/>
              </a:xfrm>
              <a:custGeom>
                <a:avLst/>
                <a:gdLst/>
                <a:ahLst/>
                <a:cxnLst/>
                <a:rect l="l" t="t" r="r" b="b"/>
                <a:pathLst>
                  <a:path w="599847" h="529101" extrusionOk="0">
                    <a:moveTo>
                      <a:pt x="577697" y="0"/>
                    </a:moveTo>
                    <a:lnTo>
                      <a:pt x="196825" y="0"/>
                    </a:lnTo>
                    <a:cubicBezTo>
                      <a:pt x="191971" y="205"/>
                      <a:pt x="188204" y="4305"/>
                      <a:pt x="188408" y="9157"/>
                    </a:cubicBezTo>
                    <a:cubicBezTo>
                      <a:pt x="188602" y="13723"/>
                      <a:pt x="192259" y="17381"/>
                      <a:pt x="196825" y="17574"/>
                    </a:cubicBezTo>
                    <a:lnTo>
                      <a:pt x="577697" y="17574"/>
                    </a:lnTo>
                    <a:cubicBezTo>
                      <a:pt x="580224" y="17574"/>
                      <a:pt x="582274" y="19623"/>
                      <a:pt x="582274" y="22151"/>
                    </a:cubicBezTo>
                    <a:lnTo>
                      <a:pt x="582274" y="60094"/>
                    </a:lnTo>
                    <a:lnTo>
                      <a:pt x="113721" y="60094"/>
                    </a:lnTo>
                    <a:lnTo>
                      <a:pt x="113721" y="17574"/>
                    </a:lnTo>
                    <a:lnTo>
                      <a:pt x="155820" y="17574"/>
                    </a:lnTo>
                    <a:cubicBezTo>
                      <a:pt x="160673" y="17369"/>
                      <a:pt x="164441" y="13269"/>
                      <a:pt x="164236" y="8416"/>
                    </a:cubicBezTo>
                    <a:cubicBezTo>
                      <a:pt x="164043" y="3850"/>
                      <a:pt x="160386" y="193"/>
                      <a:pt x="155820" y="0"/>
                    </a:cubicBezTo>
                    <a:lnTo>
                      <a:pt x="22151" y="0"/>
                    </a:lnTo>
                    <a:cubicBezTo>
                      <a:pt x="9921" y="9"/>
                      <a:pt x="9" y="9921"/>
                      <a:pt x="0" y="22151"/>
                    </a:cubicBezTo>
                    <a:lnTo>
                      <a:pt x="0" y="448167"/>
                    </a:lnTo>
                    <a:cubicBezTo>
                      <a:pt x="17" y="460391"/>
                      <a:pt x="9927" y="470293"/>
                      <a:pt x="22151" y="470302"/>
                    </a:cubicBezTo>
                    <a:lnTo>
                      <a:pt x="345615" y="470302"/>
                    </a:lnTo>
                    <a:cubicBezTo>
                      <a:pt x="350469" y="470097"/>
                      <a:pt x="354236" y="465997"/>
                      <a:pt x="354032" y="461145"/>
                    </a:cubicBezTo>
                    <a:cubicBezTo>
                      <a:pt x="353840" y="456579"/>
                      <a:pt x="350181" y="452921"/>
                      <a:pt x="345615" y="452728"/>
                    </a:cubicBezTo>
                    <a:lnTo>
                      <a:pt x="22151" y="452728"/>
                    </a:lnTo>
                    <a:cubicBezTo>
                      <a:pt x="19629" y="452728"/>
                      <a:pt x="17582" y="450688"/>
                      <a:pt x="17574" y="448167"/>
                    </a:cubicBezTo>
                    <a:lnTo>
                      <a:pt x="17574" y="77668"/>
                    </a:lnTo>
                    <a:lnTo>
                      <a:pt x="582274" y="77668"/>
                    </a:lnTo>
                    <a:lnTo>
                      <a:pt x="582274" y="448167"/>
                    </a:lnTo>
                    <a:cubicBezTo>
                      <a:pt x="582264" y="450688"/>
                      <a:pt x="580218" y="452728"/>
                      <a:pt x="577697" y="452728"/>
                    </a:cubicBezTo>
                    <a:lnTo>
                      <a:pt x="551672" y="452728"/>
                    </a:lnTo>
                    <a:lnTo>
                      <a:pt x="471755" y="372874"/>
                    </a:lnTo>
                    <a:cubicBezTo>
                      <a:pt x="465572" y="366718"/>
                      <a:pt x="456168" y="365149"/>
                      <a:pt x="448323" y="368969"/>
                    </a:cubicBezTo>
                    <a:lnTo>
                      <a:pt x="419721" y="340366"/>
                    </a:lnTo>
                    <a:cubicBezTo>
                      <a:pt x="426359" y="330456"/>
                      <a:pt x="431723" y="319750"/>
                      <a:pt x="435686" y="308500"/>
                    </a:cubicBezTo>
                    <a:lnTo>
                      <a:pt x="463944" y="308500"/>
                    </a:lnTo>
                    <a:cubicBezTo>
                      <a:pt x="470743" y="308500"/>
                      <a:pt x="476254" y="302988"/>
                      <a:pt x="476254" y="296190"/>
                    </a:cubicBezTo>
                    <a:lnTo>
                      <a:pt x="476254" y="216523"/>
                    </a:lnTo>
                    <a:cubicBezTo>
                      <a:pt x="476049" y="211670"/>
                      <a:pt x="471949" y="207902"/>
                      <a:pt x="467097" y="208106"/>
                    </a:cubicBezTo>
                    <a:cubicBezTo>
                      <a:pt x="462531" y="208300"/>
                      <a:pt x="458872" y="211957"/>
                      <a:pt x="458680" y="216523"/>
                    </a:cubicBezTo>
                    <a:lnTo>
                      <a:pt x="458680" y="290973"/>
                    </a:lnTo>
                    <a:lnTo>
                      <a:pt x="436186" y="290973"/>
                    </a:lnTo>
                    <a:lnTo>
                      <a:pt x="436186" y="137887"/>
                    </a:lnTo>
                    <a:lnTo>
                      <a:pt x="458680" y="137887"/>
                    </a:lnTo>
                    <a:lnTo>
                      <a:pt x="458680" y="175580"/>
                    </a:lnTo>
                    <a:cubicBezTo>
                      <a:pt x="458475" y="180434"/>
                      <a:pt x="462243" y="184533"/>
                      <a:pt x="467097" y="184737"/>
                    </a:cubicBezTo>
                    <a:cubicBezTo>
                      <a:pt x="471949" y="184942"/>
                      <a:pt x="476049" y="181174"/>
                      <a:pt x="476254" y="176321"/>
                    </a:cubicBezTo>
                    <a:cubicBezTo>
                      <a:pt x="476265" y="176074"/>
                      <a:pt x="476265" y="175827"/>
                      <a:pt x="476254" y="175580"/>
                    </a:cubicBezTo>
                    <a:lnTo>
                      <a:pt x="476254" y="132498"/>
                    </a:lnTo>
                    <a:cubicBezTo>
                      <a:pt x="476202" y="125735"/>
                      <a:pt x="470707" y="120282"/>
                      <a:pt x="463944" y="120282"/>
                    </a:cubicBezTo>
                    <a:lnTo>
                      <a:pt x="430921" y="120282"/>
                    </a:lnTo>
                    <a:cubicBezTo>
                      <a:pt x="424133" y="120290"/>
                      <a:pt x="418629" y="125787"/>
                      <a:pt x="418612" y="132576"/>
                    </a:cubicBezTo>
                    <a:lnTo>
                      <a:pt x="418612" y="181688"/>
                    </a:lnTo>
                    <a:cubicBezTo>
                      <a:pt x="374336" y="117212"/>
                      <a:pt x="286176" y="100835"/>
                      <a:pt x="221700" y="145111"/>
                    </a:cubicBezTo>
                    <a:cubicBezTo>
                      <a:pt x="157222" y="189388"/>
                      <a:pt x="140847" y="277548"/>
                      <a:pt x="185123" y="342025"/>
                    </a:cubicBezTo>
                    <a:cubicBezTo>
                      <a:pt x="229009" y="405934"/>
                      <a:pt x="316124" y="422677"/>
                      <a:pt x="380575" y="379591"/>
                    </a:cubicBezTo>
                    <a:lnTo>
                      <a:pt x="409427" y="408443"/>
                    </a:lnTo>
                    <a:cubicBezTo>
                      <a:pt x="406170" y="416130"/>
                      <a:pt x="407893" y="425023"/>
                      <a:pt x="413785" y="430937"/>
                    </a:cubicBezTo>
                    <a:lnTo>
                      <a:pt x="435655" y="452807"/>
                    </a:lnTo>
                    <a:lnTo>
                      <a:pt x="386620" y="452807"/>
                    </a:lnTo>
                    <a:cubicBezTo>
                      <a:pt x="381767" y="452602"/>
                      <a:pt x="377668" y="456370"/>
                      <a:pt x="377463" y="461223"/>
                    </a:cubicBezTo>
                    <a:cubicBezTo>
                      <a:pt x="377259" y="466075"/>
                      <a:pt x="381026" y="470176"/>
                      <a:pt x="385880" y="470380"/>
                    </a:cubicBezTo>
                    <a:cubicBezTo>
                      <a:pt x="386127" y="470391"/>
                      <a:pt x="386373" y="470391"/>
                      <a:pt x="386620" y="470380"/>
                    </a:cubicBezTo>
                    <a:lnTo>
                      <a:pt x="453213" y="470380"/>
                    </a:lnTo>
                    <a:lnTo>
                      <a:pt x="505934" y="523101"/>
                    </a:lnTo>
                    <a:cubicBezTo>
                      <a:pt x="513942" y="531102"/>
                      <a:pt x="526917" y="531102"/>
                      <a:pt x="534926" y="523101"/>
                    </a:cubicBezTo>
                    <a:lnTo>
                      <a:pt x="563919" y="493999"/>
                    </a:lnTo>
                    <a:cubicBezTo>
                      <a:pt x="570147" y="487737"/>
                      <a:pt x="571675" y="478195"/>
                      <a:pt x="567715" y="470302"/>
                    </a:cubicBezTo>
                    <a:lnTo>
                      <a:pt x="577665" y="470302"/>
                    </a:lnTo>
                    <a:cubicBezTo>
                      <a:pt x="589901" y="470311"/>
                      <a:pt x="599830" y="460403"/>
                      <a:pt x="599847" y="448167"/>
                    </a:cubicBezTo>
                    <a:lnTo>
                      <a:pt x="599847" y="22151"/>
                    </a:lnTo>
                    <a:cubicBezTo>
                      <a:pt x="599838" y="9921"/>
                      <a:pt x="589926" y="9"/>
                      <a:pt x="577697" y="0"/>
                    </a:cubicBezTo>
                    <a:close/>
                    <a:moveTo>
                      <a:pt x="96147" y="60094"/>
                    </a:moveTo>
                    <a:lnTo>
                      <a:pt x="17574" y="60094"/>
                    </a:lnTo>
                    <a:lnTo>
                      <a:pt x="17574" y="22151"/>
                    </a:lnTo>
                    <a:cubicBezTo>
                      <a:pt x="17574" y="19623"/>
                      <a:pt x="19623" y="17574"/>
                      <a:pt x="22151" y="17574"/>
                    </a:cubicBezTo>
                    <a:lnTo>
                      <a:pt x="96147" y="17574"/>
                    </a:lnTo>
                    <a:close/>
                    <a:moveTo>
                      <a:pt x="301986" y="385839"/>
                    </a:moveTo>
                    <a:cubicBezTo>
                      <a:pt x="233486" y="385817"/>
                      <a:pt x="177973" y="330267"/>
                      <a:pt x="177995" y="261768"/>
                    </a:cubicBezTo>
                    <a:cubicBezTo>
                      <a:pt x="178019" y="193266"/>
                      <a:pt x="233567" y="137756"/>
                      <a:pt x="302067" y="137777"/>
                    </a:cubicBezTo>
                    <a:cubicBezTo>
                      <a:pt x="354266" y="137795"/>
                      <a:pt x="400867" y="170491"/>
                      <a:pt x="418643" y="219569"/>
                    </a:cubicBezTo>
                    <a:lnTo>
                      <a:pt x="418643" y="296190"/>
                    </a:lnTo>
                    <a:cubicBezTo>
                      <a:pt x="418643" y="297879"/>
                      <a:pt x="418995" y="299549"/>
                      <a:pt x="419674" y="301095"/>
                    </a:cubicBezTo>
                    <a:cubicBezTo>
                      <a:pt x="402705" y="351679"/>
                      <a:pt x="355341" y="385786"/>
                      <a:pt x="301986" y="385839"/>
                    </a:cubicBezTo>
                    <a:close/>
                    <a:moveTo>
                      <a:pt x="394649" y="368734"/>
                    </a:moveTo>
                    <a:cubicBezTo>
                      <a:pt x="399750" y="364329"/>
                      <a:pt x="404522" y="359557"/>
                      <a:pt x="408927" y="354457"/>
                    </a:cubicBezTo>
                    <a:lnTo>
                      <a:pt x="435077" y="380606"/>
                    </a:lnTo>
                    <a:lnTo>
                      <a:pt x="420783" y="394884"/>
                    </a:lnTo>
                    <a:close/>
                    <a:moveTo>
                      <a:pt x="551516" y="481580"/>
                    </a:moveTo>
                    <a:lnTo>
                      <a:pt x="522492" y="510589"/>
                    </a:lnTo>
                    <a:cubicBezTo>
                      <a:pt x="521347" y="511726"/>
                      <a:pt x="519497" y="511726"/>
                      <a:pt x="518352" y="510589"/>
                    </a:cubicBezTo>
                    <a:lnTo>
                      <a:pt x="426188" y="418425"/>
                    </a:lnTo>
                    <a:cubicBezTo>
                      <a:pt x="425051" y="417280"/>
                      <a:pt x="425051" y="415430"/>
                      <a:pt x="426188" y="414285"/>
                    </a:cubicBezTo>
                    <a:lnTo>
                      <a:pt x="455212" y="385261"/>
                    </a:lnTo>
                    <a:cubicBezTo>
                      <a:pt x="455759" y="384713"/>
                      <a:pt x="456501" y="384404"/>
                      <a:pt x="457274" y="384402"/>
                    </a:cubicBezTo>
                    <a:cubicBezTo>
                      <a:pt x="458052" y="384407"/>
                      <a:pt x="458797" y="384714"/>
                      <a:pt x="459352" y="385261"/>
                    </a:cubicBezTo>
                    <a:lnTo>
                      <a:pt x="551516" y="477425"/>
                    </a:lnTo>
                    <a:cubicBezTo>
                      <a:pt x="552656" y="478577"/>
                      <a:pt x="552656" y="480429"/>
                      <a:pt x="551516" y="481580"/>
                    </a:cubicBezTo>
                    <a:close/>
                  </a:path>
                </a:pathLst>
              </a:custGeom>
              <a:grpFill/>
              <a:ln>
                <a:noFill/>
              </a:ln>
            </p:spPr>
            <p:txBody>
              <a:bodyPr spcFirstLastPara="1" wrap="square" lIns="68575" tIns="34275" rIns="68575" bIns="34275" anchor="ctr" anchorCtr="0">
                <a:noAutofit/>
              </a:bodyPr>
              <a:lstStyle/>
              <a:p>
                <a:endParaRPr sz="1400">
                  <a:solidFill>
                    <a:schemeClr val="dk1"/>
                  </a:solidFill>
                  <a:latin typeface="Calibri"/>
                  <a:ea typeface="Calibri"/>
                  <a:cs typeface="Calibri"/>
                  <a:sym typeface="Calibri"/>
                </a:endParaRPr>
              </a:p>
            </p:txBody>
          </p:sp>
        </p:grpSp>
      </p:grpSp>
      <p:grpSp>
        <p:nvGrpSpPr>
          <p:cNvPr id="172" name="Group 171">
            <a:extLst>
              <a:ext uri="{FF2B5EF4-FFF2-40B4-BE49-F238E27FC236}">
                <a16:creationId xmlns:a16="http://schemas.microsoft.com/office/drawing/2014/main" id="{A49E125D-6FC0-71B3-CC27-F809B25CA388}"/>
              </a:ext>
            </a:extLst>
          </p:cNvPr>
          <p:cNvGrpSpPr/>
          <p:nvPr/>
        </p:nvGrpSpPr>
        <p:grpSpPr>
          <a:xfrm>
            <a:off x="4367808" y="3272365"/>
            <a:ext cx="2808312" cy="1368152"/>
            <a:chOff x="2843808" y="2753308"/>
            <a:chExt cx="2808312" cy="1368152"/>
          </a:xfrm>
        </p:grpSpPr>
        <p:grpSp>
          <p:nvGrpSpPr>
            <p:cNvPr id="41" name="Group 40">
              <a:extLst>
                <a:ext uri="{FF2B5EF4-FFF2-40B4-BE49-F238E27FC236}">
                  <a16:creationId xmlns:a16="http://schemas.microsoft.com/office/drawing/2014/main" id="{7E18116C-E3D9-B34E-1B9C-611FAB95821C}"/>
                </a:ext>
              </a:extLst>
            </p:cNvPr>
            <p:cNvGrpSpPr/>
            <p:nvPr/>
          </p:nvGrpSpPr>
          <p:grpSpPr>
            <a:xfrm>
              <a:off x="2843808" y="2753308"/>
              <a:ext cx="2808312" cy="1368152"/>
              <a:chOff x="2689899" y="2609206"/>
              <a:chExt cx="2808312" cy="1368152"/>
            </a:xfrm>
          </p:grpSpPr>
          <p:sp>
            <p:nvSpPr>
              <p:cNvPr id="10" name="Rectangle: Rounded Corners 9">
                <a:extLst>
                  <a:ext uri="{FF2B5EF4-FFF2-40B4-BE49-F238E27FC236}">
                    <a16:creationId xmlns:a16="http://schemas.microsoft.com/office/drawing/2014/main" id="{877F772A-F4D1-CC1E-DF79-8148B10D8666}"/>
                  </a:ext>
                </a:extLst>
              </p:cNvPr>
              <p:cNvSpPr/>
              <p:nvPr/>
            </p:nvSpPr>
            <p:spPr>
              <a:xfrm>
                <a:off x="2689899" y="2609206"/>
                <a:ext cx="2808312" cy="1368152"/>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63B3996-F6BE-AFDA-42CF-C3D81989DB07}"/>
                  </a:ext>
                </a:extLst>
              </p:cNvPr>
              <p:cNvSpPr txBox="1"/>
              <p:nvPr/>
            </p:nvSpPr>
            <p:spPr>
              <a:xfrm>
                <a:off x="2753777" y="2770062"/>
                <a:ext cx="1666077" cy="523220"/>
              </a:xfrm>
              <a:prstGeom prst="rect">
                <a:avLst/>
              </a:prstGeom>
              <a:noFill/>
            </p:spPr>
            <p:txBody>
              <a:bodyPr wrap="square">
                <a:spAutoFit/>
              </a:bodyPr>
              <a:lstStyle/>
              <a:p>
                <a:r>
                  <a:rPr lang="en-GB" sz="2800" b="1" dirty="0">
                    <a:solidFill>
                      <a:schemeClr val="bg1"/>
                    </a:solidFill>
                  </a:rPr>
                  <a:t>260</a:t>
                </a:r>
                <a:r>
                  <a:rPr lang="en-GB" dirty="0"/>
                  <a:t> </a:t>
                </a:r>
              </a:p>
            </p:txBody>
          </p:sp>
          <p:sp>
            <p:nvSpPr>
              <p:cNvPr id="23" name="TextBox 22">
                <a:extLst>
                  <a:ext uri="{FF2B5EF4-FFF2-40B4-BE49-F238E27FC236}">
                    <a16:creationId xmlns:a16="http://schemas.microsoft.com/office/drawing/2014/main" id="{EC3630B4-8C05-4BF0-7541-CCAFB1AFF8A7}"/>
                  </a:ext>
                </a:extLst>
              </p:cNvPr>
              <p:cNvSpPr txBox="1"/>
              <p:nvPr/>
            </p:nvSpPr>
            <p:spPr>
              <a:xfrm>
                <a:off x="2748705" y="3121223"/>
                <a:ext cx="1525370" cy="307777"/>
              </a:xfrm>
              <a:prstGeom prst="rect">
                <a:avLst/>
              </a:prstGeom>
              <a:noFill/>
            </p:spPr>
            <p:txBody>
              <a:bodyPr wrap="square">
                <a:spAutoFit/>
              </a:bodyPr>
              <a:lstStyle/>
              <a:p>
                <a:r>
                  <a:rPr lang="en-GB" sz="1400" dirty="0">
                    <a:solidFill>
                      <a:schemeClr val="bg1"/>
                    </a:solidFill>
                  </a:rPr>
                  <a:t>Contracts</a:t>
                </a:r>
                <a:r>
                  <a:rPr lang="en-GB" sz="1400" dirty="0"/>
                  <a:t> </a:t>
                </a:r>
                <a:r>
                  <a:rPr lang="en-GB" sz="1400" dirty="0">
                    <a:solidFill>
                      <a:schemeClr val="bg1"/>
                    </a:solidFill>
                  </a:rPr>
                  <a:t>signed</a:t>
                </a:r>
              </a:p>
            </p:txBody>
          </p:sp>
        </p:grpSp>
        <p:grpSp>
          <p:nvGrpSpPr>
            <p:cNvPr id="132" name="Google Shape;14585;p76">
              <a:extLst>
                <a:ext uri="{FF2B5EF4-FFF2-40B4-BE49-F238E27FC236}">
                  <a16:creationId xmlns:a16="http://schemas.microsoft.com/office/drawing/2014/main" id="{29EBF1B5-1796-B0F1-2E17-966B172A05FA}"/>
                </a:ext>
              </a:extLst>
            </p:cNvPr>
            <p:cNvGrpSpPr/>
            <p:nvPr/>
          </p:nvGrpSpPr>
          <p:grpSpPr>
            <a:xfrm>
              <a:off x="4902430" y="3293178"/>
              <a:ext cx="504427" cy="638913"/>
              <a:chOff x="1394741" y="1512061"/>
              <a:chExt cx="252444" cy="351722"/>
            </a:xfrm>
            <a:solidFill>
              <a:schemeClr val="bg1"/>
            </a:solidFill>
          </p:grpSpPr>
          <p:sp>
            <p:nvSpPr>
              <p:cNvPr id="133" name="Google Shape;14586;p76">
                <a:extLst>
                  <a:ext uri="{FF2B5EF4-FFF2-40B4-BE49-F238E27FC236}">
                    <a16:creationId xmlns:a16="http://schemas.microsoft.com/office/drawing/2014/main" id="{B507B375-2128-AE13-044D-9DB12BF48EC1}"/>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91425" tIns="91425" rIns="91425" bIns="91425" anchor="ctr" anchorCtr="0">
                <a:noAutofit/>
              </a:bodyPr>
              <a:lstStyle/>
              <a:p>
                <a:endParaRPr/>
              </a:p>
            </p:txBody>
          </p:sp>
          <p:sp>
            <p:nvSpPr>
              <p:cNvPr id="134" name="Google Shape;14587;p76">
                <a:extLst>
                  <a:ext uri="{FF2B5EF4-FFF2-40B4-BE49-F238E27FC236}">
                    <a16:creationId xmlns:a16="http://schemas.microsoft.com/office/drawing/2014/main" id="{1CCCA2E6-2A5C-9DAD-1DDD-2657523EF984}"/>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91425" tIns="91425" rIns="91425" bIns="91425" anchor="ctr" anchorCtr="0">
                <a:noAutofit/>
              </a:bodyPr>
              <a:lstStyle/>
              <a:p>
                <a:endParaRPr/>
              </a:p>
            </p:txBody>
          </p:sp>
          <p:sp>
            <p:nvSpPr>
              <p:cNvPr id="135" name="Google Shape;14588;p76">
                <a:extLst>
                  <a:ext uri="{FF2B5EF4-FFF2-40B4-BE49-F238E27FC236}">
                    <a16:creationId xmlns:a16="http://schemas.microsoft.com/office/drawing/2014/main" id="{D45650ED-E42B-C100-72D1-464C34937653}"/>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91425" tIns="91425" rIns="91425" bIns="91425" anchor="ctr" anchorCtr="0">
                <a:noAutofit/>
              </a:bodyPr>
              <a:lstStyle/>
              <a:p>
                <a:endParaRPr/>
              </a:p>
            </p:txBody>
          </p:sp>
          <p:sp>
            <p:nvSpPr>
              <p:cNvPr id="136" name="Google Shape;14589;p76">
                <a:extLst>
                  <a:ext uri="{FF2B5EF4-FFF2-40B4-BE49-F238E27FC236}">
                    <a16:creationId xmlns:a16="http://schemas.microsoft.com/office/drawing/2014/main" id="{D1249F16-FF0D-38C9-9B98-F5239BB69A5C}"/>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91425" tIns="91425" rIns="91425" bIns="91425" anchor="ctr" anchorCtr="0">
                <a:noAutofit/>
              </a:bodyPr>
              <a:lstStyle/>
              <a:p>
                <a:endParaRPr/>
              </a:p>
            </p:txBody>
          </p:sp>
          <p:sp>
            <p:nvSpPr>
              <p:cNvPr id="137" name="Google Shape;14590;p76">
                <a:extLst>
                  <a:ext uri="{FF2B5EF4-FFF2-40B4-BE49-F238E27FC236}">
                    <a16:creationId xmlns:a16="http://schemas.microsoft.com/office/drawing/2014/main" id="{3BE8FDBB-D5D9-0BBC-496C-B84DE8061515}"/>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91425" tIns="91425" rIns="91425" bIns="91425" anchor="ctr" anchorCtr="0">
                <a:noAutofit/>
              </a:bodyPr>
              <a:lstStyle/>
              <a:p>
                <a:endParaRPr/>
              </a:p>
            </p:txBody>
          </p:sp>
          <p:sp>
            <p:nvSpPr>
              <p:cNvPr id="138" name="Google Shape;14591;p76">
                <a:extLst>
                  <a:ext uri="{FF2B5EF4-FFF2-40B4-BE49-F238E27FC236}">
                    <a16:creationId xmlns:a16="http://schemas.microsoft.com/office/drawing/2014/main" id="{3166EF9B-06C8-2803-879A-9217AA5A7976}"/>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91425" tIns="91425" rIns="91425" bIns="91425" anchor="ctr" anchorCtr="0">
                <a:noAutofit/>
              </a:bodyPr>
              <a:lstStyle/>
              <a:p>
                <a:endParaRPr/>
              </a:p>
            </p:txBody>
          </p:sp>
          <p:sp>
            <p:nvSpPr>
              <p:cNvPr id="139" name="Google Shape;14592;p76">
                <a:extLst>
                  <a:ext uri="{FF2B5EF4-FFF2-40B4-BE49-F238E27FC236}">
                    <a16:creationId xmlns:a16="http://schemas.microsoft.com/office/drawing/2014/main" id="{99372339-8795-17CB-0459-FF9199215846}"/>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91425" tIns="91425" rIns="91425" bIns="91425" anchor="ctr" anchorCtr="0">
                <a:noAutofit/>
              </a:bodyPr>
              <a:lstStyle/>
              <a:p>
                <a:endParaRPr/>
              </a:p>
            </p:txBody>
          </p:sp>
          <p:sp>
            <p:nvSpPr>
              <p:cNvPr id="140" name="Google Shape;14593;p76">
                <a:extLst>
                  <a:ext uri="{FF2B5EF4-FFF2-40B4-BE49-F238E27FC236}">
                    <a16:creationId xmlns:a16="http://schemas.microsoft.com/office/drawing/2014/main" id="{BEC0B6C4-B370-4527-8887-804E6B3C687D}"/>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91425" tIns="91425" rIns="91425" bIns="91425" anchor="ctr" anchorCtr="0">
                <a:noAutofit/>
              </a:bodyPr>
              <a:lstStyle/>
              <a:p>
                <a:endParaRPr/>
              </a:p>
            </p:txBody>
          </p:sp>
          <p:sp>
            <p:nvSpPr>
              <p:cNvPr id="141" name="Google Shape;14594;p76">
                <a:extLst>
                  <a:ext uri="{FF2B5EF4-FFF2-40B4-BE49-F238E27FC236}">
                    <a16:creationId xmlns:a16="http://schemas.microsoft.com/office/drawing/2014/main" id="{71D423E0-EF13-D977-A4BA-4CFE52C7842F}"/>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91425" tIns="91425" rIns="91425" bIns="91425" anchor="ctr" anchorCtr="0">
                <a:noAutofit/>
              </a:bodyPr>
              <a:lstStyle/>
              <a:p>
                <a:endParaRPr/>
              </a:p>
            </p:txBody>
          </p:sp>
          <p:sp>
            <p:nvSpPr>
              <p:cNvPr id="142" name="Google Shape;14595;p76">
                <a:extLst>
                  <a:ext uri="{FF2B5EF4-FFF2-40B4-BE49-F238E27FC236}">
                    <a16:creationId xmlns:a16="http://schemas.microsoft.com/office/drawing/2014/main" id="{B31BA795-79EC-0983-97D3-C5CA84080090}"/>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endParaRPr/>
              </a:p>
            </p:txBody>
          </p:sp>
          <p:sp>
            <p:nvSpPr>
              <p:cNvPr id="143" name="Google Shape;14596;p76">
                <a:extLst>
                  <a:ext uri="{FF2B5EF4-FFF2-40B4-BE49-F238E27FC236}">
                    <a16:creationId xmlns:a16="http://schemas.microsoft.com/office/drawing/2014/main" id="{DFFE5C31-7334-4131-59CB-67C812092B63}"/>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91425" tIns="91425" rIns="91425" bIns="91425" anchor="ctr" anchorCtr="0">
                <a:noAutofit/>
              </a:bodyPr>
              <a:lstStyle/>
              <a:p>
                <a:endParaRPr/>
              </a:p>
            </p:txBody>
          </p:sp>
          <p:sp>
            <p:nvSpPr>
              <p:cNvPr id="144" name="Google Shape;14597;p76">
                <a:extLst>
                  <a:ext uri="{FF2B5EF4-FFF2-40B4-BE49-F238E27FC236}">
                    <a16:creationId xmlns:a16="http://schemas.microsoft.com/office/drawing/2014/main" id="{FE1B9AFE-A8A4-0330-D1B9-625CEE7599A3}"/>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endParaRPr/>
              </a:p>
            </p:txBody>
          </p:sp>
          <p:sp>
            <p:nvSpPr>
              <p:cNvPr id="145" name="Google Shape;14598;p76">
                <a:extLst>
                  <a:ext uri="{FF2B5EF4-FFF2-40B4-BE49-F238E27FC236}">
                    <a16:creationId xmlns:a16="http://schemas.microsoft.com/office/drawing/2014/main" id="{F2B9B798-3BEF-E783-6F6E-760300D28BA3}"/>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endParaRPr/>
              </a:p>
            </p:txBody>
          </p:sp>
          <p:sp>
            <p:nvSpPr>
              <p:cNvPr id="146" name="Google Shape;14599;p76">
                <a:extLst>
                  <a:ext uri="{FF2B5EF4-FFF2-40B4-BE49-F238E27FC236}">
                    <a16:creationId xmlns:a16="http://schemas.microsoft.com/office/drawing/2014/main" id="{5BF38594-8A76-1F68-B735-6F36778BCCB9}"/>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91425" tIns="91425" rIns="91425" bIns="91425" anchor="ctr" anchorCtr="0">
                <a:noAutofit/>
              </a:bodyPr>
              <a:lstStyle/>
              <a:p>
                <a:endParaRPr/>
              </a:p>
            </p:txBody>
          </p:sp>
          <p:sp>
            <p:nvSpPr>
              <p:cNvPr id="147" name="Google Shape;14600;p76">
                <a:extLst>
                  <a:ext uri="{FF2B5EF4-FFF2-40B4-BE49-F238E27FC236}">
                    <a16:creationId xmlns:a16="http://schemas.microsoft.com/office/drawing/2014/main" id="{D1310A6B-2A2C-DB7B-EC92-414D168E0E69}"/>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91425" tIns="91425" rIns="91425" bIns="91425" anchor="ctr" anchorCtr="0">
                <a:noAutofit/>
              </a:bodyPr>
              <a:lstStyle/>
              <a:p>
                <a:endParaRPr/>
              </a:p>
            </p:txBody>
          </p:sp>
          <p:sp>
            <p:nvSpPr>
              <p:cNvPr id="148" name="Google Shape;14601;p76">
                <a:extLst>
                  <a:ext uri="{FF2B5EF4-FFF2-40B4-BE49-F238E27FC236}">
                    <a16:creationId xmlns:a16="http://schemas.microsoft.com/office/drawing/2014/main" id="{475ADCAD-108C-04FA-19E7-A9F6807C42F4}"/>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91425" tIns="91425" rIns="91425" bIns="91425" anchor="ctr" anchorCtr="0">
                <a:noAutofit/>
              </a:bodyPr>
              <a:lstStyle/>
              <a:p>
                <a:endParaRPr/>
              </a:p>
            </p:txBody>
          </p:sp>
          <p:sp>
            <p:nvSpPr>
              <p:cNvPr id="149" name="Google Shape;14602;p76">
                <a:extLst>
                  <a:ext uri="{FF2B5EF4-FFF2-40B4-BE49-F238E27FC236}">
                    <a16:creationId xmlns:a16="http://schemas.microsoft.com/office/drawing/2014/main" id="{8D96DD9C-05B9-09A6-7078-F139C089490A}"/>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91425" tIns="91425" rIns="91425" bIns="91425" anchor="ctr" anchorCtr="0">
                <a:noAutofit/>
              </a:bodyPr>
              <a:lstStyle/>
              <a:p>
                <a:endParaRPr/>
              </a:p>
            </p:txBody>
          </p:sp>
        </p:grpSp>
      </p:grpSp>
      <p:grpSp>
        <p:nvGrpSpPr>
          <p:cNvPr id="171" name="Group 170">
            <a:extLst>
              <a:ext uri="{FF2B5EF4-FFF2-40B4-BE49-F238E27FC236}">
                <a16:creationId xmlns:a16="http://schemas.microsoft.com/office/drawing/2014/main" id="{E3E174C3-D9D1-2B0A-1AEE-568016C1FF75}"/>
              </a:ext>
            </a:extLst>
          </p:cNvPr>
          <p:cNvGrpSpPr/>
          <p:nvPr/>
        </p:nvGrpSpPr>
        <p:grpSpPr>
          <a:xfrm>
            <a:off x="7244725" y="3272365"/>
            <a:ext cx="2808312" cy="1368152"/>
            <a:chOff x="5720725" y="2753308"/>
            <a:chExt cx="2808312" cy="1368152"/>
          </a:xfrm>
        </p:grpSpPr>
        <p:grpSp>
          <p:nvGrpSpPr>
            <p:cNvPr id="42" name="Group 41">
              <a:extLst>
                <a:ext uri="{FF2B5EF4-FFF2-40B4-BE49-F238E27FC236}">
                  <a16:creationId xmlns:a16="http://schemas.microsoft.com/office/drawing/2014/main" id="{9FA6665D-85F5-8649-D0D6-0223AD1BA4C6}"/>
                </a:ext>
              </a:extLst>
            </p:cNvPr>
            <p:cNvGrpSpPr/>
            <p:nvPr/>
          </p:nvGrpSpPr>
          <p:grpSpPr>
            <a:xfrm>
              <a:off x="5720725" y="2753308"/>
              <a:ext cx="2808312" cy="1368152"/>
              <a:chOff x="5566816" y="2609206"/>
              <a:chExt cx="2808312" cy="1368152"/>
            </a:xfrm>
          </p:grpSpPr>
          <p:sp>
            <p:nvSpPr>
              <p:cNvPr id="13" name="Rectangle: Rounded Corners 12">
                <a:extLst>
                  <a:ext uri="{FF2B5EF4-FFF2-40B4-BE49-F238E27FC236}">
                    <a16:creationId xmlns:a16="http://schemas.microsoft.com/office/drawing/2014/main" id="{121BF8CC-04E4-05BB-8B00-BAFB27734A2D}"/>
                  </a:ext>
                </a:extLst>
              </p:cNvPr>
              <p:cNvSpPr/>
              <p:nvPr/>
            </p:nvSpPr>
            <p:spPr>
              <a:xfrm>
                <a:off x="5566816" y="2609206"/>
                <a:ext cx="2808312" cy="1368152"/>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sz="1400"/>
              </a:p>
            </p:txBody>
          </p:sp>
          <p:sp>
            <p:nvSpPr>
              <p:cNvPr id="24" name="TextBox 23">
                <a:extLst>
                  <a:ext uri="{FF2B5EF4-FFF2-40B4-BE49-F238E27FC236}">
                    <a16:creationId xmlns:a16="http://schemas.microsoft.com/office/drawing/2014/main" id="{8A6C32BB-2FBF-F421-8E13-EC2F47E142D1}"/>
                  </a:ext>
                </a:extLst>
              </p:cNvPr>
              <p:cNvSpPr txBox="1"/>
              <p:nvPr/>
            </p:nvSpPr>
            <p:spPr>
              <a:xfrm>
                <a:off x="5628931" y="2771963"/>
                <a:ext cx="1666077" cy="523220"/>
              </a:xfrm>
              <a:prstGeom prst="rect">
                <a:avLst/>
              </a:prstGeom>
              <a:noFill/>
            </p:spPr>
            <p:txBody>
              <a:bodyPr wrap="square">
                <a:spAutoFit/>
              </a:bodyPr>
              <a:lstStyle/>
              <a:p>
                <a:r>
                  <a:rPr lang="en-US" sz="2800" b="1" dirty="0">
                    <a:solidFill>
                      <a:schemeClr val="bg1"/>
                    </a:solidFill>
                  </a:rPr>
                  <a:t>6</a:t>
                </a:r>
                <a:r>
                  <a:rPr lang="en-GB" sz="2800" b="1" dirty="0">
                    <a:solidFill>
                      <a:schemeClr val="bg1"/>
                    </a:solidFill>
                  </a:rPr>
                  <a:t>2</a:t>
                </a:r>
              </a:p>
            </p:txBody>
          </p:sp>
          <p:sp>
            <p:nvSpPr>
              <p:cNvPr id="25" name="TextBox 24">
                <a:extLst>
                  <a:ext uri="{FF2B5EF4-FFF2-40B4-BE49-F238E27FC236}">
                    <a16:creationId xmlns:a16="http://schemas.microsoft.com/office/drawing/2014/main" id="{5700172B-7D60-C350-49AF-7599AF5EFF36}"/>
                  </a:ext>
                </a:extLst>
              </p:cNvPr>
              <p:cNvSpPr txBox="1"/>
              <p:nvPr/>
            </p:nvSpPr>
            <p:spPr>
              <a:xfrm>
                <a:off x="5628931" y="3121223"/>
                <a:ext cx="1697387" cy="523220"/>
              </a:xfrm>
              <a:prstGeom prst="rect">
                <a:avLst/>
              </a:prstGeom>
              <a:noFill/>
            </p:spPr>
            <p:txBody>
              <a:bodyPr wrap="square">
                <a:spAutoFit/>
              </a:bodyPr>
              <a:lstStyle/>
              <a:p>
                <a:r>
                  <a:rPr lang="en-GB" sz="1400" dirty="0">
                    <a:solidFill>
                      <a:schemeClr val="bg1"/>
                    </a:solidFill>
                  </a:rPr>
                  <a:t>R&amp;D</a:t>
                </a:r>
                <a:r>
                  <a:rPr lang="en-GB" sz="1400" dirty="0"/>
                  <a:t> </a:t>
                </a:r>
                <a:r>
                  <a:rPr lang="en-GB" sz="1400" dirty="0">
                    <a:solidFill>
                      <a:schemeClr val="bg1"/>
                    </a:solidFill>
                  </a:rPr>
                  <a:t>collaboration</a:t>
                </a:r>
                <a:r>
                  <a:rPr lang="en-GB" sz="1400" dirty="0"/>
                  <a:t> agreements</a:t>
                </a:r>
              </a:p>
            </p:txBody>
          </p:sp>
        </p:grpSp>
        <p:grpSp>
          <p:nvGrpSpPr>
            <p:cNvPr id="150" name="Group 149">
              <a:extLst>
                <a:ext uri="{FF2B5EF4-FFF2-40B4-BE49-F238E27FC236}">
                  <a16:creationId xmlns:a16="http://schemas.microsoft.com/office/drawing/2014/main" id="{33AC478D-1940-2F5F-9D9E-61166BD5AC48}"/>
                </a:ext>
              </a:extLst>
            </p:cNvPr>
            <p:cNvGrpSpPr/>
            <p:nvPr/>
          </p:nvGrpSpPr>
          <p:grpSpPr>
            <a:xfrm>
              <a:off x="7734460" y="3115426"/>
              <a:ext cx="690823" cy="774483"/>
              <a:chOff x="7479981" y="3955812"/>
              <a:chExt cx="470408" cy="527375"/>
            </a:xfrm>
            <a:solidFill>
              <a:schemeClr val="bg1"/>
            </a:solidFill>
          </p:grpSpPr>
          <p:grpSp>
            <p:nvGrpSpPr>
              <p:cNvPr id="151" name="Google Shape;14311;p76">
                <a:extLst>
                  <a:ext uri="{FF2B5EF4-FFF2-40B4-BE49-F238E27FC236}">
                    <a16:creationId xmlns:a16="http://schemas.microsoft.com/office/drawing/2014/main" id="{0AC2BE8B-F269-E1BA-E7D8-CBC3AA1F25B3}"/>
                  </a:ext>
                </a:extLst>
              </p:cNvPr>
              <p:cNvGrpSpPr/>
              <p:nvPr/>
            </p:nvGrpSpPr>
            <p:grpSpPr>
              <a:xfrm>
                <a:off x="7708859" y="3955812"/>
                <a:ext cx="241530" cy="258583"/>
                <a:chOff x="7055134" y="2919170"/>
                <a:chExt cx="290321" cy="310820"/>
              </a:xfrm>
              <a:grpFill/>
            </p:grpSpPr>
            <p:sp>
              <p:nvSpPr>
                <p:cNvPr id="155" name="Google Shape;14312;p76">
                  <a:extLst>
                    <a:ext uri="{FF2B5EF4-FFF2-40B4-BE49-F238E27FC236}">
                      <a16:creationId xmlns:a16="http://schemas.microsoft.com/office/drawing/2014/main" id="{F93F4C3E-321A-7F8B-76B1-BF9B4C35ED57}"/>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endParaRPr/>
                </a:p>
              </p:txBody>
            </p:sp>
            <p:sp>
              <p:nvSpPr>
                <p:cNvPr id="156" name="Google Shape;14313;p76">
                  <a:extLst>
                    <a:ext uri="{FF2B5EF4-FFF2-40B4-BE49-F238E27FC236}">
                      <a16:creationId xmlns:a16="http://schemas.microsoft.com/office/drawing/2014/main" id="{BB65DF23-5410-DDD2-184B-2A077C18A183}"/>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endParaRPr/>
                </a:p>
              </p:txBody>
            </p:sp>
            <p:sp>
              <p:nvSpPr>
                <p:cNvPr id="157" name="Google Shape;14314;p76">
                  <a:extLst>
                    <a:ext uri="{FF2B5EF4-FFF2-40B4-BE49-F238E27FC236}">
                      <a16:creationId xmlns:a16="http://schemas.microsoft.com/office/drawing/2014/main" id="{32C210AE-5E42-DE16-3C99-442A9F809DC3}"/>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endParaRPr/>
                </a:p>
              </p:txBody>
            </p:sp>
            <p:sp>
              <p:nvSpPr>
                <p:cNvPr id="158" name="Google Shape;14315;p76">
                  <a:extLst>
                    <a:ext uri="{FF2B5EF4-FFF2-40B4-BE49-F238E27FC236}">
                      <a16:creationId xmlns:a16="http://schemas.microsoft.com/office/drawing/2014/main" id="{6663D2B8-0B37-8762-5ECF-7C6D70DFC514}"/>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endParaRPr/>
                </a:p>
              </p:txBody>
            </p:sp>
            <p:sp>
              <p:nvSpPr>
                <p:cNvPr id="159" name="Google Shape;14316;p76">
                  <a:extLst>
                    <a:ext uri="{FF2B5EF4-FFF2-40B4-BE49-F238E27FC236}">
                      <a16:creationId xmlns:a16="http://schemas.microsoft.com/office/drawing/2014/main" id="{50331051-8955-8533-07DF-8417527EA8A6}"/>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endParaRPr/>
                </a:p>
              </p:txBody>
            </p:sp>
            <p:sp>
              <p:nvSpPr>
                <p:cNvPr id="160" name="Google Shape;14317;p76">
                  <a:extLst>
                    <a:ext uri="{FF2B5EF4-FFF2-40B4-BE49-F238E27FC236}">
                      <a16:creationId xmlns:a16="http://schemas.microsoft.com/office/drawing/2014/main" id="{021F2BD9-AFC8-2B91-1392-F402C3765C3D}"/>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endParaRPr/>
                </a:p>
              </p:txBody>
            </p:sp>
            <p:sp>
              <p:nvSpPr>
                <p:cNvPr id="161" name="Google Shape;14318;p76">
                  <a:extLst>
                    <a:ext uri="{FF2B5EF4-FFF2-40B4-BE49-F238E27FC236}">
                      <a16:creationId xmlns:a16="http://schemas.microsoft.com/office/drawing/2014/main" id="{8C4B520A-517B-985F-0CC9-D9C9C26B5868}"/>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endParaRPr/>
                </a:p>
              </p:txBody>
            </p:sp>
            <p:sp>
              <p:nvSpPr>
                <p:cNvPr id="162" name="Google Shape;14319;p76">
                  <a:extLst>
                    <a:ext uri="{FF2B5EF4-FFF2-40B4-BE49-F238E27FC236}">
                      <a16:creationId xmlns:a16="http://schemas.microsoft.com/office/drawing/2014/main" id="{BE6793E2-F5D8-D9A0-A239-84341014F72B}"/>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endParaRPr/>
                </a:p>
              </p:txBody>
            </p:sp>
            <p:sp>
              <p:nvSpPr>
                <p:cNvPr id="163" name="Google Shape;14320;p76">
                  <a:extLst>
                    <a:ext uri="{FF2B5EF4-FFF2-40B4-BE49-F238E27FC236}">
                      <a16:creationId xmlns:a16="http://schemas.microsoft.com/office/drawing/2014/main" id="{A3756FDA-F756-4371-653A-CB2D4D9D9018}"/>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endParaRPr/>
                </a:p>
              </p:txBody>
            </p:sp>
            <p:sp>
              <p:nvSpPr>
                <p:cNvPr id="164" name="Google Shape;14321;p76">
                  <a:extLst>
                    <a:ext uri="{FF2B5EF4-FFF2-40B4-BE49-F238E27FC236}">
                      <a16:creationId xmlns:a16="http://schemas.microsoft.com/office/drawing/2014/main" id="{56929E2B-FB97-EBA6-3E60-6383A369B113}"/>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endParaRPr/>
                </a:p>
              </p:txBody>
            </p:sp>
            <p:sp>
              <p:nvSpPr>
                <p:cNvPr id="165" name="Google Shape;14322;p76">
                  <a:extLst>
                    <a:ext uri="{FF2B5EF4-FFF2-40B4-BE49-F238E27FC236}">
                      <a16:creationId xmlns:a16="http://schemas.microsoft.com/office/drawing/2014/main" id="{C9D4B674-DB94-2CB8-7AFA-C6787550F572}"/>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endParaRPr/>
                </a:p>
              </p:txBody>
            </p:sp>
            <p:sp>
              <p:nvSpPr>
                <p:cNvPr id="166" name="Google Shape;14323;p76">
                  <a:extLst>
                    <a:ext uri="{FF2B5EF4-FFF2-40B4-BE49-F238E27FC236}">
                      <a16:creationId xmlns:a16="http://schemas.microsoft.com/office/drawing/2014/main" id="{A9AD7CD9-96D3-4AE8-A388-33B4FDCE7FF1}"/>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endParaRPr/>
                </a:p>
              </p:txBody>
            </p:sp>
            <p:sp>
              <p:nvSpPr>
                <p:cNvPr id="167" name="Google Shape;14324;p76">
                  <a:extLst>
                    <a:ext uri="{FF2B5EF4-FFF2-40B4-BE49-F238E27FC236}">
                      <a16:creationId xmlns:a16="http://schemas.microsoft.com/office/drawing/2014/main" id="{48BA0AE4-E08A-36A9-F71E-12D4108F126B}"/>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endParaRPr/>
                </a:p>
              </p:txBody>
            </p:sp>
            <p:sp>
              <p:nvSpPr>
                <p:cNvPr id="168" name="Google Shape;14325;p76">
                  <a:extLst>
                    <a:ext uri="{FF2B5EF4-FFF2-40B4-BE49-F238E27FC236}">
                      <a16:creationId xmlns:a16="http://schemas.microsoft.com/office/drawing/2014/main" id="{65FAC435-022E-9922-8B0B-13384BFDAA21}"/>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endParaRPr/>
                </a:p>
              </p:txBody>
            </p:sp>
          </p:grpSp>
          <p:grpSp>
            <p:nvGrpSpPr>
              <p:cNvPr id="152" name="Google Shape;11509;p71">
                <a:extLst>
                  <a:ext uri="{FF2B5EF4-FFF2-40B4-BE49-F238E27FC236}">
                    <a16:creationId xmlns:a16="http://schemas.microsoft.com/office/drawing/2014/main" id="{DE24B3A7-C522-1EFC-22F3-66BB72A45CE1}"/>
                  </a:ext>
                </a:extLst>
              </p:cNvPr>
              <p:cNvGrpSpPr/>
              <p:nvPr/>
            </p:nvGrpSpPr>
            <p:grpSpPr>
              <a:xfrm>
                <a:off x="7479981" y="4127590"/>
                <a:ext cx="285230" cy="355597"/>
                <a:chOff x="8007400" y="2902278"/>
                <a:chExt cx="285230" cy="355597"/>
              </a:xfrm>
              <a:grpFill/>
            </p:grpSpPr>
            <p:sp>
              <p:nvSpPr>
                <p:cNvPr id="153" name="Google Shape;11510;p71">
                  <a:extLst>
                    <a:ext uri="{FF2B5EF4-FFF2-40B4-BE49-F238E27FC236}">
                      <a16:creationId xmlns:a16="http://schemas.microsoft.com/office/drawing/2014/main" id="{0A8FA450-9C78-ADA0-94EB-FDDBBAC24305}"/>
                    </a:ext>
                  </a:extLst>
                </p:cNvPr>
                <p:cNvSpPr/>
                <p:nvPr/>
              </p:nvSpPr>
              <p:spPr>
                <a:xfrm>
                  <a:off x="8134820" y="3165305"/>
                  <a:ext cx="39851" cy="39851"/>
                </a:xfrm>
                <a:custGeom>
                  <a:avLst/>
                  <a:gdLst/>
                  <a:ahLst/>
                  <a:cxnLst/>
                  <a:rect l="l" t="t" r="r" b="b"/>
                  <a:pathLst>
                    <a:path w="1251" h="1251" extrusionOk="0">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grpFill/>
                <a:ln>
                  <a:noFill/>
                </a:ln>
              </p:spPr>
              <p:txBody>
                <a:bodyPr spcFirstLastPara="1" wrap="square" lIns="91425" tIns="91425" rIns="91425" bIns="91425" anchor="ctr" anchorCtr="0">
                  <a:noAutofit/>
                </a:bodyPr>
                <a:lstStyle/>
                <a:p>
                  <a:endParaRPr/>
                </a:p>
              </p:txBody>
            </p:sp>
            <p:sp>
              <p:nvSpPr>
                <p:cNvPr id="154" name="Google Shape;11511;p71">
                  <a:extLst>
                    <a:ext uri="{FF2B5EF4-FFF2-40B4-BE49-F238E27FC236}">
                      <a16:creationId xmlns:a16="http://schemas.microsoft.com/office/drawing/2014/main" id="{CE94A2F9-C086-B08E-5A19-4B483306A355}"/>
                    </a:ext>
                  </a:extLst>
                </p:cNvPr>
                <p:cNvSpPr/>
                <p:nvPr/>
              </p:nvSpPr>
              <p:spPr>
                <a:xfrm>
                  <a:off x="8007400" y="2902278"/>
                  <a:ext cx="285230" cy="355597"/>
                </a:xfrm>
                <a:custGeom>
                  <a:avLst/>
                  <a:gdLst/>
                  <a:ahLst/>
                  <a:cxnLst/>
                  <a:rect l="l" t="t" r="r" b="b"/>
                  <a:pathLst>
                    <a:path w="8954" h="11163" extrusionOk="0">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grpFill/>
                <a:ln>
                  <a:noFill/>
                </a:ln>
              </p:spPr>
              <p:txBody>
                <a:bodyPr spcFirstLastPara="1" wrap="square" lIns="91425" tIns="91425" rIns="91425" bIns="91425" anchor="ctr" anchorCtr="0">
                  <a:noAutofit/>
                </a:bodyPr>
                <a:lstStyle/>
                <a:p>
                  <a:endParaRPr/>
                </a:p>
              </p:txBody>
            </p:sp>
          </p:grpSp>
        </p:grpSp>
      </p:grpSp>
      <p:grpSp>
        <p:nvGrpSpPr>
          <p:cNvPr id="2" name="Group 1">
            <a:extLst>
              <a:ext uri="{FF2B5EF4-FFF2-40B4-BE49-F238E27FC236}">
                <a16:creationId xmlns:a16="http://schemas.microsoft.com/office/drawing/2014/main" id="{9F996F5C-CDB5-91FF-5798-113ADC2F138D}"/>
              </a:ext>
            </a:extLst>
          </p:cNvPr>
          <p:cNvGrpSpPr/>
          <p:nvPr/>
        </p:nvGrpSpPr>
        <p:grpSpPr>
          <a:xfrm>
            <a:off x="7244726" y="716671"/>
            <a:ext cx="2808312" cy="1018445"/>
            <a:chOff x="5720725" y="1196838"/>
            <a:chExt cx="2808312" cy="1368152"/>
          </a:xfrm>
        </p:grpSpPr>
        <p:sp>
          <p:nvSpPr>
            <p:cNvPr id="3" name="Rectangle: Rounded Corners 2">
              <a:extLst>
                <a:ext uri="{FF2B5EF4-FFF2-40B4-BE49-F238E27FC236}">
                  <a16:creationId xmlns:a16="http://schemas.microsoft.com/office/drawing/2014/main" id="{61F78EFF-5256-1DF1-8142-37A7E503AB47}"/>
                </a:ext>
              </a:extLst>
            </p:cNvPr>
            <p:cNvSpPr/>
            <p:nvPr/>
          </p:nvSpPr>
          <p:spPr>
            <a:xfrm>
              <a:off x="5720725" y="1196838"/>
              <a:ext cx="2808312" cy="1368152"/>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sz="1400" dirty="0"/>
            </a:p>
          </p:txBody>
        </p:sp>
        <p:sp>
          <p:nvSpPr>
            <p:cNvPr id="5" name="TextBox 4">
              <a:extLst>
                <a:ext uri="{FF2B5EF4-FFF2-40B4-BE49-F238E27FC236}">
                  <a16:creationId xmlns:a16="http://schemas.microsoft.com/office/drawing/2014/main" id="{57949862-A0F2-5AED-8CCA-05C71D67E5E6}"/>
                </a:ext>
              </a:extLst>
            </p:cNvPr>
            <p:cNvSpPr txBox="1"/>
            <p:nvPr/>
          </p:nvSpPr>
          <p:spPr>
            <a:xfrm>
              <a:off x="5782840" y="1340854"/>
              <a:ext cx="2441179" cy="702880"/>
            </a:xfrm>
            <a:prstGeom prst="rect">
              <a:avLst/>
            </a:prstGeom>
            <a:noFill/>
          </p:spPr>
          <p:txBody>
            <a:bodyPr wrap="square">
              <a:spAutoFit/>
            </a:bodyPr>
            <a:lstStyle/>
            <a:p>
              <a:r>
                <a:rPr lang="en-GB" sz="2800" b="1" dirty="0">
                  <a:solidFill>
                    <a:schemeClr val="bg1"/>
                  </a:solidFill>
                </a:rPr>
                <a:t>10.24 MCHF </a:t>
              </a:r>
              <a:r>
                <a:rPr lang="en-GB" sz="2800" dirty="0"/>
                <a:t> </a:t>
              </a:r>
            </a:p>
          </p:txBody>
        </p:sp>
        <p:sp>
          <p:nvSpPr>
            <p:cNvPr id="6" name="TextBox 5">
              <a:extLst>
                <a:ext uri="{FF2B5EF4-FFF2-40B4-BE49-F238E27FC236}">
                  <a16:creationId xmlns:a16="http://schemas.microsoft.com/office/drawing/2014/main" id="{CED82E48-5DEA-9C7D-F0E1-F875DB93A956}"/>
                </a:ext>
              </a:extLst>
            </p:cNvPr>
            <p:cNvSpPr txBox="1"/>
            <p:nvPr/>
          </p:nvSpPr>
          <p:spPr>
            <a:xfrm>
              <a:off x="5970381" y="1971048"/>
              <a:ext cx="1942655" cy="413459"/>
            </a:xfrm>
            <a:prstGeom prst="rect">
              <a:avLst/>
            </a:prstGeom>
            <a:noFill/>
          </p:spPr>
          <p:txBody>
            <a:bodyPr wrap="square">
              <a:spAutoFit/>
            </a:bodyPr>
            <a:lstStyle/>
            <a:p>
              <a:r>
                <a:rPr lang="en-GB" sz="1400" dirty="0">
                  <a:solidFill>
                    <a:schemeClr val="bg1"/>
                  </a:solidFill>
                </a:rPr>
                <a:t>In savings</a:t>
              </a:r>
            </a:p>
          </p:txBody>
        </p:sp>
        <p:grpSp>
          <p:nvGrpSpPr>
            <p:cNvPr id="7" name="Google Shape;14420;p76">
              <a:extLst>
                <a:ext uri="{FF2B5EF4-FFF2-40B4-BE49-F238E27FC236}">
                  <a16:creationId xmlns:a16="http://schemas.microsoft.com/office/drawing/2014/main" id="{9DE422A9-4E92-D79D-CA5B-87F3AA9BE676}"/>
                </a:ext>
              </a:extLst>
            </p:cNvPr>
            <p:cNvGrpSpPr/>
            <p:nvPr/>
          </p:nvGrpSpPr>
          <p:grpSpPr>
            <a:xfrm>
              <a:off x="7937549" y="2314176"/>
              <a:ext cx="261004" cy="61565"/>
              <a:chOff x="2416866" y="2706195"/>
              <a:chExt cx="144796" cy="34154"/>
            </a:xfrm>
            <a:solidFill>
              <a:schemeClr val="bg1"/>
            </a:solidFill>
          </p:grpSpPr>
          <p:sp>
            <p:nvSpPr>
              <p:cNvPr id="8" name="Google Shape;14421;p76">
                <a:extLst>
                  <a:ext uri="{FF2B5EF4-FFF2-40B4-BE49-F238E27FC236}">
                    <a16:creationId xmlns:a16="http://schemas.microsoft.com/office/drawing/2014/main" id="{214FD7A9-B80E-C151-7CA7-E150A703A085}"/>
                  </a:ext>
                </a:extLst>
              </p:cNvPr>
              <p:cNvSpPr/>
              <p:nvPr/>
            </p:nvSpPr>
            <p:spPr>
              <a:xfrm>
                <a:off x="2416866" y="2706195"/>
                <a:ext cx="34122" cy="34154"/>
              </a:xfrm>
              <a:custGeom>
                <a:avLst/>
                <a:gdLst/>
                <a:ahLst/>
                <a:cxnLst/>
                <a:rect l="l" t="t" r="r" b="b"/>
                <a:pathLst>
                  <a:path w="1072" h="1073" extrusionOk="0">
                    <a:moveTo>
                      <a:pt x="536" y="275"/>
                    </a:moveTo>
                    <a:cubicBezTo>
                      <a:pt x="679" y="275"/>
                      <a:pt x="798" y="394"/>
                      <a:pt x="798" y="525"/>
                    </a:cubicBezTo>
                    <a:cubicBezTo>
                      <a:pt x="798" y="656"/>
                      <a:pt x="679" y="775"/>
                      <a:pt x="536" y="775"/>
                    </a:cubicBezTo>
                    <a:cubicBezTo>
                      <a:pt x="405" y="775"/>
                      <a:pt x="286" y="656"/>
                      <a:pt x="286" y="525"/>
                    </a:cubicBezTo>
                    <a:cubicBezTo>
                      <a:pt x="286" y="394"/>
                      <a:pt x="393" y="275"/>
                      <a:pt x="536" y="275"/>
                    </a:cubicBezTo>
                    <a:close/>
                    <a:moveTo>
                      <a:pt x="536" y="1"/>
                    </a:moveTo>
                    <a:cubicBezTo>
                      <a:pt x="238" y="1"/>
                      <a:pt x="0" y="239"/>
                      <a:pt x="0" y="536"/>
                    </a:cubicBezTo>
                    <a:cubicBezTo>
                      <a:pt x="0" y="834"/>
                      <a:pt x="238" y="1072"/>
                      <a:pt x="536" y="1072"/>
                    </a:cubicBezTo>
                    <a:cubicBezTo>
                      <a:pt x="833" y="1072"/>
                      <a:pt x="1072" y="834"/>
                      <a:pt x="1072" y="536"/>
                    </a:cubicBezTo>
                    <a:cubicBezTo>
                      <a:pt x="1072" y="239"/>
                      <a:pt x="833" y="1"/>
                      <a:pt x="536" y="1"/>
                    </a:cubicBezTo>
                    <a:close/>
                  </a:path>
                </a:pathLst>
              </a:custGeom>
              <a:grpFill/>
              <a:ln>
                <a:noFill/>
              </a:ln>
            </p:spPr>
            <p:txBody>
              <a:bodyPr spcFirstLastPara="1" wrap="square" lIns="91425" tIns="91425" rIns="91425" bIns="91425" anchor="ctr" anchorCtr="0">
                <a:noAutofit/>
              </a:bodyPr>
              <a:lstStyle/>
              <a:p>
                <a:endParaRPr/>
              </a:p>
            </p:txBody>
          </p:sp>
          <p:sp>
            <p:nvSpPr>
              <p:cNvPr id="15" name="Google Shape;14422;p76">
                <a:extLst>
                  <a:ext uri="{FF2B5EF4-FFF2-40B4-BE49-F238E27FC236}">
                    <a16:creationId xmlns:a16="http://schemas.microsoft.com/office/drawing/2014/main" id="{A903C22B-2B67-2902-0BDC-5DDB5FC4FE3A}"/>
                  </a:ext>
                </a:extLst>
              </p:cNvPr>
              <p:cNvSpPr/>
              <p:nvPr/>
            </p:nvSpPr>
            <p:spPr>
              <a:xfrm>
                <a:off x="2527126" y="2706195"/>
                <a:ext cx="34536" cy="34154"/>
              </a:xfrm>
              <a:custGeom>
                <a:avLst/>
                <a:gdLst/>
                <a:ahLst/>
                <a:cxnLst/>
                <a:rect l="l" t="t" r="r" b="b"/>
                <a:pathLst>
                  <a:path w="1085" h="1073" extrusionOk="0">
                    <a:moveTo>
                      <a:pt x="537" y="275"/>
                    </a:moveTo>
                    <a:cubicBezTo>
                      <a:pt x="679" y="275"/>
                      <a:pt x="798" y="394"/>
                      <a:pt x="798" y="525"/>
                    </a:cubicBezTo>
                    <a:cubicBezTo>
                      <a:pt x="798" y="656"/>
                      <a:pt x="679" y="775"/>
                      <a:pt x="537" y="775"/>
                    </a:cubicBezTo>
                    <a:cubicBezTo>
                      <a:pt x="406" y="775"/>
                      <a:pt x="287" y="656"/>
                      <a:pt x="287" y="525"/>
                    </a:cubicBezTo>
                    <a:cubicBezTo>
                      <a:pt x="287" y="394"/>
                      <a:pt x="406" y="275"/>
                      <a:pt x="537" y="275"/>
                    </a:cubicBezTo>
                    <a:close/>
                    <a:moveTo>
                      <a:pt x="537" y="1"/>
                    </a:moveTo>
                    <a:cubicBezTo>
                      <a:pt x="239" y="1"/>
                      <a:pt x="1" y="239"/>
                      <a:pt x="1" y="536"/>
                    </a:cubicBezTo>
                    <a:cubicBezTo>
                      <a:pt x="1" y="834"/>
                      <a:pt x="239" y="1072"/>
                      <a:pt x="537" y="1072"/>
                    </a:cubicBezTo>
                    <a:cubicBezTo>
                      <a:pt x="834" y="1072"/>
                      <a:pt x="1084" y="834"/>
                      <a:pt x="1084" y="536"/>
                    </a:cubicBezTo>
                    <a:cubicBezTo>
                      <a:pt x="1084" y="239"/>
                      <a:pt x="834" y="1"/>
                      <a:pt x="537" y="1"/>
                    </a:cubicBezTo>
                    <a:close/>
                  </a:path>
                </a:pathLst>
              </a:custGeom>
              <a:grpFill/>
              <a:ln>
                <a:noFill/>
              </a:ln>
            </p:spPr>
            <p:txBody>
              <a:bodyPr spcFirstLastPara="1" wrap="square" lIns="91425" tIns="91425" rIns="91425" bIns="91425" anchor="ctr" anchorCtr="0">
                <a:noAutofit/>
              </a:bodyPr>
              <a:lstStyle/>
              <a:p>
                <a:endParaRPr/>
              </a:p>
            </p:txBody>
          </p:sp>
        </p:grpSp>
      </p:grpSp>
      <p:pic>
        <p:nvPicPr>
          <p:cNvPr id="31" name="Graphic 30" descr="Piggy Bank with solid fill">
            <a:extLst>
              <a:ext uri="{FF2B5EF4-FFF2-40B4-BE49-F238E27FC236}">
                <a16:creationId xmlns:a16="http://schemas.microsoft.com/office/drawing/2014/main" id="{BC3E3FC1-4438-9171-31FF-483BE9E3CD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49687" y="1073731"/>
            <a:ext cx="474012" cy="474012"/>
          </a:xfrm>
          <a:prstGeom prst="rect">
            <a:avLst/>
          </a:prstGeom>
        </p:spPr>
      </p:pic>
    </p:spTree>
    <p:extLst>
      <p:ext uri="{BB962C8B-B14F-4D97-AF65-F5344CB8AC3E}">
        <p14:creationId xmlns:p14="http://schemas.microsoft.com/office/powerpoint/2010/main" val="3263178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0EE9B07C-190E-12D4-C39D-05164A62D47E}"/>
              </a:ext>
            </a:extLst>
          </p:cNvPr>
          <p:cNvSpPr txBox="1">
            <a:spLocks/>
          </p:cNvSpPr>
          <p:nvPr/>
        </p:nvSpPr>
        <p:spPr>
          <a:xfrm>
            <a:off x="535535" y="328957"/>
            <a:ext cx="10515600" cy="605729"/>
          </a:xfrm>
          <a:prstGeom prst="rect">
            <a:avLst/>
          </a:prstGeom>
        </p:spPr>
        <p:txBody>
          <a:bodyPr vert="horz" lIns="0" tIns="0" rIns="0" bIns="0"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3600" b="1" i="0" u="none" strike="noStrike" cap="none" spc="0" normalizeH="0" baseline="0">
                <a:ln>
                  <a:noFill/>
                </a:ln>
                <a:solidFill>
                  <a:srgbClr val="0033A0"/>
                </a:solidFill>
                <a:effectLst/>
                <a:uLnTx/>
                <a:uFillTx/>
                <a:latin typeface="Arial" panose="020B0604020202020204"/>
                <a:ea typeface="+mj-ea"/>
                <a:cs typeface="+mj-cs"/>
              </a:defRPr>
            </a:lvl1pPr>
          </a:lstStyle>
          <a:p>
            <a:r>
              <a:rPr lang="en-US" sz="2667" b="0" u="sng" dirty="0">
                <a:solidFill>
                  <a:schemeClr val="tx1"/>
                </a:solidFill>
              </a:rPr>
              <a:t>Limited tendering</a:t>
            </a:r>
            <a:endParaRPr lang="en-GB" sz="2667" b="0" u="sng" dirty="0">
              <a:solidFill>
                <a:schemeClr val="tx1"/>
              </a:solidFill>
            </a:endParaRPr>
          </a:p>
        </p:txBody>
      </p:sp>
      <p:sp>
        <p:nvSpPr>
          <p:cNvPr id="2" name="TextBox 1">
            <a:extLst>
              <a:ext uri="{FF2B5EF4-FFF2-40B4-BE49-F238E27FC236}">
                <a16:creationId xmlns:a16="http://schemas.microsoft.com/office/drawing/2014/main" id="{BB5D724B-9E96-0660-E67C-9E41DDFB2CB6}"/>
              </a:ext>
            </a:extLst>
          </p:cNvPr>
          <p:cNvSpPr txBox="1"/>
          <p:nvPr/>
        </p:nvSpPr>
        <p:spPr>
          <a:xfrm>
            <a:off x="568214" y="934686"/>
            <a:ext cx="11470571" cy="1938992"/>
          </a:xfrm>
          <a:prstGeom prst="rect">
            <a:avLst/>
          </a:prstGeom>
          <a:noFill/>
        </p:spPr>
        <p:txBody>
          <a:bodyPr wrap="square" rtlCol="0">
            <a:spAutoFit/>
          </a:bodyPr>
          <a:lstStyle/>
          <a:p>
            <a:pPr marL="342900" indent="-342900">
              <a:buFont typeface="Arial" panose="020B0604020202020204" pitchFamily="34" charset="0"/>
              <a:buChar char="•"/>
            </a:pPr>
            <a:r>
              <a:rPr lang="fr-CH" sz="2400" dirty="0" err="1"/>
              <a:t>Only</a:t>
            </a:r>
            <a:r>
              <a:rPr lang="fr-CH" sz="2400" dirty="0"/>
              <a:t> 3 </a:t>
            </a:r>
            <a:r>
              <a:rPr lang="fr-CH" sz="2400" dirty="0" err="1"/>
              <a:t>procedures</a:t>
            </a:r>
            <a:r>
              <a:rPr lang="fr-CH" sz="2400" dirty="0"/>
              <a:t> </a:t>
            </a:r>
            <a:r>
              <a:rPr lang="fr-CH" sz="2400" dirty="0" err="1"/>
              <a:t>awarded</a:t>
            </a:r>
            <a:r>
              <a:rPr lang="fr-CH" sz="2400" dirty="0"/>
              <a:t> in 2024 … LT must </a:t>
            </a:r>
            <a:r>
              <a:rPr lang="fr-CH" sz="2400" dirty="0" err="1"/>
              <a:t>be</a:t>
            </a:r>
            <a:r>
              <a:rPr lang="fr-CH" sz="2400" dirty="0"/>
              <a:t> </a:t>
            </a:r>
            <a:r>
              <a:rPr lang="fr-CH" sz="2400" dirty="0" err="1"/>
              <a:t>used</a:t>
            </a:r>
            <a:r>
              <a:rPr lang="fr-CH" sz="2400" dirty="0"/>
              <a:t> </a:t>
            </a:r>
            <a:r>
              <a:rPr lang="fr-CH" sz="2400" dirty="0" err="1"/>
              <a:t>extensively</a:t>
            </a:r>
            <a:r>
              <a:rPr lang="fr-CH" sz="2400" dirty="0"/>
              <a:t> in 2025</a:t>
            </a:r>
          </a:p>
          <a:p>
            <a:pPr marL="342900" indent="-342900">
              <a:buFont typeface="Arial" panose="020B0604020202020204" pitchFamily="34" charset="0"/>
              <a:buChar char="•"/>
            </a:pPr>
            <a:r>
              <a:rPr lang="fr-CH" sz="2400" dirty="0" err="1"/>
              <a:t>Beware</a:t>
            </a:r>
            <a:r>
              <a:rPr lang="fr-CH" sz="2400" dirty="0"/>
              <a:t>: </a:t>
            </a:r>
          </a:p>
          <a:p>
            <a:pPr marL="800100" lvl="1" indent="-342900">
              <a:buFont typeface="Arial" panose="020B0604020202020204" pitchFamily="34" charset="0"/>
              <a:buChar char="•"/>
            </a:pPr>
            <a:r>
              <a:rPr lang="fr-CH" sz="2400" dirty="0"/>
              <a:t>country of </a:t>
            </a:r>
            <a:r>
              <a:rPr lang="fr-CH" sz="2400" dirty="0" err="1"/>
              <a:t>origin</a:t>
            </a:r>
            <a:r>
              <a:rPr lang="fr-CH" sz="2400" dirty="0"/>
              <a:t> must </a:t>
            </a:r>
            <a:r>
              <a:rPr lang="fr-CH" sz="2400" dirty="0" err="1"/>
              <a:t>be</a:t>
            </a:r>
            <a:r>
              <a:rPr lang="fr-CH" sz="2400" dirty="0"/>
              <a:t> &gt;60% from countries  </a:t>
            </a:r>
            <a:r>
              <a:rPr lang="fr-CH" sz="2400" dirty="0" err="1"/>
              <a:t>eligible</a:t>
            </a:r>
            <a:r>
              <a:rPr lang="fr-CH" sz="2400" dirty="0"/>
              <a:t> to LT </a:t>
            </a:r>
          </a:p>
          <a:p>
            <a:pPr marL="800100" lvl="1" indent="-342900">
              <a:buFont typeface="Arial" panose="020B0604020202020204" pitchFamily="34" charset="0"/>
              <a:buChar char="•"/>
            </a:pPr>
            <a:r>
              <a:rPr lang="fr-CH" sz="2400" dirty="0"/>
              <a:t>SL to </a:t>
            </a:r>
            <a:r>
              <a:rPr lang="fr-CH" sz="2400" dirty="0" err="1"/>
              <a:t>be</a:t>
            </a:r>
            <a:r>
              <a:rPr lang="fr-CH" sz="2400" dirty="0"/>
              <a:t> </a:t>
            </a:r>
            <a:r>
              <a:rPr lang="fr-CH" sz="2400" dirty="0" err="1"/>
              <a:t>invited</a:t>
            </a:r>
            <a:r>
              <a:rPr lang="fr-CH" sz="2400" dirty="0"/>
              <a:t> at </a:t>
            </a:r>
            <a:r>
              <a:rPr lang="fr-CH" sz="2400" dirty="0" err="1"/>
              <a:t>opening</a:t>
            </a:r>
            <a:r>
              <a:rPr lang="fr-CH" sz="2400" dirty="0"/>
              <a:t>, </a:t>
            </a:r>
            <a:r>
              <a:rPr lang="fr-CH" sz="2400" dirty="0" err="1"/>
              <a:t>even</a:t>
            </a:r>
            <a:r>
              <a:rPr lang="fr-CH" sz="2400" dirty="0"/>
              <a:t> for </a:t>
            </a:r>
            <a:r>
              <a:rPr lang="fr-CH" sz="2400" dirty="0" err="1"/>
              <a:t>DOs</a:t>
            </a:r>
            <a:endParaRPr lang="fr-CH" sz="2400" dirty="0"/>
          </a:p>
          <a:p>
            <a:pPr marL="342900" indent="-342900">
              <a:buFont typeface="Arial" panose="020B0604020202020204" pitchFamily="34" charset="0"/>
              <a:buChar char="•"/>
            </a:pPr>
            <a:r>
              <a:rPr lang="fr-CH" sz="2400" dirty="0"/>
              <a:t>Guidelines: </a:t>
            </a:r>
            <a:r>
              <a:rPr lang="en-GB" sz="2400" dirty="0">
                <a:hlinkClick r:id="rId2"/>
              </a:rPr>
              <a:t>https://procurement.web.cern.ch/faq-category/limited-tendering-faqs</a:t>
            </a:r>
            <a:endParaRPr lang="fr-CH" sz="2400" dirty="0"/>
          </a:p>
        </p:txBody>
      </p:sp>
      <p:pic>
        <p:nvPicPr>
          <p:cNvPr id="5" name="Picture 4">
            <a:extLst>
              <a:ext uri="{FF2B5EF4-FFF2-40B4-BE49-F238E27FC236}">
                <a16:creationId xmlns:a16="http://schemas.microsoft.com/office/drawing/2014/main" id="{8EB79EA1-2B34-9EF6-82BE-D79A29BB9D77}"/>
              </a:ext>
            </a:extLst>
          </p:cNvPr>
          <p:cNvPicPr>
            <a:picLocks noChangeAspect="1"/>
          </p:cNvPicPr>
          <p:nvPr/>
        </p:nvPicPr>
        <p:blipFill>
          <a:blip r:embed="rId3"/>
          <a:stretch>
            <a:fillRect/>
          </a:stretch>
        </p:blipFill>
        <p:spPr>
          <a:xfrm>
            <a:off x="7566409" y="3051297"/>
            <a:ext cx="3642059" cy="3481695"/>
          </a:xfrm>
          <a:prstGeom prst="rect">
            <a:avLst/>
          </a:prstGeom>
        </p:spPr>
      </p:pic>
      <p:sp>
        <p:nvSpPr>
          <p:cNvPr id="3" name="Rectangle: Rounded Corners 2">
            <a:extLst>
              <a:ext uri="{FF2B5EF4-FFF2-40B4-BE49-F238E27FC236}">
                <a16:creationId xmlns:a16="http://schemas.microsoft.com/office/drawing/2014/main" id="{6BE5DF10-0538-F926-04F1-252F6C526941}"/>
              </a:ext>
            </a:extLst>
          </p:cNvPr>
          <p:cNvSpPr/>
          <p:nvPr/>
        </p:nvSpPr>
        <p:spPr>
          <a:xfrm>
            <a:off x="1520613" y="3740366"/>
            <a:ext cx="4970622" cy="2008537"/>
          </a:xfrm>
          <a:prstGeom prst="roundRect">
            <a:avLst/>
          </a:prstGeom>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kern="0" dirty="0">
                <a:solidFill>
                  <a:schemeClr val="bg1"/>
                </a:solidFill>
                <a:latin typeface="Arial" panose="020B0604020202020204"/>
              </a:rPr>
              <a:t>When should a LT procedure take place?</a:t>
            </a:r>
          </a:p>
          <a:p>
            <a:pPr algn="ctr"/>
            <a:r>
              <a:rPr lang="en-US" sz="1600" kern="0" dirty="0">
                <a:solidFill>
                  <a:schemeClr val="bg1"/>
                </a:solidFill>
                <a:latin typeface="Arial" panose="020B0604020202020204"/>
              </a:rPr>
              <a:t>For DOs: If at least 4 firms eligible are identified </a:t>
            </a:r>
          </a:p>
          <a:p>
            <a:pPr algn="ctr"/>
            <a:r>
              <a:rPr lang="en-US" sz="1600" kern="0" dirty="0">
                <a:solidFill>
                  <a:schemeClr val="bg1"/>
                </a:solidFill>
                <a:latin typeface="Arial" panose="020B0604020202020204"/>
              </a:rPr>
              <a:t>For ITs</a:t>
            </a:r>
            <a:r>
              <a:rPr lang="en-US" sz="1600" kern="0" dirty="0">
                <a:solidFill>
                  <a:schemeClr val="bg1"/>
                </a:solidFill>
              </a:rPr>
              <a:t>: If at least 6 firms eligible are identified</a:t>
            </a:r>
            <a:r>
              <a:rPr lang="en-US" sz="1600" kern="0" dirty="0">
                <a:solidFill>
                  <a:schemeClr val="bg1"/>
                </a:solidFill>
                <a:latin typeface="Arial" panose="020B0604020202020204"/>
              </a:rPr>
              <a:t> </a:t>
            </a:r>
          </a:p>
          <a:p>
            <a:pPr algn="ctr"/>
            <a:r>
              <a:rPr lang="en-US" sz="1600" kern="0" dirty="0">
                <a:solidFill>
                  <a:schemeClr val="bg1"/>
                </a:solidFill>
                <a:latin typeface="Arial" panose="020B0604020202020204"/>
              </a:rPr>
              <a:t>to ensure enough competition</a:t>
            </a:r>
            <a:endParaRPr lang="en-GB" sz="1600" kern="0" dirty="0">
              <a:solidFill>
                <a:schemeClr val="bg1"/>
              </a:solidFill>
              <a:latin typeface="Arial" panose="020B0604020202020204"/>
            </a:endParaRPr>
          </a:p>
        </p:txBody>
      </p:sp>
      <p:sp>
        <p:nvSpPr>
          <p:cNvPr id="4" name="Slide Number Placeholder 3">
            <a:extLst>
              <a:ext uri="{FF2B5EF4-FFF2-40B4-BE49-F238E27FC236}">
                <a16:creationId xmlns:a16="http://schemas.microsoft.com/office/drawing/2014/main" id="{2CB72973-9B0A-ADF5-484A-1FC7C8E6F5CF}"/>
              </a:ext>
            </a:extLst>
          </p:cNvPr>
          <p:cNvSpPr>
            <a:spLocks noGrp="1"/>
          </p:cNvSpPr>
          <p:nvPr>
            <p:ph type="sldNum" sz="quarter" idx="12"/>
          </p:nvPr>
        </p:nvSpPr>
        <p:spPr/>
        <p:txBody>
          <a:bodyPr/>
          <a:lstStyle/>
          <a:p>
            <a:fld id="{36B5EA5A-BC32-A742-B11B-8E7414D5B535}" type="slidenum">
              <a:rPr lang="en-US" smtClean="0"/>
              <a:pPr/>
              <a:t>60</a:t>
            </a:fld>
            <a:endParaRPr lang="en-US" dirty="0"/>
          </a:p>
        </p:txBody>
      </p:sp>
    </p:spTree>
    <p:extLst>
      <p:ext uri="{BB962C8B-B14F-4D97-AF65-F5344CB8AC3E}">
        <p14:creationId xmlns:p14="http://schemas.microsoft.com/office/powerpoint/2010/main" val="113899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0EE9B07C-190E-12D4-C39D-05164A62D47E}"/>
              </a:ext>
            </a:extLst>
          </p:cNvPr>
          <p:cNvSpPr txBox="1">
            <a:spLocks/>
          </p:cNvSpPr>
          <p:nvPr/>
        </p:nvSpPr>
        <p:spPr>
          <a:xfrm>
            <a:off x="299466" y="1013303"/>
            <a:ext cx="2584412" cy="605729"/>
          </a:xfrm>
          <a:prstGeom prst="rect">
            <a:avLst/>
          </a:prstGeom>
        </p:spPr>
        <p:txBody>
          <a:bodyPr vert="horz" lIns="0" tIns="0" rIns="0" bIns="0"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3600" b="1" i="0" u="none" strike="noStrike" cap="none" spc="0" normalizeH="0" baseline="0">
                <a:ln>
                  <a:noFill/>
                </a:ln>
                <a:solidFill>
                  <a:srgbClr val="0033A0"/>
                </a:solidFill>
                <a:effectLst/>
                <a:uLnTx/>
                <a:uFillTx/>
                <a:latin typeface="Arial" panose="020B0604020202020204"/>
                <a:ea typeface="+mj-ea"/>
                <a:cs typeface="+mj-cs"/>
              </a:defRPr>
            </a:lvl1pPr>
          </a:lstStyle>
          <a:p>
            <a:pPr algn="ctr"/>
            <a:r>
              <a:rPr lang="en-US" sz="2000" b="0" dirty="0">
                <a:solidFill>
                  <a:schemeClr val="tx1"/>
                </a:solidFill>
              </a:rPr>
              <a:t>Limit competition to (2025 tentative list):</a:t>
            </a:r>
            <a:endParaRPr lang="en-GB" sz="2000" b="0" dirty="0">
              <a:solidFill>
                <a:schemeClr val="tx1"/>
              </a:solidFill>
            </a:endParaRPr>
          </a:p>
        </p:txBody>
      </p:sp>
      <p:sp>
        <p:nvSpPr>
          <p:cNvPr id="7" name="Rectangle: Rounded Corners 6">
            <a:extLst>
              <a:ext uri="{FF2B5EF4-FFF2-40B4-BE49-F238E27FC236}">
                <a16:creationId xmlns:a16="http://schemas.microsoft.com/office/drawing/2014/main" id="{A90B3F76-5642-D78F-4BF6-0B13FAF7C348}"/>
              </a:ext>
            </a:extLst>
          </p:cNvPr>
          <p:cNvSpPr/>
          <p:nvPr/>
        </p:nvSpPr>
        <p:spPr>
          <a:xfrm>
            <a:off x="299465" y="1686268"/>
            <a:ext cx="2765282" cy="4329519"/>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en-US" dirty="0" err="1"/>
              <a:t>Brasil</a:t>
            </a:r>
            <a:endParaRPr lang="en-US" dirty="0"/>
          </a:p>
          <a:p>
            <a:pPr algn="ctr"/>
            <a:r>
              <a:rPr lang="en-US" dirty="0"/>
              <a:t>Ukraine</a:t>
            </a:r>
          </a:p>
          <a:p>
            <a:pPr algn="ctr"/>
            <a:r>
              <a:rPr lang="en-US" dirty="0"/>
              <a:t>Israel</a:t>
            </a:r>
          </a:p>
          <a:p>
            <a:pPr algn="ctr"/>
            <a:r>
              <a:rPr lang="en-US" dirty="0"/>
              <a:t>Cyprus</a:t>
            </a:r>
          </a:p>
          <a:p>
            <a:pPr algn="ctr"/>
            <a:r>
              <a:rPr lang="fr-CH" dirty="0"/>
              <a:t>Romania</a:t>
            </a:r>
            <a:endParaRPr lang="en-US" dirty="0"/>
          </a:p>
          <a:p>
            <a:pPr algn="ctr"/>
            <a:r>
              <a:rPr lang="fr-CH" dirty="0" err="1"/>
              <a:t>Sweden</a:t>
            </a:r>
            <a:endParaRPr lang="en-US" dirty="0"/>
          </a:p>
          <a:p>
            <a:pPr algn="ctr"/>
            <a:r>
              <a:rPr lang="fr-CH" dirty="0" err="1"/>
              <a:t>Norway</a:t>
            </a:r>
            <a:endParaRPr lang="en-US" dirty="0"/>
          </a:p>
          <a:p>
            <a:pPr algn="ctr"/>
            <a:r>
              <a:rPr lang="fr-CH" dirty="0" err="1"/>
              <a:t>Greece</a:t>
            </a:r>
            <a:endParaRPr lang="en-US" dirty="0"/>
          </a:p>
          <a:p>
            <a:pPr algn="ctr"/>
            <a:r>
              <a:rPr lang="fr-CH" dirty="0"/>
              <a:t>Pakistan </a:t>
            </a:r>
            <a:endParaRPr lang="en-US" dirty="0"/>
          </a:p>
          <a:p>
            <a:pPr algn="ctr"/>
            <a:r>
              <a:rPr lang="en-US" dirty="0"/>
              <a:t>Belgium</a:t>
            </a:r>
          </a:p>
          <a:p>
            <a:pPr algn="ctr"/>
            <a:r>
              <a:rPr lang="en-US" dirty="0"/>
              <a:t>UK</a:t>
            </a:r>
          </a:p>
          <a:p>
            <a:pPr algn="ctr"/>
            <a:r>
              <a:rPr lang="en-US" dirty="0"/>
              <a:t>Serbia</a:t>
            </a:r>
          </a:p>
        </p:txBody>
      </p:sp>
      <p:sp>
        <p:nvSpPr>
          <p:cNvPr id="2" name="Title 5">
            <a:extLst>
              <a:ext uri="{FF2B5EF4-FFF2-40B4-BE49-F238E27FC236}">
                <a16:creationId xmlns:a16="http://schemas.microsoft.com/office/drawing/2014/main" id="{C3226336-85D2-6AC9-8851-4A01B8A55D79}"/>
              </a:ext>
            </a:extLst>
          </p:cNvPr>
          <p:cNvSpPr txBox="1">
            <a:spLocks/>
          </p:cNvSpPr>
          <p:nvPr/>
        </p:nvSpPr>
        <p:spPr>
          <a:xfrm>
            <a:off x="3417889" y="1060750"/>
            <a:ext cx="2266280" cy="605729"/>
          </a:xfrm>
          <a:prstGeom prst="rect">
            <a:avLst/>
          </a:prstGeom>
        </p:spPr>
        <p:txBody>
          <a:bodyPr vert="horz" lIns="0" tIns="0" rIns="0" bIns="0"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3600" b="1" i="0" u="none" strike="noStrike" cap="none" spc="0" normalizeH="0" baseline="0">
                <a:ln>
                  <a:noFill/>
                </a:ln>
                <a:solidFill>
                  <a:srgbClr val="0033A0"/>
                </a:solidFill>
                <a:effectLst/>
                <a:uLnTx/>
                <a:uFillTx/>
                <a:latin typeface="Arial" panose="020B0604020202020204"/>
                <a:ea typeface="+mj-ea"/>
                <a:cs typeface="+mj-cs"/>
              </a:defRPr>
            </a:lvl1pPr>
          </a:lstStyle>
          <a:p>
            <a:pPr algn="ctr"/>
            <a:r>
              <a:rPr lang="fr-CH" sz="2000" b="0" dirty="0">
                <a:solidFill>
                  <a:schemeClr val="tx1"/>
                </a:solidFill>
              </a:rPr>
              <a:t>C</a:t>
            </a:r>
            <a:r>
              <a:rPr lang="en-US" sz="2000" b="0" dirty="0" err="1">
                <a:solidFill>
                  <a:schemeClr val="tx1"/>
                </a:solidFill>
              </a:rPr>
              <a:t>ountry</a:t>
            </a:r>
            <a:r>
              <a:rPr lang="en-US" sz="2000" b="0" dirty="0">
                <a:solidFill>
                  <a:schemeClr val="tx1"/>
                </a:solidFill>
              </a:rPr>
              <a:t> champions</a:t>
            </a:r>
            <a:endParaRPr lang="en-GB" sz="2000" b="0" dirty="0">
              <a:solidFill>
                <a:schemeClr val="tx1"/>
              </a:solidFill>
            </a:endParaRPr>
          </a:p>
        </p:txBody>
      </p:sp>
      <p:sp>
        <p:nvSpPr>
          <p:cNvPr id="3" name="Rectangle: Rounded Corners 2">
            <a:extLst>
              <a:ext uri="{FF2B5EF4-FFF2-40B4-BE49-F238E27FC236}">
                <a16:creationId xmlns:a16="http://schemas.microsoft.com/office/drawing/2014/main" id="{A6FFC10D-9066-2088-31EF-2BF06431CCD2}"/>
              </a:ext>
            </a:extLst>
          </p:cNvPr>
          <p:cNvSpPr/>
          <p:nvPr/>
        </p:nvSpPr>
        <p:spPr>
          <a:xfrm>
            <a:off x="3155182" y="1686268"/>
            <a:ext cx="2818638" cy="4329519"/>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en-US" dirty="0"/>
              <a:t>Alvaro</a:t>
            </a:r>
          </a:p>
          <a:p>
            <a:pPr algn="ctr"/>
            <a:r>
              <a:rPr lang="en-US" dirty="0"/>
              <a:t>-</a:t>
            </a:r>
          </a:p>
          <a:p>
            <a:pPr algn="ctr"/>
            <a:r>
              <a:rPr lang="en-US" dirty="0"/>
              <a:t>tbc</a:t>
            </a:r>
          </a:p>
          <a:p>
            <a:pPr algn="ctr"/>
            <a:r>
              <a:rPr lang="en-US" dirty="0"/>
              <a:t>Eva</a:t>
            </a:r>
          </a:p>
          <a:p>
            <a:pPr algn="ctr"/>
            <a:r>
              <a:rPr lang="fr-CH" dirty="0"/>
              <a:t>Mihaela</a:t>
            </a:r>
            <a:endParaRPr lang="en-US" dirty="0"/>
          </a:p>
          <a:p>
            <a:pPr algn="ctr"/>
            <a:r>
              <a:rPr lang="fr-CH" dirty="0"/>
              <a:t>Josephine</a:t>
            </a:r>
            <a:endParaRPr lang="en-US" dirty="0"/>
          </a:p>
          <a:p>
            <a:pPr algn="ctr"/>
            <a:r>
              <a:rPr lang="fr-CH" dirty="0"/>
              <a:t>Merethe</a:t>
            </a:r>
            <a:endParaRPr lang="en-US" dirty="0"/>
          </a:p>
          <a:p>
            <a:pPr algn="ctr"/>
            <a:r>
              <a:rPr lang="fr-CH" dirty="0"/>
              <a:t>Eva</a:t>
            </a:r>
            <a:endParaRPr lang="en-US" dirty="0"/>
          </a:p>
          <a:p>
            <a:pPr algn="ctr"/>
            <a:r>
              <a:rPr lang="en-US" dirty="0"/>
              <a:t>-</a:t>
            </a:r>
          </a:p>
          <a:p>
            <a:pPr algn="ctr"/>
            <a:r>
              <a:rPr lang="en-US" dirty="0"/>
              <a:t>Nordine</a:t>
            </a:r>
          </a:p>
          <a:p>
            <a:pPr algn="ctr"/>
            <a:r>
              <a:rPr lang="en-US" dirty="0"/>
              <a:t>Adam</a:t>
            </a:r>
          </a:p>
          <a:p>
            <a:pPr algn="ctr"/>
            <a:r>
              <a:rPr lang="en-US" dirty="0"/>
              <a:t>-</a:t>
            </a:r>
            <a:endParaRPr lang="en-GB" dirty="0">
              <a:solidFill>
                <a:schemeClr val="bg1"/>
              </a:solidFill>
              <a:latin typeface="Calibri" panose="020F0502020204030204" pitchFamily="34" charset="0"/>
              <a:cs typeface="Times New Roman" panose="02020603050405020304" pitchFamily="18" charset="0"/>
            </a:endParaRPr>
          </a:p>
        </p:txBody>
      </p:sp>
      <p:sp>
        <p:nvSpPr>
          <p:cNvPr id="5" name="Title 5">
            <a:extLst>
              <a:ext uri="{FF2B5EF4-FFF2-40B4-BE49-F238E27FC236}">
                <a16:creationId xmlns:a16="http://schemas.microsoft.com/office/drawing/2014/main" id="{4E7C0D75-777A-D59D-83C0-CD9645BF565F}"/>
              </a:ext>
            </a:extLst>
          </p:cNvPr>
          <p:cNvSpPr txBox="1">
            <a:spLocks/>
          </p:cNvSpPr>
          <p:nvPr/>
        </p:nvSpPr>
        <p:spPr>
          <a:xfrm>
            <a:off x="6595948" y="1080539"/>
            <a:ext cx="2266280" cy="605729"/>
          </a:xfrm>
          <a:prstGeom prst="rect">
            <a:avLst/>
          </a:prstGeom>
        </p:spPr>
        <p:txBody>
          <a:bodyPr vert="horz" lIns="0" tIns="0" rIns="0" bIns="0"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3600" b="1" i="0" u="none" strike="noStrike" cap="none" spc="0" normalizeH="0" baseline="0">
                <a:ln>
                  <a:noFill/>
                </a:ln>
                <a:solidFill>
                  <a:srgbClr val="0033A0"/>
                </a:solidFill>
                <a:effectLst/>
                <a:uLnTx/>
                <a:uFillTx/>
                <a:latin typeface="Arial" panose="020B0604020202020204"/>
                <a:ea typeface="+mj-ea"/>
                <a:cs typeface="+mj-cs"/>
              </a:defRPr>
            </a:lvl1pPr>
          </a:lstStyle>
          <a:p>
            <a:pPr algn="ctr"/>
            <a:r>
              <a:rPr lang="fr-CH" sz="2000" b="0" dirty="0">
                <a:solidFill>
                  <a:schemeClr val="tx1"/>
                </a:solidFill>
              </a:rPr>
              <a:t>Mandate (</a:t>
            </a:r>
            <a:r>
              <a:rPr lang="fr-CH" sz="2000" b="0" dirty="0" err="1">
                <a:solidFill>
                  <a:schemeClr val="tx1"/>
                </a:solidFill>
              </a:rPr>
              <a:t>tbc</a:t>
            </a:r>
            <a:r>
              <a:rPr lang="fr-CH" sz="2000" b="0" dirty="0">
                <a:solidFill>
                  <a:schemeClr val="tx1"/>
                </a:solidFill>
              </a:rPr>
              <a:t>)</a:t>
            </a:r>
            <a:endParaRPr lang="en-GB" sz="2000" b="0" dirty="0">
              <a:solidFill>
                <a:schemeClr val="tx1"/>
              </a:solidFill>
            </a:endParaRPr>
          </a:p>
        </p:txBody>
      </p:sp>
      <p:sp>
        <p:nvSpPr>
          <p:cNvPr id="6" name="Rectangle: Rounded Corners 5">
            <a:extLst>
              <a:ext uri="{FF2B5EF4-FFF2-40B4-BE49-F238E27FC236}">
                <a16:creationId xmlns:a16="http://schemas.microsoft.com/office/drawing/2014/main" id="{5EFD836C-D487-9F58-0CC8-49795831BE3C}"/>
              </a:ext>
            </a:extLst>
          </p:cNvPr>
          <p:cNvSpPr/>
          <p:nvPr/>
        </p:nvSpPr>
        <p:spPr>
          <a:xfrm>
            <a:off x="6459341" y="1686267"/>
            <a:ext cx="2667914" cy="4329519"/>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marL="285750" indent="-285750">
              <a:buFont typeface="Arial" panose="020B0604020202020204" pitchFamily="34" charset="0"/>
              <a:buChar char="•"/>
            </a:pPr>
            <a:r>
              <a:rPr lang="fr-CH" sz="2400" dirty="0" err="1"/>
              <a:t>Sourcing</a:t>
            </a:r>
            <a:endParaRPr lang="fr-CH" sz="2400" dirty="0"/>
          </a:p>
          <a:p>
            <a:pPr marL="285750" indent="-285750">
              <a:buFont typeface="Arial" panose="020B0604020202020204" pitchFamily="34" charset="0"/>
              <a:buChar char="•"/>
            </a:pPr>
            <a:r>
              <a:rPr lang="fr-CH" sz="2400" dirty="0"/>
              <a:t>IR monitoring</a:t>
            </a:r>
          </a:p>
          <a:p>
            <a:pPr marL="285750" indent="-285750">
              <a:buFont typeface="Arial" panose="020B0604020202020204" pitchFamily="34" charset="0"/>
              <a:buChar char="•"/>
            </a:pPr>
            <a:r>
              <a:rPr lang="fr-CH" sz="2400" dirty="0"/>
              <a:t>Contact for </a:t>
            </a:r>
            <a:r>
              <a:rPr lang="fr-CH" sz="2400" dirty="0" err="1"/>
              <a:t>industry</a:t>
            </a:r>
            <a:endParaRPr lang="fr-CH" sz="2400" dirty="0"/>
          </a:p>
          <a:p>
            <a:endParaRPr lang="fr-CH" sz="2400" dirty="0"/>
          </a:p>
          <a:p>
            <a:pPr algn="ctr"/>
            <a:r>
              <a:rPr lang="fr-CH" sz="2400" dirty="0"/>
              <a:t>=&gt; </a:t>
            </a:r>
            <a:r>
              <a:rPr lang="fr-CH" sz="2400" dirty="0" err="1"/>
              <a:t>Get</a:t>
            </a:r>
            <a:r>
              <a:rPr lang="fr-CH" sz="2400" dirty="0"/>
              <a:t> </a:t>
            </a:r>
            <a:r>
              <a:rPr lang="fr-CH" sz="2400" dirty="0" err="1"/>
              <a:t>them</a:t>
            </a:r>
            <a:r>
              <a:rPr lang="fr-CH" sz="2400" dirty="0"/>
              <a:t> </a:t>
            </a:r>
            <a:r>
              <a:rPr lang="fr-CH" sz="2400" dirty="0" err="1"/>
              <a:t>involved</a:t>
            </a:r>
            <a:r>
              <a:rPr lang="fr-CH" sz="2400" dirty="0"/>
              <a:t> !</a:t>
            </a:r>
            <a:endParaRPr lang="en-US" sz="2400" dirty="0"/>
          </a:p>
          <a:p>
            <a:pPr marL="285750" indent="-285750">
              <a:buFont typeface="Arial" panose="020B0604020202020204" pitchFamily="34" charset="0"/>
              <a:buChar char="•"/>
            </a:pPr>
            <a:endParaRPr lang="en-GB" sz="2400" dirty="0">
              <a:solidFill>
                <a:schemeClr val="bg1"/>
              </a:solidFill>
              <a:latin typeface="Calibri" panose="020F0502020204030204" pitchFamily="34" charset="0"/>
              <a:cs typeface="Times New Roman" panose="02020603050405020304" pitchFamily="18" charset="0"/>
            </a:endParaRPr>
          </a:p>
        </p:txBody>
      </p:sp>
      <p:sp>
        <p:nvSpPr>
          <p:cNvPr id="10" name="Title 5">
            <a:extLst>
              <a:ext uri="{FF2B5EF4-FFF2-40B4-BE49-F238E27FC236}">
                <a16:creationId xmlns:a16="http://schemas.microsoft.com/office/drawing/2014/main" id="{F4FE653B-FB6A-2D51-13B9-49A018A41FE8}"/>
              </a:ext>
            </a:extLst>
          </p:cNvPr>
          <p:cNvSpPr txBox="1">
            <a:spLocks/>
          </p:cNvSpPr>
          <p:nvPr/>
        </p:nvSpPr>
        <p:spPr>
          <a:xfrm>
            <a:off x="9438222" y="1060749"/>
            <a:ext cx="2266280" cy="605729"/>
          </a:xfrm>
          <a:prstGeom prst="rect">
            <a:avLst/>
          </a:prstGeom>
        </p:spPr>
        <p:txBody>
          <a:bodyPr vert="horz" lIns="0" tIns="0" rIns="0" bIns="0"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3600" b="1" i="0" u="none" strike="noStrike" cap="none" spc="0" normalizeH="0" baseline="0">
                <a:ln>
                  <a:noFill/>
                </a:ln>
                <a:solidFill>
                  <a:srgbClr val="0033A0"/>
                </a:solidFill>
                <a:effectLst/>
                <a:uLnTx/>
                <a:uFillTx/>
                <a:latin typeface="Arial" panose="020B0604020202020204"/>
                <a:ea typeface="+mj-ea"/>
                <a:cs typeface="+mj-cs"/>
              </a:defRPr>
            </a:lvl1pPr>
          </a:lstStyle>
          <a:p>
            <a:pPr algn="ctr"/>
            <a:r>
              <a:rPr lang="fr-CH" sz="2000" b="0" dirty="0" err="1">
                <a:solidFill>
                  <a:schemeClr val="tx1"/>
                </a:solidFill>
              </a:rPr>
              <a:t>Timeframe</a:t>
            </a:r>
            <a:r>
              <a:rPr lang="fr-CH" sz="2000" b="0" dirty="0">
                <a:solidFill>
                  <a:schemeClr val="tx1"/>
                </a:solidFill>
              </a:rPr>
              <a:t> for impact in 2025</a:t>
            </a:r>
            <a:endParaRPr lang="en-GB" sz="2000" b="0" dirty="0">
              <a:solidFill>
                <a:schemeClr val="tx1"/>
              </a:solidFill>
            </a:endParaRPr>
          </a:p>
        </p:txBody>
      </p:sp>
      <p:cxnSp>
        <p:nvCxnSpPr>
          <p:cNvPr id="12" name="Straight Connector 11">
            <a:extLst>
              <a:ext uri="{FF2B5EF4-FFF2-40B4-BE49-F238E27FC236}">
                <a16:creationId xmlns:a16="http://schemas.microsoft.com/office/drawing/2014/main" id="{40010A22-E854-76D1-805A-E6C69FC81E55}"/>
              </a:ext>
            </a:extLst>
          </p:cNvPr>
          <p:cNvCxnSpPr/>
          <p:nvPr/>
        </p:nvCxnSpPr>
        <p:spPr>
          <a:xfrm>
            <a:off x="2411606" y="2331213"/>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C714F-775B-804E-678B-BFFA27C42E85}"/>
              </a:ext>
            </a:extLst>
          </p:cNvPr>
          <p:cNvCxnSpPr/>
          <p:nvPr/>
        </p:nvCxnSpPr>
        <p:spPr>
          <a:xfrm>
            <a:off x="2394858" y="2604194"/>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11043F-38FD-EEF6-D3C9-F4A689C32725}"/>
              </a:ext>
            </a:extLst>
          </p:cNvPr>
          <p:cNvCxnSpPr/>
          <p:nvPr/>
        </p:nvCxnSpPr>
        <p:spPr>
          <a:xfrm>
            <a:off x="2394858" y="2897270"/>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9D930F-2DDB-6B0F-CD2C-03E222351BEB}"/>
              </a:ext>
            </a:extLst>
          </p:cNvPr>
          <p:cNvCxnSpPr/>
          <p:nvPr/>
        </p:nvCxnSpPr>
        <p:spPr>
          <a:xfrm>
            <a:off x="2371412" y="3160202"/>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84BEBE-3900-1B28-8BF6-56ED121FD547}"/>
              </a:ext>
            </a:extLst>
          </p:cNvPr>
          <p:cNvCxnSpPr/>
          <p:nvPr/>
        </p:nvCxnSpPr>
        <p:spPr>
          <a:xfrm>
            <a:off x="2371412" y="3433183"/>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082730-C76E-6E04-28D5-A5F050E7CEB5}"/>
              </a:ext>
            </a:extLst>
          </p:cNvPr>
          <p:cNvCxnSpPr/>
          <p:nvPr/>
        </p:nvCxnSpPr>
        <p:spPr>
          <a:xfrm>
            <a:off x="2374762" y="3706163"/>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7A6017-84EF-4962-DD08-17CD6BB1A64B}"/>
              </a:ext>
            </a:extLst>
          </p:cNvPr>
          <p:cNvCxnSpPr/>
          <p:nvPr/>
        </p:nvCxnSpPr>
        <p:spPr>
          <a:xfrm>
            <a:off x="2394858" y="3999239"/>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9BBBC6-C565-90CA-94C9-3E4A28488F73}"/>
              </a:ext>
            </a:extLst>
          </p:cNvPr>
          <p:cNvCxnSpPr/>
          <p:nvPr/>
        </p:nvCxnSpPr>
        <p:spPr>
          <a:xfrm>
            <a:off x="2374762" y="4292316"/>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2E5044-259C-CCEA-372F-1A9EB32B0187}"/>
              </a:ext>
            </a:extLst>
          </p:cNvPr>
          <p:cNvCxnSpPr/>
          <p:nvPr/>
        </p:nvCxnSpPr>
        <p:spPr>
          <a:xfrm>
            <a:off x="2394858" y="4555248"/>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8C41F4F-0AF7-5E30-D379-B49CF502BD20}"/>
              </a:ext>
            </a:extLst>
          </p:cNvPr>
          <p:cNvCxnSpPr/>
          <p:nvPr/>
        </p:nvCxnSpPr>
        <p:spPr>
          <a:xfrm>
            <a:off x="2394858" y="4798084"/>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81BD444-14FA-EFE1-3FB2-806E55CC41DE}"/>
              </a:ext>
            </a:extLst>
          </p:cNvPr>
          <p:cNvCxnSpPr/>
          <p:nvPr/>
        </p:nvCxnSpPr>
        <p:spPr>
          <a:xfrm>
            <a:off x="2394858" y="5081112"/>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366F7E7-B2AB-E443-51E1-1B3492F2542B}"/>
              </a:ext>
            </a:extLst>
          </p:cNvPr>
          <p:cNvCxnSpPr/>
          <p:nvPr/>
        </p:nvCxnSpPr>
        <p:spPr>
          <a:xfrm>
            <a:off x="2394858" y="5364140"/>
            <a:ext cx="147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itle 5">
            <a:extLst>
              <a:ext uri="{FF2B5EF4-FFF2-40B4-BE49-F238E27FC236}">
                <a16:creationId xmlns:a16="http://schemas.microsoft.com/office/drawing/2014/main" id="{4AB58334-B8A1-29E7-F59B-1BC0F462DAB5}"/>
              </a:ext>
            </a:extLst>
          </p:cNvPr>
          <p:cNvSpPr txBox="1">
            <a:spLocks/>
          </p:cNvSpPr>
          <p:nvPr/>
        </p:nvSpPr>
        <p:spPr>
          <a:xfrm>
            <a:off x="535535" y="328957"/>
            <a:ext cx="10515600" cy="605729"/>
          </a:xfrm>
          <a:prstGeom prst="rect">
            <a:avLst/>
          </a:prstGeom>
        </p:spPr>
        <p:txBody>
          <a:bodyPr vert="horz" lIns="0" tIns="0" rIns="0" bIns="0"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3600" b="1" i="0" u="none" strike="noStrike" cap="none" spc="0" normalizeH="0" baseline="0">
                <a:ln>
                  <a:noFill/>
                </a:ln>
                <a:solidFill>
                  <a:srgbClr val="0033A0"/>
                </a:solidFill>
                <a:effectLst/>
                <a:uLnTx/>
                <a:uFillTx/>
                <a:latin typeface="Arial" panose="020B0604020202020204"/>
                <a:ea typeface="+mj-ea"/>
                <a:cs typeface="+mj-cs"/>
              </a:defRPr>
            </a:lvl1pPr>
          </a:lstStyle>
          <a:p>
            <a:r>
              <a:rPr lang="en-US" sz="2667" b="0" u="sng" dirty="0">
                <a:solidFill>
                  <a:schemeClr val="tx1"/>
                </a:solidFill>
              </a:rPr>
              <a:t>Limited tendering</a:t>
            </a:r>
            <a:endParaRPr lang="en-GB" sz="2667" b="0" u="sng" dirty="0">
              <a:solidFill>
                <a:schemeClr val="tx1"/>
              </a:solidFill>
            </a:endParaRPr>
          </a:p>
        </p:txBody>
      </p:sp>
      <p:sp>
        <p:nvSpPr>
          <p:cNvPr id="31" name="Rectangle: Rounded Corners 30">
            <a:extLst>
              <a:ext uri="{FF2B5EF4-FFF2-40B4-BE49-F238E27FC236}">
                <a16:creationId xmlns:a16="http://schemas.microsoft.com/office/drawing/2014/main" id="{B1886F02-D85D-F7E6-58C3-8644B32C68FB}"/>
              </a:ext>
            </a:extLst>
          </p:cNvPr>
          <p:cNvSpPr/>
          <p:nvPr/>
        </p:nvSpPr>
        <p:spPr>
          <a:xfrm>
            <a:off x="9512665" y="1686266"/>
            <a:ext cx="2266280" cy="4329519"/>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H" sz="3200" dirty="0" err="1"/>
              <a:t>January</a:t>
            </a:r>
            <a:r>
              <a:rPr lang="fr-CH" sz="3200" dirty="0"/>
              <a:t>  to </a:t>
            </a:r>
          </a:p>
          <a:p>
            <a:pPr algn="ctr"/>
            <a:r>
              <a:rPr lang="fr-CH" sz="3200" dirty="0"/>
              <a:t>June !</a:t>
            </a:r>
            <a:endParaRPr lang="en-US" sz="3200" dirty="0"/>
          </a:p>
          <a:p>
            <a:pPr marL="285750" indent="-285750">
              <a:buFont typeface="Arial" panose="020B0604020202020204" pitchFamily="34" charset="0"/>
              <a:buChar char="•"/>
            </a:pPr>
            <a:endParaRPr lang="en-GB" sz="3200" dirty="0">
              <a:solidFill>
                <a:schemeClr val="bg1"/>
              </a:solidFill>
              <a:latin typeface="Calibri" panose="020F0502020204030204" pitchFamily="34"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2A3E6FF8-C438-F955-F1EF-91FC4123B049}"/>
              </a:ext>
            </a:extLst>
          </p:cNvPr>
          <p:cNvSpPr/>
          <p:nvPr/>
        </p:nvSpPr>
        <p:spPr>
          <a:xfrm>
            <a:off x="120581" y="934686"/>
            <a:ext cx="11918204" cy="5295292"/>
          </a:xfrm>
          <a:prstGeom prst="roundRect">
            <a:avLst>
              <a:gd name="adj" fmla="val 319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057FF2-C315-C95F-A8F4-6726541E5647}"/>
              </a:ext>
            </a:extLst>
          </p:cNvPr>
          <p:cNvPicPr>
            <a:picLocks noChangeAspect="1"/>
          </p:cNvPicPr>
          <p:nvPr/>
        </p:nvPicPr>
        <p:blipFill>
          <a:blip r:embed="rId2"/>
          <a:srcRect l="42810" r="44832" b="43705"/>
          <a:stretch/>
        </p:blipFill>
        <p:spPr>
          <a:xfrm>
            <a:off x="10195574" y="38388"/>
            <a:ext cx="751575" cy="803827"/>
          </a:xfrm>
          <a:prstGeom prst="rect">
            <a:avLst/>
          </a:prstGeom>
        </p:spPr>
      </p:pic>
      <p:sp>
        <p:nvSpPr>
          <p:cNvPr id="8" name="Rectangle 7">
            <a:extLst>
              <a:ext uri="{FF2B5EF4-FFF2-40B4-BE49-F238E27FC236}">
                <a16:creationId xmlns:a16="http://schemas.microsoft.com/office/drawing/2014/main" id="{12A21902-6B39-C25A-5118-ECB9850387FC}"/>
              </a:ext>
            </a:extLst>
          </p:cNvPr>
          <p:cNvSpPr/>
          <p:nvPr/>
        </p:nvSpPr>
        <p:spPr>
          <a:xfrm>
            <a:off x="11146380" y="135948"/>
            <a:ext cx="761520" cy="6842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At least 20 LT per year !</a:t>
            </a:r>
            <a:endParaRPr lang="en-US" sz="1000" dirty="0"/>
          </a:p>
        </p:txBody>
      </p:sp>
      <p:sp>
        <p:nvSpPr>
          <p:cNvPr id="11" name="Slide Number Placeholder 10">
            <a:extLst>
              <a:ext uri="{FF2B5EF4-FFF2-40B4-BE49-F238E27FC236}">
                <a16:creationId xmlns:a16="http://schemas.microsoft.com/office/drawing/2014/main" id="{850F25BE-90CA-7A6E-B577-872DAD577D31}"/>
              </a:ext>
            </a:extLst>
          </p:cNvPr>
          <p:cNvSpPr>
            <a:spLocks noGrp="1"/>
          </p:cNvSpPr>
          <p:nvPr>
            <p:ph type="sldNum" sz="quarter" idx="12"/>
          </p:nvPr>
        </p:nvSpPr>
        <p:spPr/>
        <p:txBody>
          <a:bodyPr/>
          <a:lstStyle/>
          <a:p>
            <a:fld id="{36B5EA5A-BC32-A742-B11B-8E7414D5B535}" type="slidenum">
              <a:rPr lang="en-US" smtClean="0"/>
              <a:pPr/>
              <a:t>61</a:t>
            </a:fld>
            <a:endParaRPr lang="en-US" dirty="0"/>
          </a:p>
        </p:txBody>
      </p:sp>
    </p:spTree>
    <p:extLst>
      <p:ext uri="{BB962C8B-B14F-4D97-AF65-F5344CB8AC3E}">
        <p14:creationId xmlns:p14="http://schemas.microsoft.com/office/powerpoint/2010/main" val="386320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animBg="1"/>
      <p:bldP spid="5" grpId="0"/>
      <p:bldP spid="6" grpId="0" animBg="1"/>
      <p:bldP spid="10" grpId="0"/>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0217E-2635-EC1E-5FC7-BD9956ACFC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B7CEF9-7763-5EF4-9451-6F9E6DB9B0D2}"/>
              </a:ext>
            </a:extLst>
          </p:cNvPr>
          <p:cNvSpPr txBox="1"/>
          <p:nvPr/>
        </p:nvSpPr>
        <p:spPr>
          <a:xfrm>
            <a:off x="291751" y="392733"/>
            <a:ext cx="11376025" cy="5783780"/>
          </a:xfrm>
          <a:prstGeom prst="rect">
            <a:avLst/>
          </a:prstGeom>
        </p:spPr>
        <p:txBody>
          <a:bodyPr vert="horz" lIns="0" tIns="0" rIns="0" bIns="0" rtlCol="0" anchor="t" anchorCtr="0">
            <a:normAutofit/>
          </a:bodyPr>
          <a:lstStyle/>
          <a:p>
            <a:pPr marL="571500" indent="-571500">
              <a:lnSpc>
                <a:spcPct val="90000"/>
              </a:lnSpc>
              <a:spcBef>
                <a:spcPct val="0"/>
              </a:spcBef>
              <a:spcAft>
                <a:spcPts val="600"/>
              </a:spcAft>
              <a:buFont typeface="Arial" panose="020B0604020202020204" pitchFamily="34" charset="0"/>
              <a:buChar char="•"/>
            </a:pPr>
            <a:endParaRPr lang="en-US" sz="2800" dirty="0"/>
          </a:p>
        </p:txBody>
      </p:sp>
      <p:sp>
        <p:nvSpPr>
          <p:cNvPr id="4" name="Title 1">
            <a:extLst>
              <a:ext uri="{FF2B5EF4-FFF2-40B4-BE49-F238E27FC236}">
                <a16:creationId xmlns:a16="http://schemas.microsoft.com/office/drawing/2014/main" id="{98E18361-F199-3B7B-A474-B2562B1B12AF}"/>
              </a:ext>
            </a:extLst>
          </p:cNvPr>
          <p:cNvSpPr>
            <a:spLocks noGrp="1"/>
          </p:cNvSpPr>
          <p:nvPr>
            <p:ph type="title"/>
          </p:nvPr>
        </p:nvSpPr>
        <p:spPr>
          <a:xfrm>
            <a:off x="383274" y="1595243"/>
            <a:ext cx="11376025" cy="1065742"/>
          </a:xfrm>
        </p:spPr>
        <p:txBody>
          <a:bodyPr/>
          <a:lstStyle/>
          <a:p>
            <a:pPr algn="ctr"/>
            <a:r>
              <a:rPr lang="en-US" altLang="en-US" sz="6600" dirty="0">
                <a:latin typeface="Calibri" panose="020F0502020204030204" pitchFamily="34" charset="0"/>
                <a:cs typeface="Calibri" panose="020F0502020204030204" pitchFamily="34" charset="0"/>
              </a:rPr>
              <a:t>Reminder</a:t>
            </a:r>
            <a:endParaRPr lang="en-US" sz="6600" dirty="0"/>
          </a:p>
        </p:txBody>
      </p:sp>
      <p:sp>
        <p:nvSpPr>
          <p:cNvPr id="3" name="Slide Number Placeholder 2">
            <a:extLst>
              <a:ext uri="{FF2B5EF4-FFF2-40B4-BE49-F238E27FC236}">
                <a16:creationId xmlns:a16="http://schemas.microsoft.com/office/drawing/2014/main" id="{8EB13814-97A5-C121-0D31-4A2984BFBBC6}"/>
              </a:ext>
            </a:extLst>
          </p:cNvPr>
          <p:cNvSpPr>
            <a:spLocks noGrp="1"/>
          </p:cNvSpPr>
          <p:nvPr>
            <p:ph type="sldNum" sz="quarter" idx="12"/>
          </p:nvPr>
        </p:nvSpPr>
        <p:spPr/>
        <p:txBody>
          <a:bodyPr/>
          <a:lstStyle/>
          <a:p>
            <a:fld id="{36B5EA5A-BC32-A742-B11B-8E7414D5B535}" type="slidenum">
              <a:rPr lang="en-US" smtClean="0"/>
              <a:pPr/>
              <a:t>62</a:t>
            </a:fld>
            <a:endParaRPr lang="en-US" dirty="0"/>
          </a:p>
        </p:txBody>
      </p:sp>
    </p:spTree>
    <p:extLst>
      <p:ext uri="{BB962C8B-B14F-4D97-AF65-F5344CB8AC3E}">
        <p14:creationId xmlns:p14="http://schemas.microsoft.com/office/powerpoint/2010/main" val="114947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FB0A2F-C6E5-5337-41E3-435A54A4F56C}"/>
              </a:ext>
            </a:extLst>
          </p:cNvPr>
          <p:cNvSpPr txBox="1"/>
          <p:nvPr/>
        </p:nvSpPr>
        <p:spPr>
          <a:xfrm>
            <a:off x="0" y="75415"/>
            <a:ext cx="12192000" cy="584775"/>
          </a:xfrm>
          <a:prstGeom prst="rect">
            <a:avLst/>
          </a:prstGeom>
          <a:noFill/>
        </p:spPr>
        <p:txBody>
          <a:bodyPr wrap="square" rtlCol="0">
            <a:spAutoFit/>
          </a:bodyPr>
          <a:lstStyle/>
          <a:p>
            <a:pPr algn="ctr"/>
            <a:r>
              <a:rPr lang="fr-CH" sz="3200" b="1" dirty="0" err="1"/>
              <a:t>Sustainable</a:t>
            </a:r>
            <a:r>
              <a:rPr lang="fr-CH" sz="3200" b="1" dirty="0"/>
              <a:t> Procurement: </a:t>
            </a:r>
            <a:r>
              <a:rPr lang="fr-CH" sz="3200" b="1" dirty="0" err="1"/>
              <a:t>raising</a:t>
            </a:r>
            <a:r>
              <a:rPr lang="fr-CH" sz="3200" b="1" dirty="0"/>
              <a:t> </a:t>
            </a:r>
            <a:r>
              <a:rPr lang="fr-CH" sz="3200" b="1" dirty="0" err="1"/>
              <a:t>awareness</a:t>
            </a:r>
            <a:r>
              <a:rPr lang="fr-CH" sz="3200" b="1" dirty="0"/>
              <a:t> training: </a:t>
            </a:r>
            <a:r>
              <a:rPr lang="fr-FR" sz="3200" dirty="0">
                <a:hlinkClick r:id="rId3"/>
              </a:rPr>
              <a:t>Link</a:t>
            </a:r>
            <a:endParaRPr lang="fr-FR" sz="3200" dirty="0"/>
          </a:p>
        </p:txBody>
      </p:sp>
      <p:sp>
        <p:nvSpPr>
          <p:cNvPr id="4" name="TextBox 3">
            <a:extLst>
              <a:ext uri="{FF2B5EF4-FFF2-40B4-BE49-F238E27FC236}">
                <a16:creationId xmlns:a16="http://schemas.microsoft.com/office/drawing/2014/main" id="{1952BA65-B438-8C2C-5348-872A6D826BDC}"/>
              </a:ext>
            </a:extLst>
          </p:cNvPr>
          <p:cNvSpPr txBox="1"/>
          <p:nvPr/>
        </p:nvSpPr>
        <p:spPr>
          <a:xfrm>
            <a:off x="532758" y="700273"/>
            <a:ext cx="5514681" cy="1200329"/>
          </a:xfrm>
          <a:prstGeom prst="rect">
            <a:avLst/>
          </a:prstGeom>
          <a:noFill/>
        </p:spPr>
        <p:txBody>
          <a:bodyPr wrap="square" rtlCol="0">
            <a:spAutoFit/>
          </a:bodyPr>
          <a:lstStyle/>
          <a:p>
            <a:r>
              <a:rPr lang="fr-FR" sz="2400" b="1" dirty="0"/>
              <a:t>=&gt; </a:t>
            </a:r>
            <a:r>
              <a:rPr lang="fr-FR" sz="2400" b="1" dirty="0" err="1"/>
              <a:t>Please</a:t>
            </a:r>
            <a:r>
              <a:rPr lang="fr-FR" sz="2400" b="1" dirty="0"/>
              <a:t> follow the course</a:t>
            </a:r>
          </a:p>
          <a:p>
            <a:r>
              <a:rPr lang="fr-FR" sz="2400" b="1" dirty="0"/>
              <a:t>=&gt; Next: </a:t>
            </a:r>
            <a:r>
              <a:rPr lang="fr-FR" sz="2400" b="1" dirty="0" err="1"/>
              <a:t>dedicated</a:t>
            </a:r>
            <a:r>
              <a:rPr lang="fr-FR" sz="2400" b="1" dirty="0"/>
              <a:t> training for </a:t>
            </a:r>
            <a:r>
              <a:rPr lang="fr-FR" sz="2400" b="1" dirty="0" err="1"/>
              <a:t>POs</a:t>
            </a:r>
            <a:endParaRPr lang="fr-CH" sz="2400" b="1" dirty="0"/>
          </a:p>
          <a:p>
            <a:endParaRPr lang="en-US" sz="2400" dirty="0"/>
          </a:p>
        </p:txBody>
      </p:sp>
      <p:pic>
        <p:nvPicPr>
          <p:cNvPr id="8" name="Picture 7">
            <a:extLst>
              <a:ext uri="{FF2B5EF4-FFF2-40B4-BE49-F238E27FC236}">
                <a16:creationId xmlns:a16="http://schemas.microsoft.com/office/drawing/2014/main" id="{C7DA58CA-FC2A-F6B9-A49D-C65E260F07C6}"/>
              </a:ext>
            </a:extLst>
          </p:cNvPr>
          <p:cNvPicPr>
            <a:picLocks noChangeAspect="1"/>
          </p:cNvPicPr>
          <p:nvPr/>
        </p:nvPicPr>
        <p:blipFill>
          <a:blip r:embed="rId4"/>
          <a:stretch>
            <a:fillRect/>
          </a:stretch>
        </p:blipFill>
        <p:spPr>
          <a:xfrm>
            <a:off x="1706252" y="1966678"/>
            <a:ext cx="3355942" cy="1218682"/>
          </a:xfrm>
          <a:prstGeom prst="rect">
            <a:avLst/>
          </a:prstGeom>
        </p:spPr>
      </p:pic>
      <p:pic>
        <p:nvPicPr>
          <p:cNvPr id="10" name="Picture 9">
            <a:extLst>
              <a:ext uri="{FF2B5EF4-FFF2-40B4-BE49-F238E27FC236}">
                <a16:creationId xmlns:a16="http://schemas.microsoft.com/office/drawing/2014/main" id="{883918C8-7998-299A-3882-FA2641D72B4F}"/>
              </a:ext>
            </a:extLst>
          </p:cNvPr>
          <p:cNvPicPr>
            <a:picLocks noChangeAspect="1"/>
          </p:cNvPicPr>
          <p:nvPr/>
        </p:nvPicPr>
        <p:blipFill>
          <a:blip r:embed="rId5"/>
          <a:srcRect t="10622"/>
          <a:stretch/>
        </p:blipFill>
        <p:spPr>
          <a:xfrm>
            <a:off x="6408452" y="1900602"/>
            <a:ext cx="3937261" cy="1781669"/>
          </a:xfrm>
          <a:prstGeom prst="rect">
            <a:avLst/>
          </a:prstGeom>
        </p:spPr>
      </p:pic>
      <p:pic>
        <p:nvPicPr>
          <p:cNvPr id="12" name="Picture 11">
            <a:extLst>
              <a:ext uri="{FF2B5EF4-FFF2-40B4-BE49-F238E27FC236}">
                <a16:creationId xmlns:a16="http://schemas.microsoft.com/office/drawing/2014/main" id="{A32613C8-1FF8-8596-88F9-6C263081B08C}"/>
              </a:ext>
            </a:extLst>
          </p:cNvPr>
          <p:cNvPicPr>
            <a:picLocks noChangeAspect="1"/>
          </p:cNvPicPr>
          <p:nvPr/>
        </p:nvPicPr>
        <p:blipFill>
          <a:blip r:embed="rId6"/>
          <a:stretch>
            <a:fillRect/>
          </a:stretch>
        </p:blipFill>
        <p:spPr>
          <a:xfrm>
            <a:off x="6429868" y="3600121"/>
            <a:ext cx="3747056" cy="2156299"/>
          </a:xfrm>
          <a:prstGeom prst="rect">
            <a:avLst/>
          </a:prstGeom>
        </p:spPr>
      </p:pic>
      <p:pic>
        <p:nvPicPr>
          <p:cNvPr id="14" name="Picture 13">
            <a:extLst>
              <a:ext uri="{FF2B5EF4-FFF2-40B4-BE49-F238E27FC236}">
                <a16:creationId xmlns:a16="http://schemas.microsoft.com/office/drawing/2014/main" id="{0D7E0BEB-2F21-3043-06FE-F261F84438D0}"/>
              </a:ext>
            </a:extLst>
          </p:cNvPr>
          <p:cNvPicPr>
            <a:picLocks noChangeAspect="1"/>
          </p:cNvPicPr>
          <p:nvPr/>
        </p:nvPicPr>
        <p:blipFill>
          <a:blip r:embed="rId7"/>
          <a:stretch>
            <a:fillRect/>
          </a:stretch>
        </p:blipFill>
        <p:spPr>
          <a:xfrm>
            <a:off x="1538386" y="3426492"/>
            <a:ext cx="4034386" cy="2278314"/>
          </a:xfrm>
          <a:prstGeom prst="rect">
            <a:avLst/>
          </a:prstGeom>
        </p:spPr>
      </p:pic>
      <p:sp>
        <p:nvSpPr>
          <p:cNvPr id="2" name="Slide Number Placeholder 1">
            <a:extLst>
              <a:ext uri="{FF2B5EF4-FFF2-40B4-BE49-F238E27FC236}">
                <a16:creationId xmlns:a16="http://schemas.microsoft.com/office/drawing/2014/main" id="{8F720E9A-67E1-71CB-64D7-1716D1C8BC3D}"/>
              </a:ext>
            </a:extLst>
          </p:cNvPr>
          <p:cNvSpPr>
            <a:spLocks noGrp="1"/>
          </p:cNvSpPr>
          <p:nvPr>
            <p:ph type="sldNum" sz="quarter" idx="12"/>
          </p:nvPr>
        </p:nvSpPr>
        <p:spPr/>
        <p:txBody>
          <a:bodyPr/>
          <a:lstStyle/>
          <a:p>
            <a:fld id="{36B5EA5A-BC32-A742-B11B-8E7414D5B535}" type="slidenum">
              <a:rPr lang="en-US" smtClean="0"/>
              <a:pPr/>
              <a:t>63</a:t>
            </a:fld>
            <a:endParaRPr lang="en-US" dirty="0"/>
          </a:p>
        </p:txBody>
      </p:sp>
    </p:spTree>
    <p:extLst>
      <p:ext uri="{BB962C8B-B14F-4D97-AF65-F5344CB8AC3E}">
        <p14:creationId xmlns:p14="http://schemas.microsoft.com/office/powerpoint/2010/main" val="3442130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600E-2EB3-6C0E-374C-A9F9F91452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11EF94-DD66-A210-1207-E4484BB3A5E3}"/>
              </a:ext>
            </a:extLst>
          </p:cNvPr>
          <p:cNvSpPr txBox="1"/>
          <p:nvPr/>
        </p:nvSpPr>
        <p:spPr>
          <a:xfrm>
            <a:off x="291751" y="392733"/>
            <a:ext cx="11376025" cy="5783780"/>
          </a:xfrm>
          <a:prstGeom prst="rect">
            <a:avLst/>
          </a:prstGeom>
        </p:spPr>
        <p:txBody>
          <a:bodyPr vert="horz" lIns="0" tIns="0" rIns="0" bIns="0" rtlCol="0" anchor="t" anchorCtr="0">
            <a:normAutofit/>
          </a:bodyPr>
          <a:lstStyle/>
          <a:p>
            <a:pPr marL="571500" indent="-571500">
              <a:lnSpc>
                <a:spcPct val="90000"/>
              </a:lnSpc>
              <a:spcBef>
                <a:spcPct val="0"/>
              </a:spcBef>
              <a:spcAft>
                <a:spcPts val="600"/>
              </a:spcAft>
              <a:buFont typeface="Arial" panose="020B0604020202020204" pitchFamily="34" charset="0"/>
              <a:buChar char="•"/>
            </a:pPr>
            <a:endParaRPr lang="en-US" sz="2800" dirty="0"/>
          </a:p>
        </p:txBody>
      </p:sp>
      <p:sp>
        <p:nvSpPr>
          <p:cNvPr id="4" name="Title 1">
            <a:extLst>
              <a:ext uri="{FF2B5EF4-FFF2-40B4-BE49-F238E27FC236}">
                <a16:creationId xmlns:a16="http://schemas.microsoft.com/office/drawing/2014/main" id="{AA3CA2C7-39BF-27C7-4B23-E07FE288BE83}"/>
              </a:ext>
            </a:extLst>
          </p:cNvPr>
          <p:cNvSpPr>
            <a:spLocks noGrp="1"/>
          </p:cNvSpPr>
          <p:nvPr>
            <p:ph type="title"/>
          </p:nvPr>
        </p:nvSpPr>
        <p:spPr>
          <a:xfrm>
            <a:off x="383274" y="1595243"/>
            <a:ext cx="11376025" cy="1065742"/>
          </a:xfrm>
        </p:spPr>
        <p:txBody>
          <a:bodyPr/>
          <a:lstStyle/>
          <a:p>
            <a:pPr algn="ctr"/>
            <a:r>
              <a:rPr lang="en-US" altLang="en-US" sz="6600" dirty="0">
                <a:latin typeface="Calibri" panose="020F0502020204030204" pitchFamily="34" charset="0"/>
                <a:cs typeface="Calibri" panose="020F0502020204030204" pitchFamily="34" charset="0"/>
              </a:rPr>
              <a:t>Updated Minute Rose</a:t>
            </a:r>
            <a:endParaRPr lang="en-US" sz="6600" dirty="0"/>
          </a:p>
        </p:txBody>
      </p:sp>
      <p:sp>
        <p:nvSpPr>
          <p:cNvPr id="3" name="Slide Number Placeholder 2">
            <a:extLst>
              <a:ext uri="{FF2B5EF4-FFF2-40B4-BE49-F238E27FC236}">
                <a16:creationId xmlns:a16="http://schemas.microsoft.com/office/drawing/2014/main" id="{60ED46AE-544F-8C61-5238-1925214813AF}"/>
              </a:ext>
            </a:extLst>
          </p:cNvPr>
          <p:cNvSpPr>
            <a:spLocks noGrp="1"/>
          </p:cNvSpPr>
          <p:nvPr>
            <p:ph type="sldNum" sz="quarter" idx="12"/>
          </p:nvPr>
        </p:nvSpPr>
        <p:spPr/>
        <p:txBody>
          <a:bodyPr/>
          <a:lstStyle/>
          <a:p>
            <a:fld id="{36B5EA5A-BC32-A742-B11B-8E7414D5B535}" type="slidenum">
              <a:rPr lang="en-US" smtClean="0"/>
              <a:pPr/>
              <a:t>64</a:t>
            </a:fld>
            <a:endParaRPr lang="en-US" dirty="0"/>
          </a:p>
        </p:txBody>
      </p:sp>
    </p:spTree>
    <p:extLst>
      <p:ext uri="{BB962C8B-B14F-4D97-AF65-F5344CB8AC3E}">
        <p14:creationId xmlns:p14="http://schemas.microsoft.com/office/powerpoint/2010/main" val="358638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B9D2E-DDB5-85F4-08EA-39520DDB18F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3BF1FE-78C6-B13C-6B3D-EE1BE6C01A91}"/>
              </a:ext>
            </a:extLst>
          </p:cNvPr>
          <p:cNvPicPr>
            <a:picLocks noChangeAspect="1"/>
          </p:cNvPicPr>
          <p:nvPr/>
        </p:nvPicPr>
        <p:blipFill>
          <a:blip r:embed="rId3"/>
          <a:stretch>
            <a:fillRect/>
          </a:stretch>
        </p:blipFill>
        <p:spPr>
          <a:xfrm>
            <a:off x="2223917" y="1162758"/>
            <a:ext cx="7744165" cy="2289268"/>
          </a:xfrm>
          <a:prstGeom prst="rect">
            <a:avLst/>
          </a:prstGeom>
        </p:spPr>
      </p:pic>
      <p:pic>
        <p:nvPicPr>
          <p:cNvPr id="7" name="Picture 6">
            <a:extLst>
              <a:ext uri="{FF2B5EF4-FFF2-40B4-BE49-F238E27FC236}">
                <a16:creationId xmlns:a16="http://schemas.microsoft.com/office/drawing/2014/main" id="{ED46DA3D-E4CA-411E-D9C8-69A25F7EFE77}"/>
              </a:ext>
            </a:extLst>
          </p:cNvPr>
          <p:cNvPicPr>
            <a:picLocks noChangeAspect="1"/>
          </p:cNvPicPr>
          <p:nvPr/>
        </p:nvPicPr>
        <p:blipFill>
          <a:blip r:embed="rId4"/>
          <a:stretch>
            <a:fillRect/>
          </a:stretch>
        </p:blipFill>
        <p:spPr>
          <a:xfrm>
            <a:off x="2223917" y="3574702"/>
            <a:ext cx="7975160" cy="2818423"/>
          </a:xfrm>
          <a:prstGeom prst="rect">
            <a:avLst/>
          </a:prstGeom>
        </p:spPr>
      </p:pic>
      <p:sp>
        <p:nvSpPr>
          <p:cNvPr id="9" name="Rectangle: Rounded Corners 8">
            <a:extLst>
              <a:ext uri="{FF2B5EF4-FFF2-40B4-BE49-F238E27FC236}">
                <a16:creationId xmlns:a16="http://schemas.microsoft.com/office/drawing/2014/main" id="{D9D6068F-7DB9-3C46-C4DA-F67DE1466CFD}"/>
              </a:ext>
            </a:extLst>
          </p:cNvPr>
          <p:cNvSpPr/>
          <p:nvPr/>
        </p:nvSpPr>
        <p:spPr>
          <a:xfrm>
            <a:off x="1875633" y="1689625"/>
            <a:ext cx="8671728" cy="341644"/>
          </a:xfrm>
          <a:prstGeom prst="roundRect">
            <a:avLst/>
          </a:prstGeom>
          <a:no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0000"/>
                  <a:lumOff val="40000"/>
                </a:schemeClr>
              </a:solidFill>
            </a:endParaRPr>
          </a:p>
        </p:txBody>
      </p:sp>
      <p:sp>
        <p:nvSpPr>
          <p:cNvPr id="11" name="Rectangle: Rounded Corners 10">
            <a:extLst>
              <a:ext uri="{FF2B5EF4-FFF2-40B4-BE49-F238E27FC236}">
                <a16:creationId xmlns:a16="http://schemas.microsoft.com/office/drawing/2014/main" id="{6C97A967-5FC9-61E5-D95D-E706C0332516}"/>
              </a:ext>
            </a:extLst>
          </p:cNvPr>
          <p:cNvSpPr/>
          <p:nvPr/>
        </p:nvSpPr>
        <p:spPr>
          <a:xfrm>
            <a:off x="1875633" y="4131546"/>
            <a:ext cx="8671728" cy="259583"/>
          </a:xfrm>
          <a:prstGeom prst="roundRect">
            <a:avLst/>
          </a:prstGeom>
          <a:no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0000"/>
                  <a:lumOff val="40000"/>
                </a:schemeClr>
              </a:solidFill>
            </a:endParaRPr>
          </a:p>
        </p:txBody>
      </p:sp>
      <p:sp>
        <p:nvSpPr>
          <p:cNvPr id="13" name="TextBox 12">
            <a:extLst>
              <a:ext uri="{FF2B5EF4-FFF2-40B4-BE49-F238E27FC236}">
                <a16:creationId xmlns:a16="http://schemas.microsoft.com/office/drawing/2014/main" id="{C97B7DC4-B8C1-5999-1CAE-852A0753F99D}"/>
              </a:ext>
            </a:extLst>
          </p:cNvPr>
          <p:cNvSpPr txBox="1"/>
          <p:nvPr/>
        </p:nvSpPr>
        <p:spPr>
          <a:xfrm>
            <a:off x="476211" y="308234"/>
            <a:ext cx="11470571" cy="830997"/>
          </a:xfrm>
          <a:prstGeom prst="rect">
            <a:avLst/>
          </a:prstGeom>
          <a:noFill/>
        </p:spPr>
        <p:txBody>
          <a:bodyPr wrap="square" rtlCol="0">
            <a:spAutoFit/>
          </a:bodyPr>
          <a:lstStyle/>
          <a:p>
            <a:pPr marL="342900" indent="-342900">
              <a:buFont typeface="Arial" panose="020B0604020202020204" pitchFamily="34" charset="0"/>
              <a:buChar char="•"/>
            </a:pPr>
            <a:r>
              <a:rPr lang="fr-CH" sz="2400" dirty="0"/>
              <a:t>New </a:t>
            </a:r>
            <a:r>
              <a:rPr lang="fr-CH" sz="2400" dirty="0" err="1"/>
              <a:t>field</a:t>
            </a:r>
            <a:r>
              <a:rPr lang="fr-CH" sz="2400" dirty="0"/>
              <a:t> to </a:t>
            </a:r>
            <a:r>
              <a:rPr lang="fr-CH" sz="2400" dirty="0" err="1"/>
              <a:t>specify</a:t>
            </a:r>
            <a:r>
              <a:rPr lang="fr-CH" sz="2400" dirty="0"/>
              <a:t> </a:t>
            </a:r>
            <a:r>
              <a:rPr lang="fr-CH" sz="2400" dirty="0" err="1"/>
              <a:t>whether</a:t>
            </a:r>
            <a:r>
              <a:rPr lang="fr-CH" sz="2400" dirty="0"/>
              <a:t> the </a:t>
            </a:r>
            <a:r>
              <a:rPr lang="fr-CH" sz="2400" dirty="0" err="1"/>
              <a:t>contract</a:t>
            </a:r>
            <a:r>
              <a:rPr lang="fr-CH" sz="2400" dirty="0"/>
              <a:t> / </a:t>
            </a:r>
            <a:r>
              <a:rPr lang="fr-CH" sz="2400" dirty="0" err="1"/>
              <a:t>amendment</a:t>
            </a:r>
            <a:r>
              <a:rPr lang="fr-CH" sz="2400" dirty="0"/>
              <a:t> </a:t>
            </a:r>
            <a:r>
              <a:rPr lang="fr-CH" sz="2400" dirty="0" err="1"/>
              <a:t>should</a:t>
            </a:r>
            <a:r>
              <a:rPr lang="fr-CH" sz="2400" dirty="0"/>
              <a:t> </a:t>
            </a:r>
            <a:r>
              <a:rPr lang="fr-CH" sz="2400" dirty="0" err="1"/>
              <a:t>be</a:t>
            </a:r>
            <a:r>
              <a:rPr lang="fr-CH" sz="2400" dirty="0"/>
              <a:t> </a:t>
            </a:r>
            <a:r>
              <a:rPr lang="fr-CH" sz="2400" dirty="0" err="1"/>
              <a:t>reported</a:t>
            </a:r>
            <a:r>
              <a:rPr lang="fr-CH" sz="2400" dirty="0"/>
              <a:t> as supplies / MOCS / Utilities</a:t>
            </a:r>
          </a:p>
        </p:txBody>
      </p:sp>
      <p:sp>
        <p:nvSpPr>
          <p:cNvPr id="5" name="Slide Number Placeholder 4">
            <a:extLst>
              <a:ext uri="{FF2B5EF4-FFF2-40B4-BE49-F238E27FC236}">
                <a16:creationId xmlns:a16="http://schemas.microsoft.com/office/drawing/2014/main" id="{14FCE08C-2758-808C-40E1-855B51C052B5}"/>
              </a:ext>
            </a:extLst>
          </p:cNvPr>
          <p:cNvSpPr>
            <a:spLocks noGrp="1"/>
          </p:cNvSpPr>
          <p:nvPr>
            <p:ph type="sldNum" sz="quarter" idx="12"/>
          </p:nvPr>
        </p:nvSpPr>
        <p:spPr/>
        <p:txBody>
          <a:bodyPr/>
          <a:lstStyle/>
          <a:p>
            <a:fld id="{36B5EA5A-BC32-A742-B11B-8E7414D5B535}" type="slidenum">
              <a:rPr lang="en-US" smtClean="0"/>
              <a:pPr/>
              <a:t>65</a:t>
            </a:fld>
            <a:endParaRPr lang="en-US" dirty="0"/>
          </a:p>
        </p:txBody>
      </p:sp>
    </p:spTree>
    <p:extLst>
      <p:ext uri="{BB962C8B-B14F-4D97-AF65-F5344CB8AC3E}">
        <p14:creationId xmlns:p14="http://schemas.microsoft.com/office/powerpoint/2010/main" val="3982746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a:extLst>
              <a:ext uri="{FF2B5EF4-FFF2-40B4-BE49-F238E27FC236}">
                <a16:creationId xmlns:a16="http://schemas.microsoft.com/office/drawing/2014/main" id="{FEE683DB-1868-DB4C-8988-CB9FA22A8DE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1440" y="0"/>
            <a:ext cx="12974318" cy="6858000"/>
          </a:xfrm>
          <a:prstGeom prst="rect">
            <a:avLst/>
          </a:prstGeom>
        </p:spPr>
      </p:pic>
    </p:spTree>
    <p:extLst>
      <p:ext uri="{BB962C8B-B14F-4D97-AF65-F5344CB8AC3E}">
        <p14:creationId xmlns:p14="http://schemas.microsoft.com/office/powerpoint/2010/main" val="3635542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B896-8EB5-82F7-10F7-00AEA1B999F2}"/>
              </a:ext>
            </a:extLst>
          </p:cNvPr>
          <p:cNvSpPr>
            <a:spLocks noGrp="1"/>
          </p:cNvSpPr>
          <p:nvPr>
            <p:ph type="title"/>
          </p:nvPr>
        </p:nvSpPr>
        <p:spPr>
          <a:xfrm>
            <a:off x="1981200" y="137445"/>
            <a:ext cx="7467600" cy="634082"/>
          </a:xfrm>
        </p:spPr>
        <p:txBody>
          <a:bodyPr>
            <a:normAutofit/>
          </a:bodyPr>
          <a:lstStyle/>
          <a:p>
            <a:r>
              <a:rPr lang="en-US" sz="3200" dirty="0"/>
              <a:t>Highlights 2024 </a:t>
            </a:r>
            <a:endParaRPr lang="en-GB" sz="3200" dirty="0"/>
          </a:p>
        </p:txBody>
      </p:sp>
      <p:grpSp>
        <p:nvGrpSpPr>
          <p:cNvPr id="1338" name="Group 1337">
            <a:extLst>
              <a:ext uri="{FF2B5EF4-FFF2-40B4-BE49-F238E27FC236}">
                <a16:creationId xmlns:a16="http://schemas.microsoft.com/office/drawing/2014/main" id="{93CC0181-D62C-1B53-D6D0-F87608EC1689}"/>
              </a:ext>
            </a:extLst>
          </p:cNvPr>
          <p:cNvGrpSpPr/>
          <p:nvPr/>
        </p:nvGrpSpPr>
        <p:grpSpPr>
          <a:xfrm>
            <a:off x="4975397" y="3837128"/>
            <a:ext cx="2241209" cy="1455440"/>
            <a:chOff x="6173302" y="1359798"/>
            <a:chExt cx="1989895" cy="1319612"/>
          </a:xfrm>
        </p:grpSpPr>
        <p:grpSp>
          <p:nvGrpSpPr>
            <p:cNvPr id="17" name="Google Shape;221;p14">
              <a:extLst>
                <a:ext uri="{FF2B5EF4-FFF2-40B4-BE49-F238E27FC236}">
                  <a16:creationId xmlns:a16="http://schemas.microsoft.com/office/drawing/2014/main" id="{D59AD5A9-D646-D001-9DAF-3A43F566D4A1}"/>
                </a:ext>
              </a:extLst>
            </p:cNvPr>
            <p:cNvGrpSpPr/>
            <p:nvPr/>
          </p:nvGrpSpPr>
          <p:grpSpPr>
            <a:xfrm>
              <a:off x="6173302" y="1359798"/>
              <a:ext cx="1989895" cy="1319612"/>
              <a:chOff x="3331180" y="1880914"/>
              <a:chExt cx="2481610" cy="1645696"/>
            </a:xfrm>
          </p:grpSpPr>
          <p:sp>
            <p:nvSpPr>
              <p:cNvPr id="25" name="Google Shape;229;p14">
                <a:extLst>
                  <a:ext uri="{FF2B5EF4-FFF2-40B4-BE49-F238E27FC236}">
                    <a16:creationId xmlns:a16="http://schemas.microsoft.com/office/drawing/2014/main" id="{BBFD564A-F65C-B511-30BC-BDC4A9DFBF15}"/>
                  </a:ext>
                </a:extLst>
              </p:cNvPr>
              <p:cNvSpPr/>
              <p:nvPr/>
            </p:nvSpPr>
            <p:spPr>
              <a:xfrm>
                <a:off x="3623872" y="1880914"/>
                <a:ext cx="1896226" cy="1175030"/>
              </a:xfrm>
              <a:custGeom>
                <a:avLst/>
                <a:gdLst/>
                <a:ahLst/>
                <a:cxnLst/>
                <a:rect l="l" t="t" r="r" b="b"/>
                <a:pathLst>
                  <a:path w="71193" h="44116" extrusionOk="0">
                    <a:moveTo>
                      <a:pt x="3421" y="1"/>
                    </a:moveTo>
                    <a:cubicBezTo>
                      <a:pt x="1553" y="1"/>
                      <a:pt x="1" y="1521"/>
                      <a:pt x="1" y="3421"/>
                    </a:cubicBezTo>
                    <a:lnTo>
                      <a:pt x="1" y="40695"/>
                    </a:lnTo>
                    <a:cubicBezTo>
                      <a:pt x="1" y="42595"/>
                      <a:pt x="1553" y="44116"/>
                      <a:pt x="3421" y="44116"/>
                    </a:cubicBezTo>
                    <a:lnTo>
                      <a:pt x="67773" y="44116"/>
                    </a:lnTo>
                    <a:cubicBezTo>
                      <a:pt x="69641" y="44116"/>
                      <a:pt x="71193" y="42595"/>
                      <a:pt x="71193" y="40695"/>
                    </a:cubicBezTo>
                    <a:lnTo>
                      <a:pt x="71193" y="3421"/>
                    </a:lnTo>
                    <a:cubicBezTo>
                      <a:pt x="71193" y="1521"/>
                      <a:pt x="69641" y="1"/>
                      <a:pt x="67773"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26" name="Google Shape;230;p14">
                <a:extLst>
                  <a:ext uri="{FF2B5EF4-FFF2-40B4-BE49-F238E27FC236}">
                    <a16:creationId xmlns:a16="http://schemas.microsoft.com/office/drawing/2014/main" id="{10F7234C-5289-CC02-5D1D-FF088A790B51}"/>
                  </a:ext>
                </a:extLst>
              </p:cNvPr>
              <p:cNvSpPr/>
              <p:nvPr/>
            </p:nvSpPr>
            <p:spPr>
              <a:xfrm>
                <a:off x="3331180" y="3017962"/>
                <a:ext cx="2481610" cy="455512"/>
              </a:xfrm>
              <a:custGeom>
                <a:avLst/>
                <a:gdLst/>
                <a:ahLst/>
                <a:cxnLst/>
                <a:rect l="l" t="t" r="r" b="b"/>
                <a:pathLst>
                  <a:path w="93171" h="17102" extrusionOk="0">
                    <a:moveTo>
                      <a:pt x="14410" y="0"/>
                    </a:moveTo>
                    <a:cubicBezTo>
                      <a:pt x="12542" y="0"/>
                      <a:pt x="10610" y="634"/>
                      <a:pt x="10103" y="1394"/>
                    </a:cubicBezTo>
                    <a:lnTo>
                      <a:pt x="507" y="15740"/>
                    </a:lnTo>
                    <a:cubicBezTo>
                      <a:pt x="1" y="16468"/>
                      <a:pt x="1616" y="17102"/>
                      <a:pt x="4118" y="17102"/>
                    </a:cubicBezTo>
                    <a:lnTo>
                      <a:pt x="89086" y="17102"/>
                    </a:lnTo>
                    <a:cubicBezTo>
                      <a:pt x="91556" y="17102"/>
                      <a:pt x="93171" y="16468"/>
                      <a:pt x="92664" y="15740"/>
                    </a:cubicBezTo>
                    <a:lnTo>
                      <a:pt x="83069" y="1394"/>
                    </a:lnTo>
                    <a:cubicBezTo>
                      <a:pt x="82594" y="634"/>
                      <a:pt x="80630" y="0"/>
                      <a:pt x="78762" y="0"/>
                    </a:cubicBezTo>
                    <a:close/>
                  </a:path>
                </a:pathLst>
              </a:custGeom>
              <a:solidFill>
                <a:srgbClr val="FFFFFF"/>
              </a:solidFill>
              <a:ln w="2375" cap="flat" cmpd="sng">
                <a:solidFill>
                  <a:srgbClr val="CECECE"/>
                </a:solidFill>
                <a:prstDash val="solid"/>
                <a:miter lim="31669"/>
                <a:headEnd type="none" w="sm" len="sm"/>
                <a:tailEnd type="none" w="sm" len="sm"/>
              </a:ln>
            </p:spPr>
            <p:txBody>
              <a:bodyPr spcFirstLastPara="1" wrap="square" lIns="91425" tIns="91425" rIns="91425" bIns="91425" anchor="ctr" anchorCtr="0">
                <a:noAutofit/>
              </a:bodyPr>
              <a:lstStyle/>
              <a:p>
                <a:endParaRPr/>
              </a:p>
            </p:txBody>
          </p:sp>
          <p:sp>
            <p:nvSpPr>
              <p:cNvPr id="27" name="Google Shape;231;p14">
                <a:extLst>
                  <a:ext uri="{FF2B5EF4-FFF2-40B4-BE49-F238E27FC236}">
                    <a16:creationId xmlns:a16="http://schemas.microsoft.com/office/drawing/2014/main" id="{87A11492-0429-0FBB-2666-099DA0220E5F}"/>
                  </a:ext>
                </a:extLst>
              </p:cNvPr>
              <p:cNvSpPr/>
              <p:nvPr/>
            </p:nvSpPr>
            <p:spPr>
              <a:xfrm>
                <a:off x="3338771" y="3444761"/>
                <a:ext cx="2467280" cy="81849"/>
              </a:xfrm>
              <a:custGeom>
                <a:avLst/>
                <a:gdLst/>
                <a:ahLst/>
                <a:cxnLst/>
                <a:rect l="l" t="t" r="r" b="b"/>
                <a:pathLst>
                  <a:path w="92633" h="3073" extrusionOk="0">
                    <a:moveTo>
                      <a:pt x="127" y="1"/>
                    </a:moveTo>
                    <a:lnTo>
                      <a:pt x="127" y="1"/>
                    </a:lnTo>
                    <a:cubicBezTo>
                      <a:pt x="1" y="1869"/>
                      <a:pt x="3358" y="3073"/>
                      <a:pt x="5543" y="3073"/>
                    </a:cubicBezTo>
                    <a:lnTo>
                      <a:pt x="87091" y="3073"/>
                    </a:lnTo>
                    <a:cubicBezTo>
                      <a:pt x="89276" y="3073"/>
                      <a:pt x="92633" y="1869"/>
                      <a:pt x="92474" y="1"/>
                    </a:cubicBezTo>
                    <a:lnTo>
                      <a:pt x="92474" y="1"/>
                    </a:lnTo>
                    <a:cubicBezTo>
                      <a:pt x="92443" y="603"/>
                      <a:pt x="90954" y="1078"/>
                      <a:pt x="88801" y="1078"/>
                    </a:cubicBezTo>
                    <a:lnTo>
                      <a:pt x="3833" y="1078"/>
                    </a:lnTo>
                    <a:cubicBezTo>
                      <a:pt x="1679" y="1078"/>
                      <a:pt x="191" y="603"/>
                      <a:pt x="12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28" name="Google Shape;232;p14">
                <a:extLst>
                  <a:ext uri="{FF2B5EF4-FFF2-40B4-BE49-F238E27FC236}">
                    <a16:creationId xmlns:a16="http://schemas.microsoft.com/office/drawing/2014/main" id="{115A591B-5A1E-4F5F-F043-6147A0311A3D}"/>
                  </a:ext>
                </a:extLst>
              </p:cNvPr>
              <p:cNvSpPr/>
              <p:nvPr/>
            </p:nvSpPr>
            <p:spPr>
              <a:xfrm>
                <a:off x="3747032" y="3062656"/>
                <a:ext cx="104622" cy="22800"/>
              </a:xfrm>
              <a:custGeom>
                <a:avLst/>
                <a:gdLst/>
                <a:ahLst/>
                <a:cxnLst/>
                <a:rect l="l" t="t" r="r" b="b"/>
                <a:pathLst>
                  <a:path w="3928" h="856" extrusionOk="0">
                    <a:moveTo>
                      <a:pt x="1046" y="1"/>
                    </a:moveTo>
                    <a:cubicBezTo>
                      <a:pt x="697" y="1"/>
                      <a:pt x="380" y="96"/>
                      <a:pt x="317" y="223"/>
                    </a:cubicBezTo>
                    <a:cubicBezTo>
                      <a:pt x="222" y="381"/>
                      <a:pt x="190" y="476"/>
                      <a:pt x="95" y="634"/>
                    </a:cubicBezTo>
                    <a:cubicBezTo>
                      <a:pt x="0" y="761"/>
                      <a:pt x="222" y="856"/>
                      <a:pt x="571" y="856"/>
                    </a:cubicBezTo>
                    <a:lnTo>
                      <a:pt x="2946" y="856"/>
                    </a:lnTo>
                    <a:cubicBezTo>
                      <a:pt x="3262" y="856"/>
                      <a:pt x="3579" y="761"/>
                      <a:pt x="3642" y="634"/>
                    </a:cubicBezTo>
                    <a:cubicBezTo>
                      <a:pt x="3737" y="476"/>
                      <a:pt x="3769" y="381"/>
                      <a:pt x="3864" y="223"/>
                    </a:cubicBezTo>
                    <a:cubicBezTo>
                      <a:pt x="3927" y="96"/>
                      <a:pt x="3706" y="1"/>
                      <a:pt x="3389"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29" name="Google Shape;233;p14">
                <a:extLst>
                  <a:ext uri="{FF2B5EF4-FFF2-40B4-BE49-F238E27FC236}">
                    <a16:creationId xmlns:a16="http://schemas.microsoft.com/office/drawing/2014/main" id="{8B34960C-B53E-7F1B-71D2-DC16601D3DEF}"/>
                  </a:ext>
                </a:extLst>
              </p:cNvPr>
              <p:cNvSpPr/>
              <p:nvPr/>
            </p:nvSpPr>
            <p:spPr>
              <a:xfrm>
                <a:off x="3858366" y="3062656"/>
                <a:ext cx="102944" cy="22800"/>
              </a:xfrm>
              <a:custGeom>
                <a:avLst/>
                <a:gdLst/>
                <a:ahLst/>
                <a:cxnLst/>
                <a:rect l="l" t="t" r="r" b="b"/>
                <a:pathLst>
                  <a:path w="3865" h="856" extrusionOk="0">
                    <a:moveTo>
                      <a:pt x="951" y="1"/>
                    </a:moveTo>
                    <a:cubicBezTo>
                      <a:pt x="634" y="1"/>
                      <a:pt x="317" y="96"/>
                      <a:pt x="286" y="223"/>
                    </a:cubicBezTo>
                    <a:cubicBezTo>
                      <a:pt x="191" y="381"/>
                      <a:pt x="127" y="476"/>
                      <a:pt x="64" y="634"/>
                    </a:cubicBezTo>
                    <a:cubicBezTo>
                      <a:pt x="1" y="761"/>
                      <a:pt x="222" y="856"/>
                      <a:pt x="539" y="856"/>
                    </a:cubicBezTo>
                    <a:lnTo>
                      <a:pt x="2946" y="856"/>
                    </a:lnTo>
                    <a:cubicBezTo>
                      <a:pt x="3263" y="856"/>
                      <a:pt x="3579" y="761"/>
                      <a:pt x="3611" y="634"/>
                    </a:cubicBezTo>
                    <a:cubicBezTo>
                      <a:pt x="3706" y="476"/>
                      <a:pt x="3738" y="381"/>
                      <a:pt x="3801" y="223"/>
                    </a:cubicBezTo>
                    <a:cubicBezTo>
                      <a:pt x="3864" y="96"/>
                      <a:pt x="3643" y="1"/>
                      <a:pt x="332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0" name="Google Shape;234;p14">
                <a:extLst>
                  <a:ext uri="{FF2B5EF4-FFF2-40B4-BE49-F238E27FC236}">
                    <a16:creationId xmlns:a16="http://schemas.microsoft.com/office/drawing/2014/main" id="{7CEA548A-8D5F-4565-9B72-C8069A864E12}"/>
                  </a:ext>
                </a:extLst>
              </p:cNvPr>
              <p:cNvSpPr/>
              <p:nvPr/>
            </p:nvSpPr>
            <p:spPr>
              <a:xfrm>
                <a:off x="3968875" y="3062656"/>
                <a:ext cx="102092" cy="22800"/>
              </a:xfrm>
              <a:custGeom>
                <a:avLst/>
                <a:gdLst/>
                <a:ahLst/>
                <a:cxnLst/>
                <a:rect l="l" t="t" r="r" b="b"/>
                <a:pathLst>
                  <a:path w="3833" h="856" extrusionOk="0">
                    <a:moveTo>
                      <a:pt x="919" y="1"/>
                    </a:moveTo>
                    <a:cubicBezTo>
                      <a:pt x="602" y="1"/>
                      <a:pt x="285" y="96"/>
                      <a:pt x="254" y="223"/>
                    </a:cubicBezTo>
                    <a:cubicBezTo>
                      <a:pt x="190" y="381"/>
                      <a:pt x="127" y="476"/>
                      <a:pt x="64" y="634"/>
                    </a:cubicBezTo>
                    <a:cubicBezTo>
                      <a:pt x="0" y="761"/>
                      <a:pt x="254" y="856"/>
                      <a:pt x="570" y="856"/>
                    </a:cubicBezTo>
                    <a:lnTo>
                      <a:pt x="2946" y="856"/>
                    </a:lnTo>
                    <a:cubicBezTo>
                      <a:pt x="3294" y="856"/>
                      <a:pt x="3579" y="761"/>
                      <a:pt x="3642" y="634"/>
                    </a:cubicBezTo>
                    <a:cubicBezTo>
                      <a:pt x="3706" y="476"/>
                      <a:pt x="3737" y="381"/>
                      <a:pt x="3769" y="223"/>
                    </a:cubicBezTo>
                    <a:cubicBezTo>
                      <a:pt x="3832" y="96"/>
                      <a:pt x="3611" y="1"/>
                      <a:pt x="3262"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1" name="Google Shape;235;p14">
                <a:extLst>
                  <a:ext uri="{FF2B5EF4-FFF2-40B4-BE49-F238E27FC236}">
                    <a16:creationId xmlns:a16="http://schemas.microsoft.com/office/drawing/2014/main" id="{46657373-580E-340D-1746-ECAF926FFD2B}"/>
                  </a:ext>
                </a:extLst>
              </p:cNvPr>
              <p:cNvSpPr/>
              <p:nvPr/>
            </p:nvSpPr>
            <p:spPr>
              <a:xfrm>
                <a:off x="4080209" y="3062656"/>
                <a:ext cx="100414" cy="22800"/>
              </a:xfrm>
              <a:custGeom>
                <a:avLst/>
                <a:gdLst/>
                <a:ahLst/>
                <a:cxnLst/>
                <a:rect l="l" t="t" r="r" b="b"/>
                <a:pathLst>
                  <a:path w="3770" h="856" extrusionOk="0">
                    <a:moveTo>
                      <a:pt x="856" y="1"/>
                    </a:moveTo>
                    <a:cubicBezTo>
                      <a:pt x="539" y="1"/>
                      <a:pt x="222" y="96"/>
                      <a:pt x="191" y="223"/>
                    </a:cubicBezTo>
                    <a:cubicBezTo>
                      <a:pt x="127" y="381"/>
                      <a:pt x="96" y="476"/>
                      <a:pt x="64" y="634"/>
                    </a:cubicBezTo>
                    <a:cubicBezTo>
                      <a:pt x="1" y="761"/>
                      <a:pt x="254" y="856"/>
                      <a:pt x="571" y="856"/>
                    </a:cubicBezTo>
                    <a:lnTo>
                      <a:pt x="2946" y="856"/>
                    </a:lnTo>
                    <a:cubicBezTo>
                      <a:pt x="3294" y="856"/>
                      <a:pt x="3579" y="761"/>
                      <a:pt x="3611" y="634"/>
                    </a:cubicBezTo>
                    <a:cubicBezTo>
                      <a:pt x="3674" y="476"/>
                      <a:pt x="3674" y="381"/>
                      <a:pt x="3738" y="223"/>
                    </a:cubicBezTo>
                    <a:cubicBezTo>
                      <a:pt x="3769" y="96"/>
                      <a:pt x="3516" y="1"/>
                      <a:pt x="3199"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2" name="Google Shape;236;p14">
                <a:extLst>
                  <a:ext uri="{FF2B5EF4-FFF2-40B4-BE49-F238E27FC236}">
                    <a16:creationId xmlns:a16="http://schemas.microsoft.com/office/drawing/2014/main" id="{1850981D-D0BC-F191-DB86-9103627E7CD6}"/>
                  </a:ext>
                </a:extLst>
              </p:cNvPr>
              <p:cNvSpPr/>
              <p:nvPr/>
            </p:nvSpPr>
            <p:spPr>
              <a:xfrm>
                <a:off x="4191570" y="3062656"/>
                <a:ext cx="98709" cy="22800"/>
              </a:xfrm>
              <a:custGeom>
                <a:avLst/>
                <a:gdLst/>
                <a:ahLst/>
                <a:cxnLst/>
                <a:rect l="l" t="t" r="r" b="b"/>
                <a:pathLst>
                  <a:path w="3706" h="856" extrusionOk="0">
                    <a:moveTo>
                      <a:pt x="792" y="1"/>
                    </a:moveTo>
                    <a:cubicBezTo>
                      <a:pt x="475" y="1"/>
                      <a:pt x="158" y="96"/>
                      <a:pt x="127" y="223"/>
                    </a:cubicBezTo>
                    <a:cubicBezTo>
                      <a:pt x="95" y="381"/>
                      <a:pt x="63" y="476"/>
                      <a:pt x="32" y="634"/>
                    </a:cubicBezTo>
                    <a:cubicBezTo>
                      <a:pt x="0" y="761"/>
                      <a:pt x="222" y="856"/>
                      <a:pt x="570" y="856"/>
                    </a:cubicBezTo>
                    <a:lnTo>
                      <a:pt x="2945" y="856"/>
                    </a:lnTo>
                    <a:cubicBezTo>
                      <a:pt x="3294" y="856"/>
                      <a:pt x="3579" y="761"/>
                      <a:pt x="3610" y="634"/>
                    </a:cubicBezTo>
                    <a:cubicBezTo>
                      <a:pt x="3642" y="476"/>
                      <a:pt x="3642" y="381"/>
                      <a:pt x="3674" y="223"/>
                    </a:cubicBezTo>
                    <a:cubicBezTo>
                      <a:pt x="3705" y="96"/>
                      <a:pt x="3452" y="1"/>
                      <a:pt x="313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3" name="Google Shape;237;p14">
                <a:extLst>
                  <a:ext uri="{FF2B5EF4-FFF2-40B4-BE49-F238E27FC236}">
                    <a16:creationId xmlns:a16="http://schemas.microsoft.com/office/drawing/2014/main" id="{0C404444-5952-C06E-02F2-961012CCC2F5}"/>
                  </a:ext>
                </a:extLst>
              </p:cNvPr>
              <p:cNvSpPr/>
              <p:nvPr/>
            </p:nvSpPr>
            <p:spPr>
              <a:xfrm>
                <a:off x="4302052" y="3062656"/>
                <a:ext cx="97031" cy="22800"/>
              </a:xfrm>
              <a:custGeom>
                <a:avLst/>
                <a:gdLst/>
                <a:ahLst/>
                <a:cxnLst/>
                <a:rect l="l" t="t" r="r" b="b"/>
                <a:pathLst>
                  <a:path w="3643" h="856" extrusionOk="0">
                    <a:moveTo>
                      <a:pt x="729" y="1"/>
                    </a:moveTo>
                    <a:cubicBezTo>
                      <a:pt x="412" y="1"/>
                      <a:pt x="127" y="96"/>
                      <a:pt x="96" y="223"/>
                    </a:cubicBezTo>
                    <a:cubicBezTo>
                      <a:pt x="96" y="381"/>
                      <a:pt x="64" y="476"/>
                      <a:pt x="32" y="634"/>
                    </a:cubicBezTo>
                    <a:cubicBezTo>
                      <a:pt x="1" y="761"/>
                      <a:pt x="254" y="856"/>
                      <a:pt x="602" y="856"/>
                    </a:cubicBezTo>
                    <a:lnTo>
                      <a:pt x="2978" y="856"/>
                    </a:lnTo>
                    <a:cubicBezTo>
                      <a:pt x="3294" y="856"/>
                      <a:pt x="3579" y="761"/>
                      <a:pt x="3579" y="634"/>
                    </a:cubicBezTo>
                    <a:cubicBezTo>
                      <a:pt x="3611" y="476"/>
                      <a:pt x="3611" y="381"/>
                      <a:pt x="3643" y="223"/>
                    </a:cubicBezTo>
                    <a:cubicBezTo>
                      <a:pt x="3643" y="96"/>
                      <a:pt x="3421" y="1"/>
                      <a:pt x="3073"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4" name="Google Shape;238;p14">
                <a:extLst>
                  <a:ext uri="{FF2B5EF4-FFF2-40B4-BE49-F238E27FC236}">
                    <a16:creationId xmlns:a16="http://schemas.microsoft.com/office/drawing/2014/main" id="{B1686118-EDEA-DC42-2640-8735F21B8955}"/>
                  </a:ext>
                </a:extLst>
              </p:cNvPr>
              <p:cNvSpPr/>
              <p:nvPr/>
            </p:nvSpPr>
            <p:spPr>
              <a:xfrm>
                <a:off x="4413413" y="3062656"/>
                <a:ext cx="96179" cy="22800"/>
              </a:xfrm>
              <a:custGeom>
                <a:avLst/>
                <a:gdLst/>
                <a:ahLst/>
                <a:cxnLst/>
                <a:rect l="l" t="t" r="r" b="b"/>
                <a:pathLst>
                  <a:path w="3611" h="856" extrusionOk="0">
                    <a:moveTo>
                      <a:pt x="665" y="1"/>
                    </a:moveTo>
                    <a:cubicBezTo>
                      <a:pt x="348" y="1"/>
                      <a:pt x="63" y="96"/>
                      <a:pt x="63" y="223"/>
                    </a:cubicBezTo>
                    <a:cubicBezTo>
                      <a:pt x="32" y="381"/>
                      <a:pt x="32" y="476"/>
                      <a:pt x="0" y="634"/>
                    </a:cubicBezTo>
                    <a:cubicBezTo>
                      <a:pt x="0" y="761"/>
                      <a:pt x="253" y="856"/>
                      <a:pt x="602" y="856"/>
                    </a:cubicBezTo>
                    <a:lnTo>
                      <a:pt x="2977" y="856"/>
                    </a:lnTo>
                    <a:cubicBezTo>
                      <a:pt x="3294" y="856"/>
                      <a:pt x="3579" y="761"/>
                      <a:pt x="3579" y="634"/>
                    </a:cubicBezTo>
                    <a:cubicBezTo>
                      <a:pt x="3579" y="476"/>
                      <a:pt x="3579" y="381"/>
                      <a:pt x="3610" y="223"/>
                    </a:cubicBezTo>
                    <a:cubicBezTo>
                      <a:pt x="3610" y="96"/>
                      <a:pt x="3357" y="1"/>
                      <a:pt x="3009"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5" name="Google Shape;239;p14">
                <a:extLst>
                  <a:ext uri="{FF2B5EF4-FFF2-40B4-BE49-F238E27FC236}">
                    <a16:creationId xmlns:a16="http://schemas.microsoft.com/office/drawing/2014/main" id="{0AF9C10E-D025-E12D-F987-53BC75DE91ED}"/>
                  </a:ext>
                </a:extLst>
              </p:cNvPr>
              <p:cNvSpPr/>
              <p:nvPr/>
            </p:nvSpPr>
            <p:spPr>
              <a:xfrm>
                <a:off x="4524747" y="3062656"/>
                <a:ext cx="95327" cy="22800"/>
              </a:xfrm>
              <a:custGeom>
                <a:avLst/>
                <a:gdLst/>
                <a:ahLst/>
                <a:cxnLst/>
                <a:rect l="l" t="t" r="r" b="b"/>
                <a:pathLst>
                  <a:path w="3579" h="856" extrusionOk="0">
                    <a:moveTo>
                      <a:pt x="602" y="1"/>
                    </a:moveTo>
                    <a:cubicBezTo>
                      <a:pt x="285" y="1"/>
                      <a:pt x="0" y="96"/>
                      <a:pt x="0" y="223"/>
                    </a:cubicBezTo>
                    <a:cubicBezTo>
                      <a:pt x="0" y="381"/>
                      <a:pt x="0" y="476"/>
                      <a:pt x="0" y="634"/>
                    </a:cubicBezTo>
                    <a:cubicBezTo>
                      <a:pt x="0" y="761"/>
                      <a:pt x="254" y="856"/>
                      <a:pt x="570" y="856"/>
                    </a:cubicBezTo>
                    <a:lnTo>
                      <a:pt x="2977" y="856"/>
                    </a:lnTo>
                    <a:cubicBezTo>
                      <a:pt x="3294" y="856"/>
                      <a:pt x="3579" y="761"/>
                      <a:pt x="3547" y="634"/>
                    </a:cubicBezTo>
                    <a:cubicBezTo>
                      <a:pt x="3547" y="476"/>
                      <a:pt x="3547" y="381"/>
                      <a:pt x="3547" y="223"/>
                    </a:cubicBezTo>
                    <a:cubicBezTo>
                      <a:pt x="3547" y="96"/>
                      <a:pt x="3262" y="1"/>
                      <a:pt x="294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6" name="Google Shape;240;p14">
                <a:extLst>
                  <a:ext uri="{FF2B5EF4-FFF2-40B4-BE49-F238E27FC236}">
                    <a16:creationId xmlns:a16="http://schemas.microsoft.com/office/drawing/2014/main" id="{CB754D90-2D98-55F9-49D8-5B22270F267E}"/>
                  </a:ext>
                </a:extLst>
              </p:cNvPr>
              <p:cNvSpPr/>
              <p:nvPr/>
            </p:nvSpPr>
            <p:spPr>
              <a:xfrm>
                <a:off x="4634404" y="3062656"/>
                <a:ext cx="96179" cy="22800"/>
              </a:xfrm>
              <a:custGeom>
                <a:avLst/>
                <a:gdLst/>
                <a:ahLst/>
                <a:cxnLst/>
                <a:rect l="l" t="t" r="r" b="b"/>
                <a:pathLst>
                  <a:path w="3611" h="856" extrusionOk="0">
                    <a:moveTo>
                      <a:pt x="602" y="1"/>
                    </a:moveTo>
                    <a:cubicBezTo>
                      <a:pt x="254" y="1"/>
                      <a:pt x="0" y="96"/>
                      <a:pt x="0" y="223"/>
                    </a:cubicBezTo>
                    <a:cubicBezTo>
                      <a:pt x="32" y="381"/>
                      <a:pt x="32" y="476"/>
                      <a:pt x="32" y="634"/>
                    </a:cubicBezTo>
                    <a:cubicBezTo>
                      <a:pt x="32" y="761"/>
                      <a:pt x="317" y="856"/>
                      <a:pt x="634" y="856"/>
                    </a:cubicBezTo>
                    <a:lnTo>
                      <a:pt x="3009" y="856"/>
                    </a:lnTo>
                    <a:cubicBezTo>
                      <a:pt x="3357" y="856"/>
                      <a:pt x="3611" y="761"/>
                      <a:pt x="3611" y="634"/>
                    </a:cubicBezTo>
                    <a:cubicBezTo>
                      <a:pt x="3579" y="476"/>
                      <a:pt x="3579" y="381"/>
                      <a:pt x="3547" y="223"/>
                    </a:cubicBezTo>
                    <a:cubicBezTo>
                      <a:pt x="3547" y="96"/>
                      <a:pt x="3262" y="1"/>
                      <a:pt x="294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7" name="Google Shape;241;p14">
                <a:extLst>
                  <a:ext uri="{FF2B5EF4-FFF2-40B4-BE49-F238E27FC236}">
                    <a16:creationId xmlns:a16="http://schemas.microsoft.com/office/drawing/2014/main" id="{632F2EFB-872D-A944-7E0E-4BC584838ADA}"/>
                  </a:ext>
                </a:extLst>
              </p:cNvPr>
              <p:cNvSpPr/>
              <p:nvPr/>
            </p:nvSpPr>
            <p:spPr>
              <a:xfrm>
                <a:off x="4744060" y="3062656"/>
                <a:ext cx="97857" cy="22800"/>
              </a:xfrm>
              <a:custGeom>
                <a:avLst/>
                <a:gdLst/>
                <a:ahLst/>
                <a:cxnLst/>
                <a:rect l="l" t="t" r="r" b="b"/>
                <a:pathLst>
                  <a:path w="3674" h="856" extrusionOk="0">
                    <a:moveTo>
                      <a:pt x="602" y="1"/>
                    </a:moveTo>
                    <a:cubicBezTo>
                      <a:pt x="254" y="1"/>
                      <a:pt x="0" y="96"/>
                      <a:pt x="32" y="223"/>
                    </a:cubicBezTo>
                    <a:cubicBezTo>
                      <a:pt x="32" y="381"/>
                      <a:pt x="64" y="476"/>
                      <a:pt x="64" y="634"/>
                    </a:cubicBezTo>
                    <a:cubicBezTo>
                      <a:pt x="95" y="761"/>
                      <a:pt x="380" y="856"/>
                      <a:pt x="697" y="856"/>
                    </a:cubicBezTo>
                    <a:lnTo>
                      <a:pt x="3072" y="856"/>
                    </a:lnTo>
                    <a:cubicBezTo>
                      <a:pt x="3421" y="856"/>
                      <a:pt x="3674" y="761"/>
                      <a:pt x="3642" y="634"/>
                    </a:cubicBezTo>
                    <a:cubicBezTo>
                      <a:pt x="3611" y="476"/>
                      <a:pt x="3579" y="381"/>
                      <a:pt x="3547" y="223"/>
                    </a:cubicBezTo>
                    <a:cubicBezTo>
                      <a:pt x="3547" y="96"/>
                      <a:pt x="3262" y="1"/>
                      <a:pt x="294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8" name="Google Shape;242;p14">
                <a:extLst>
                  <a:ext uri="{FF2B5EF4-FFF2-40B4-BE49-F238E27FC236}">
                    <a16:creationId xmlns:a16="http://schemas.microsoft.com/office/drawing/2014/main" id="{4C4EBC14-800B-C784-1CEC-294AEC8AC391}"/>
                  </a:ext>
                </a:extLst>
              </p:cNvPr>
              <p:cNvSpPr/>
              <p:nvPr/>
            </p:nvSpPr>
            <p:spPr>
              <a:xfrm>
                <a:off x="4853716" y="3062656"/>
                <a:ext cx="99562" cy="22800"/>
              </a:xfrm>
              <a:custGeom>
                <a:avLst/>
                <a:gdLst/>
                <a:ahLst/>
                <a:cxnLst/>
                <a:rect l="l" t="t" r="r" b="b"/>
                <a:pathLst>
                  <a:path w="3738" h="856" extrusionOk="0">
                    <a:moveTo>
                      <a:pt x="570" y="1"/>
                    </a:moveTo>
                    <a:cubicBezTo>
                      <a:pt x="254" y="1"/>
                      <a:pt x="0" y="96"/>
                      <a:pt x="32" y="223"/>
                    </a:cubicBezTo>
                    <a:cubicBezTo>
                      <a:pt x="64" y="381"/>
                      <a:pt x="95" y="476"/>
                      <a:pt x="127" y="634"/>
                    </a:cubicBezTo>
                    <a:cubicBezTo>
                      <a:pt x="159" y="761"/>
                      <a:pt x="444" y="856"/>
                      <a:pt x="760" y="856"/>
                    </a:cubicBezTo>
                    <a:lnTo>
                      <a:pt x="3167" y="856"/>
                    </a:lnTo>
                    <a:cubicBezTo>
                      <a:pt x="3484" y="856"/>
                      <a:pt x="3737" y="761"/>
                      <a:pt x="3706" y="634"/>
                    </a:cubicBezTo>
                    <a:cubicBezTo>
                      <a:pt x="3642" y="476"/>
                      <a:pt x="3611" y="381"/>
                      <a:pt x="3579" y="223"/>
                    </a:cubicBezTo>
                    <a:cubicBezTo>
                      <a:pt x="3547" y="96"/>
                      <a:pt x="3262" y="1"/>
                      <a:pt x="294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39" name="Google Shape;243;p14">
                <a:extLst>
                  <a:ext uri="{FF2B5EF4-FFF2-40B4-BE49-F238E27FC236}">
                    <a16:creationId xmlns:a16="http://schemas.microsoft.com/office/drawing/2014/main" id="{A87B2F38-FCA0-13A1-F79E-5A2561D8F51A}"/>
                  </a:ext>
                </a:extLst>
              </p:cNvPr>
              <p:cNvSpPr/>
              <p:nvPr/>
            </p:nvSpPr>
            <p:spPr>
              <a:xfrm>
                <a:off x="4963373" y="3062656"/>
                <a:ext cx="100387" cy="22800"/>
              </a:xfrm>
              <a:custGeom>
                <a:avLst/>
                <a:gdLst/>
                <a:ahLst/>
                <a:cxnLst/>
                <a:rect l="l" t="t" r="r" b="b"/>
                <a:pathLst>
                  <a:path w="3769" h="856" extrusionOk="0">
                    <a:moveTo>
                      <a:pt x="570" y="1"/>
                    </a:moveTo>
                    <a:cubicBezTo>
                      <a:pt x="254" y="1"/>
                      <a:pt x="0" y="96"/>
                      <a:pt x="32" y="223"/>
                    </a:cubicBezTo>
                    <a:cubicBezTo>
                      <a:pt x="95" y="381"/>
                      <a:pt x="127" y="476"/>
                      <a:pt x="159" y="634"/>
                    </a:cubicBezTo>
                    <a:cubicBezTo>
                      <a:pt x="190" y="761"/>
                      <a:pt x="475" y="856"/>
                      <a:pt x="824" y="856"/>
                    </a:cubicBezTo>
                    <a:lnTo>
                      <a:pt x="3199" y="856"/>
                    </a:lnTo>
                    <a:cubicBezTo>
                      <a:pt x="3516" y="856"/>
                      <a:pt x="3769" y="761"/>
                      <a:pt x="3737" y="634"/>
                    </a:cubicBezTo>
                    <a:cubicBezTo>
                      <a:pt x="3674" y="476"/>
                      <a:pt x="3642" y="381"/>
                      <a:pt x="3579" y="223"/>
                    </a:cubicBezTo>
                    <a:cubicBezTo>
                      <a:pt x="3547" y="96"/>
                      <a:pt x="3231" y="1"/>
                      <a:pt x="291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0" name="Google Shape;244;p14">
                <a:extLst>
                  <a:ext uri="{FF2B5EF4-FFF2-40B4-BE49-F238E27FC236}">
                    <a16:creationId xmlns:a16="http://schemas.microsoft.com/office/drawing/2014/main" id="{8C261495-F44A-B2E1-21A6-D2AD40011DE8}"/>
                  </a:ext>
                </a:extLst>
              </p:cNvPr>
              <p:cNvSpPr/>
              <p:nvPr/>
            </p:nvSpPr>
            <p:spPr>
              <a:xfrm>
                <a:off x="5073029" y="3062656"/>
                <a:ext cx="101240" cy="22800"/>
              </a:xfrm>
              <a:custGeom>
                <a:avLst/>
                <a:gdLst/>
                <a:ahLst/>
                <a:cxnLst/>
                <a:rect l="l" t="t" r="r" b="b"/>
                <a:pathLst>
                  <a:path w="3801" h="856" extrusionOk="0">
                    <a:moveTo>
                      <a:pt x="570" y="1"/>
                    </a:moveTo>
                    <a:cubicBezTo>
                      <a:pt x="222" y="1"/>
                      <a:pt x="0" y="96"/>
                      <a:pt x="64" y="223"/>
                    </a:cubicBezTo>
                    <a:cubicBezTo>
                      <a:pt x="95" y="381"/>
                      <a:pt x="127" y="476"/>
                      <a:pt x="190" y="634"/>
                    </a:cubicBezTo>
                    <a:cubicBezTo>
                      <a:pt x="254" y="761"/>
                      <a:pt x="539" y="856"/>
                      <a:pt x="887" y="856"/>
                    </a:cubicBezTo>
                    <a:lnTo>
                      <a:pt x="3262" y="856"/>
                    </a:lnTo>
                    <a:cubicBezTo>
                      <a:pt x="3579" y="856"/>
                      <a:pt x="3801" y="761"/>
                      <a:pt x="3769" y="634"/>
                    </a:cubicBezTo>
                    <a:cubicBezTo>
                      <a:pt x="3706" y="476"/>
                      <a:pt x="3642" y="381"/>
                      <a:pt x="3579" y="223"/>
                    </a:cubicBezTo>
                    <a:cubicBezTo>
                      <a:pt x="3547" y="96"/>
                      <a:pt x="3230" y="1"/>
                      <a:pt x="291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1" name="Google Shape;245;p14">
                <a:extLst>
                  <a:ext uri="{FF2B5EF4-FFF2-40B4-BE49-F238E27FC236}">
                    <a16:creationId xmlns:a16="http://schemas.microsoft.com/office/drawing/2014/main" id="{00B962E0-FD74-612F-861B-EA8EDE9E4BD1}"/>
                  </a:ext>
                </a:extLst>
              </p:cNvPr>
              <p:cNvSpPr/>
              <p:nvPr/>
            </p:nvSpPr>
            <p:spPr>
              <a:xfrm>
                <a:off x="5182685" y="3062656"/>
                <a:ext cx="102918" cy="22800"/>
              </a:xfrm>
              <a:custGeom>
                <a:avLst/>
                <a:gdLst/>
                <a:ahLst/>
                <a:cxnLst/>
                <a:rect l="l" t="t" r="r" b="b"/>
                <a:pathLst>
                  <a:path w="3864" h="856" extrusionOk="0">
                    <a:moveTo>
                      <a:pt x="570" y="1"/>
                    </a:moveTo>
                    <a:cubicBezTo>
                      <a:pt x="222" y="1"/>
                      <a:pt x="0" y="96"/>
                      <a:pt x="64" y="223"/>
                    </a:cubicBezTo>
                    <a:cubicBezTo>
                      <a:pt x="127" y="381"/>
                      <a:pt x="159" y="476"/>
                      <a:pt x="254" y="634"/>
                    </a:cubicBezTo>
                    <a:cubicBezTo>
                      <a:pt x="285" y="761"/>
                      <a:pt x="602" y="856"/>
                      <a:pt x="919" y="856"/>
                    </a:cubicBezTo>
                    <a:lnTo>
                      <a:pt x="3325" y="856"/>
                    </a:lnTo>
                    <a:cubicBezTo>
                      <a:pt x="3642" y="856"/>
                      <a:pt x="3864" y="761"/>
                      <a:pt x="3801" y="634"/>
                    </a:cubicBezTo>
                    <a:cubicBezTo>
                      <a:pt x="3737" y="476"/>
                      <a:pt x="3674" y="381"/>
                      <a:pt x="3610" y="223"/>
                    </a:cubicBezTo>
                    <a:cubicBezTo>
                      <a:pt x="3547" y="96"/>
                      <a:pt x="3230" y="1"/>
                      <a:pt x="291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2" name="Google Shape;246;p14">
                <a:extLst>
                  <a:ext uri="{FF2B5EF4-FFF2-40B4-BE49-F238E27FC236}">
                    <a16:creationId xmlns:a16="http://schemas.microsoft.com/office/drawing/2014/main" id="{7B4C65A7-B89F-CDF4-5BEC-4270B4D5BBA1}"/>
                  </a:ext>
                </a:extLst>
              </p:cNvPr>
              <p:cNvSpPr/>
              <p:nvPr/>
            </p:nvSpPr>
            <p:spPr>
              <a:xfrm>
                <a:off x="5292341" y="3062656"/>
                <a:ext cx="104622" cy="22800"/>
              </a:xfrm>
              <a:custGeom>
                <a:avLst/>
                <a:gdLst/>
                <a:ahLst/>
                <a:cxnLst/>
                <a:rect l="l" t="t" r="r" b="b"/>
                <a:pathLst>
                  <a:path w="3928" h="856" extrusionOk="0">
                    <a:moveTo>
                      <a:pt x="539" y="1"/>
                    </a:moveTo>
                    <a:cubicBezTo>
                      <a:pt x="222" y="1"/>
                      <a:pt x="0" y="96"/>
                      <a:pt x="64" y="223"/>
                    </a:cubicBezTo>
                    <a:cubicBezTo>
                      <a:pt x="159" y="381"/>
                      <a:pt x="190" y="476"/>
                      <a:pt x="285" y="634"/>
                    </a:cubicBezTo>
                    <a:cubicBezTo>
                      <a:pt x="349" y="761"/>
                      <a:pt x="665" y="856"/>
                      <a:pt x="982" y="856"/>
                    </a:cubicBezTo>
                    <a:lnTo>
                      <a:pt x="3389" y="856"/>
                    </a:lnTo>
                    <a:cubicBezTo>
                      <a:pt x="3705" y="856"/>
                      <a:pt x="3927" y="761"/>
                      <a:pt x="3864" y="634"/>
                    </a:cubicBezTo>
                    <a:cubicBezTo>
                      <a:pt x="3737" y="476"/>
                      <a:pt x="3705" y="381"/>
                      <a:pt x="3610" y="223"/>
                    </a:cubicBezTo>
                    <a:cubicBezTo>
                      <a:pt x="3547" y="96"/>
                      <a:pt x="3230" y="1"/>
                      <a:pt x="2882"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3" name="Google Shape;247;p14">
                <a:extLst>
                  <a:ext uri="{FF2B5EF4-FFF2-40B4-BE49-F238E27FC236}">
                    <a16:creationId xmlns:a16="http://schemas.microsoft.com/office/drawing/2014/main" id="{32B6313A-CA3F-A97C-5D16-304B675A9B32}"/>
                  </a:ext>
                </a:extLst>
              </p:cNvPr>
              <p:cNvSpPr/>
              <p:nvPr/>
            </p:nvSpPr>
            <p:spPr>
              <a:xfrm>
                <a:off x="3724259" y="3091342"/>
                <a:ext cx="80997" cy="35451"/>
              </a:xfrm>
              <a:custGeom>
                <a:avLst/>
                <a:gdLst/>
                <a:ahLst/>
                <a:cxnLst/>
                <a:rect l="l" t="t" r="r" b="b"/>
                <a:pathLst>
                  <a:path w="3041" h="1331" extrusionOk="0">
                    <a:moveTo>
                      <a:pt x="1299" y="1"/>
                    </a:moveTo>
                    <a:cubicBezTo>
                      <a:pt x="950" y="1"/>
                      <a:pt x="634" y="96"/>
                      <a:pt x="570" y="222"/>
                    </a:cubicBezTo>
                    <a:cubicBezTo>
                      <a:pt x="380" y="571"/>
                      <a:pt x="285" y="761"/>
                      <a:pt x="64" y="1109"/>
                    </a:cubicBezTo>
                    <a:cubicBezTo>
                      <a:pt x="0" y="1236"/>
                      <a:pt x="222" y="1331"/>
                      <a:pt x="570" y="1331"/>
                    </a:cubicBezTo>
                    <a:lnTo>
                      <a:pt x="1806" y="1331"/>
                    </a:lnTo>
                    <a:cubicBezTo>
                      <a:pt x="2122" y="1331"/>
                      <a:pt x="2471" y="1236"/>
                      <a:pt x="2534" y="1109"/>
                    </a:cubicBezTo>
                    <a:cubicBezTo>
                      <a:pt x="2692" y="761"/>
                      <a:pt x="2787" y="571"/>
                      <a:pt x="2977" y="222"/>
                    </a:cubicBezTo>
                    <a:cubicBezTo>
                      <a:pt x="3041" y="96"/>
                      <a:pt x="2819" y="1"/>
                      <a:pt x="2471"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4" name="Google Shape;248;p14">
                <a:extLst>
                  <a:ext uri="{FF2B5EF4-FFF2-40B4-BE49-F238E27FC236}">
                    <a16:creationId xmlns:a16="http://schemas.microsoft.com/office/drawing/2014/main" id="{D5AF8AD0-C06E-25AA-67C3-2E48122D3AFD}"/>
                  </a:ext>
                </a:extLst>
              </p:cNvPr>
              <p:cNvSpPr/>
              <p:nvPr/>
            </p:nvSpPr>
            <p:spPr>
              <a:xfrm>
                <a:off x="3806082" y="3091342"/>
                <a:ext cx="110509" cy="35451"/>
              </a:xfrm>
              <a:custGeom>
                <a:avLst/>
                <a:gdLst/>
                <a:ahLst/>
                <a:cxnLst/>
                <a:rect l="l" t="t" r="r" b="b"/>
                <a:pathLst>
                  <a:path w="4149" h="1331" extrusionOk="0">
                    <a:moveTo>
                      <a:pt x="1204" y="1"/>
                    </a:moveTo>
                    <a:cubicBezTo>
                      <a:pt x="887" y="1"/>
                      <a:pt x="570" y="96"/>
                      <a:pt x="507" y="222"/>
                    </a:cubicBezTo>
                    <a:cubicBezTo>
                      <a:pt x="317" y="571"/>
                      <a:pt x="222" y="761"/>
                      <a:pt x="64" y="1109"/>
                    </a:cubicBezTo>
                    <a:cubicBezTo>
                      <a:pt x="0" y="1236"/>
                      <a:pt x="222" y="1331"/>
                      <a:pt x="570" y="1331"/>
                    </a:cubicBezTo>
                    <a:lnTo>
                      <a:pt x="3009" y="1331"/>
                    </a:lnTo>
                    <a:cubicBezTo>
                      <a:pt x="3357" y="1331"/>
                      <a:pt x="3674" y="1236"/>
                      <a:pt x="3706" y="1109"/>
                    </a:cubicBezTo>
                    <a:cubicBezTo>
                      <a:pt x="3864" y="761"/>
                      <a:pt x="3959" y="571"/>
                      <a:pt x="4117" y="222"/>
                    </a:cubicBezTo>
                    <a:cubicBezTo>
                      <a:pt x="4149" y="96"/>
                      <a:pt x="3927" y="1"/>
                      <a:pt x="3611"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5" name="Google Shape;249;p14">
                <a:extLst>
                  <a:ext uri="{FF2B5EF4-FFF2-40B4-BE49-F238E27FC236}">
                    <a16:creationId xmlns:a16="http://schemas.microsoft.com/office/drawing/2014/main" id="{EE061451-BF85-D3BB-E981-51FBCA78E50D}"/>
                  </a:ext>
                </a:extLst>
              </p:cNvPr>
              <p:cNvSpPr/>
              <p:nvPr/>
            </p:nvSpPr>
            <p:spPr>
              <a:xfrm>
                <a:off x="3919946" y="3091342"/>
                <a:ext cx="108831" cy="35451"/>
              </a:xfrm>
              <a:custGeom>
                <a:avLst/>
                <a:gdLst/>
                <a:ahLst/>
                <a:cxnLst/>
                <a:rect l="l" t="t" r="r" b="b"/>
                <a:pathLst>
                  <a:path w="4086" h="1331" extrusionOk="0">
                    <a:moveTo>
                      <a:pt x="1141" y="1"/>
                    </a:moveTo>
                    <a:cubicBezTo>
                      <a:pt x="792" y="1"/>
                      <a:pt x="476" y="96"/>
                      <a:pt x="444" y="222"/>
                    </a:cubicBezTo>
                    <a:cubicBezTo>
                      <a:pt x="286" y="571"/>
                      <a:pt x="222" y="761"/>
                      <a:pt x="64" y="1109"/>
                    </a:cubicBezTo>
                    <a:cubicBezTo>
                      <a:pt x="1" y="1236"/>
                      <a:pt x="254" y="1331"/>
                      <a:pt x="571" y="1331"/>
                    </a:cubicBezTo>
                    <a:lnTo>
                      <a:pt x="3041" y="1331"/>
                    </a:lnTo>
                    <a:cubicBezTo>
                      <a:pt x="3358" y="1331"/>
                      <a:pt x="3674" y="1236"/>
                      <a:pt x="3706" y="1109"/>
                    </a:cubicBezTo>
                    <a:cubicBezTo>
                      <a:pt x="3833" y="761"/>
                      <a:pt x="3928" y="571"/>
                      <a:pt x="4054" y="222"/>
                    </a:cubicBezTo>
                    <a:cubicBezTo>
                      <a:pt x="4086" y="96"/>
                      <a:pt x="3864" y="1"/>
                      <a:pt x="351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6" name="Google Shape;250;p14">
                <a:extLst>
                  <a:ext uri="{FF2B5EF4-FFF2-40B4-BE49-F238E27FC236}">
                    <a16:creationId xmlns:a16="http://schemas.microsoft.com/office/drawing/2014/main" id="{D4306C4E-BA1C-7B7B-5291-3E0A076D87BF}"/>
                  </a:ext>
                </a:extLst>
              </p:cNvPr>
              <p:cNvSpPr/>
              <p:nvPr/>
            </p:nvSpPr>
            <p:spPr>
              <a:xfrm>
                <a:off x="4033811" y="3091342"/>
                <a:ext cx="107153" cy="35451"/>
              </a:xfrm>
              <a:custGeom>
                <a:avLst/>
                <a:gdLst/>
                <a:ahLst/>
                <a:cxnLst/>
                <a:rect l="l" t="t" r="r" b="b"/>
                <a:pathLst>
                  <a:path w="4023" h="1331" extrusionOk="0">
                    <a:moveTo>
                      <a:pt x="1046" y="1"/>
                    </a:moveTo>
                    <a:cubicBezTo>
                      <a:pt x="729" y="1"/>
                      <a:pt x="413" y="96"/>
                      <a:pt x="381" y="222"/>
                    </a:cubicBezTo>
                    <a:cubicBezTo>
                      <a:pt x="254" y="571"/>
                      <a:pt x="191" y="761"/>
                      <a:pt x="64" y="1109"/>
                    </a:cubicBezTo>
                    <a:cubicBezTo>
                      <a:pt x="1" y="1236"/>
                      <a:pt x="254" y="1331"/>
                      <a:pt x="603" y="1331"/>
                    </a:cubicBezTo>
                    <a:lnTo>
                      <a:pt x="3041" y="1331"/>
                    </a:lnTo>
                    <a:cubicBezTo>
                      <a:pt x="3390" y="1331"/>
                      <a:pt x="3675" y="1236"/>
                      <a:pt x="3738" y="1109"/>
                    </a:cubicBezTo>
                    <a:cubicBezTo>
                      <a:pt x="3833" y="761"/>
                      <a:pt x="3865" y="571"/>
                      <a:pt x="3991" y="222"/>
                    </a:cubicBezTo>
                    <a:cubicBezTo>
                      <a:pt x="4023" y="96"/>
                      <a:pt x="3770" y="1"/>
                      <a:pt x="3453"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7" name="Google Shape;251;p14">
                <a:extLst>
                  <a:ext uri="{FF2B5EF4-FFF2-40B4-BE49-F238E27FC236}">
                    <a16:creationId xmlns:a16="http://schemas.microsoft.com/office/drawing/2014/main" id="{1E11ADE4-3EE1-98F8-301B-402970B92A41}"/>
                  </a:ext>
                </a:extLst>
              </p:cNvPr>
              <p:cNvSpPr/>
              <p:nvPr/>
            </p:nvSpPr>
            <p:spPr>
              <a:xfrm>
                <a:off x="4148528" y="3091342"/>
                <a:ext cx="103797" cy="35451"/>
              </a:xfrm>
              <a:custGeom>
                <a:avLst/>
                <a:gdLst/>
                <a:ahLst/>
                <a:cxnLst/>
                <a:rect l="l" t="t" r="r" b="b"/>
                <a:pathLst>
                  <a:path w="3897" h="1331" extrusionOk="0">
                    <a:moveTo>
                      <a:pt x="919" y="1"/>
                    </a:moveTo>
                    <a:cubicBezTo>
                      <a:pt x="603" y="1"/>
                      <a:pt x="318" y="96"/>
                      <a:pt x="286" y="222"/>
                    </a:cubicBezTo>
                    <a:cubicBezTo>
                      <a:pt x="159" y="571"/>
                      <a:pt x="128" y="761"/>
                      <a:pt x="33" y="1109"/>
                    </a:cubicBezTo>
                    <a:cubicBezTo>
                      <a:pt x="1" y="1236"/>
                      <a:pt x="254" y="1331"/>
                      <a:pt x="571" y="1331"/>
                    </a:cubicBezTo>
                    <a:lnTo>
                      <a:pt x="3041" y="1331"/>
                    </a:lnTo>
                    <a:cubicBezTo>
                      <a:pt x="3358" y="1331"/>
                      <a:pt x="3675" y="1236"/>
                      <a:pt x="3675" y="1109"/>
                    </a:cubicBezTo>
                    <a:cubicBezTo>
                      <a:pt x="3770" y="761"/>
                      <a:pt x="3801" y="571"/>
                      <a:pt x="3865" y="222"/>
                    </a:cubicBezTo>
                    <a:cubicBezTo>
                      <a:pt x="3896" y="96"/>
                      <a:pt x="3643" y="1"/>
                      <a:pt x="332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8" name="Google Shape;252;p14">
                <a:extLst>
                  <a:ext uri="{FF2B5EF4-FFF2-40B4-BE49-F238E27FC236}">
                    <a16:creationId xmlns:a16="http://schemas.microsoft.com/office/drawing/2014/main" id="{9F929141-77E0-D526-5E83-5D3881BC5211}"/>
                  </a:ext>
                </a:extLst>
              </p:cNvPr>
              <p:cNvSpPr/>
              <p:nvPr/>
            </p:nvSpPr>
            <p:spPr>
              <a:xfrm>
                <a:off x="4262419" y="3091342"/>
                <a:ext cx="102092" cy="35451"/>
              </a:xfrm>
              <a:custGeom>
                <a:avLst/>
                <a:gdLst/>
                <a:ahLst/>
                <a:cxnLst/>
                <a:rect l="l" t="t" r="r" b="b"/>
                <a:pathLst>
                  <a:path w="3833" h="1331" extrusionOk="0">
                    <a:moveTo>
                      <a:pt x="855" y="1"/>
                    </a:moveTo>
                    <a:cubicBezTo>
                      <a:pt x="507" y="1"/>
                      <a:pt x="222" y="96"/>
                      <a:pt x="190" y="222"/>
                    </a:cubicBezTo>
                    <a:cubicBezTo>
                      <a:pt x="127" y="571"/>
                      <a:pt x="95" y="761"/>
                      <a:pt x="32" y="1109"/>
                    </a:cubicBezTo>
                    <a:cubicBezTo>
                      <a:pt x="0" y="1236"/>
                      <a:pt x="254" y="1331"/>
                      <a:pt x="602" y="1331"/>
                    </a:cubicBezTo>
                    <a:lnTo>
                      <a:pt x="3040" y="1331"/>
                    </a:lnTo>
                    <a:cubicBezTo>
                      <a:pt x="3389" y="1331"/>
                      <a:pt x="3674" y="1236"/>
                      <a:pt x="3674" y="1109"/>
                    </a:cubicBezTo>
                    <a:cubicBezTo>
                      <a:pt x="3737" y="761"/>
                      <a:pt x="3769" y="571"/>
                      <a:pt x="3801" y="222"/>
                    </a:cubicBezTo>
                    <a:cubicBezTo>
                      <a:pt x="3832" y="96"/>
                      <a:pt x="3579" y="1"/>
                      <a:pt x="3231"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49" name="Google Shape;253;p14">
                <a:extLst>
                  <a:ext uri="{FF2B5EF4-FFF2-40B4-BE49-F238E27FC236}">
                    <a16:creationId xmlns:a16="http://schemas.microsoft.com/office/drawing/2014/main" id="{828B4FCE-CCF3-3274-C0F2-E5A6411C275D}"/>
                  </a:ext>
                </a:extLst>
              </p:cNvPr>
              <p:cNvSpPr/>
              <p:nvPr/>
            </p:nvSpPr>
            <p:spPr>
              <a:xfrm>
                <a:off x="4376284" y="3091342"/>
                <a:ext cx="99562" cy="35451"/>
              </a:xfrm>
              <a:custGeom>
                <a:avLst/>
                <a:gdLst/>
                <a:ahLst/>
                <a:cxnLst/>
                <a:rect l="l" t="t" r="r" b="b"/>
                <a:pathLst>
                  <a:path w="3738" h="1331" extrusionOk="0">
                    <a:moveTo>
                      <a:pt x="761" y="1"/>
                    </a:moveTo>
                    <a:cubicBezTo>
                      <a:pt x="444" y="1"/>
                      <a:pt x="159" y="96"/>
                      <a:pt x="127" y="222"/>
                    </a:cubicBezTo>
                    <a:cubicBezTo>
                      <a:pt x="96" y="571"/>
                      <a:pt x="64" y="761"/>
                      <a:pt x="32" y="1109"/>
                    </a:cubicBezTo>
                    <a:cubicBezTo>
                      <a:pt x="1" y="1236"/>
                      <a:pt x="286" y="1331"/>
                      <a:pt x="602" y="1331"/>
                    </a:cubicBezTo>
                    <a:lnTo>
                      <a:pt x="3072" y="1331"/>
                    </a:lnTo>
                    <a:cubicBezTo>
                      <a:pt x="3389" y="1331"/>
                      <a:pt x="3674" y="1236"/>
                      <a:pt x="3674" y="1109"/>
                    </a:cubicBezTo>
                    <a:cubicBezTo>
                      <a:pt x="3706" y="761"/>
                      <a:pt x="3706" y="571"/>
                      <a:pt x="3738" y="222"/>
                    </a:cubicBezTo>
                    <a:cubicBezTo>
                      <a:pt x="3738" y="96"/>
                      <a:pt x="3484" y="1"/>
                      <a:pt x="316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0" name="Google Shape;254;p14">
                <a:extLst>
                  <a:ext uri="{FF2B5EF4-FFF2-40B4-BE49-F238E27FC236}">
                    <a16:creationId xmlns:a16="http://schemas.microsoft.com/office/drawing/2014/main" id="{0998F173-6F27-CA2D-BD98-4C11A830E750}"/>
                  </a:ext>
                </a:extLst>
              </p:cNvPr>
              <p:cNvSpPr/>
              <p:nvPr/>
            </p:nvSpPr>
            <p:spPr>
              <a:xfrm>
                <a:off x="4490148" y="3091342"/>
                <a:ext cx="97884" cy="35451"/>
              </a:xfrm>
              <a:custGeom>
                <a:avLst/>
                <a:gdLst/>
                <a:ahLst/>
                <a:cxnLst/>
                <a:rect l="l" t="t" r="r" b="b"/>
                <a:pathLst>
                  <a:path w="3675" h="1331" extrusionOk="0">
                    <a:moveTo>
                      <a:pt x="666" y="1"/>
                    </a:moveTo>
                    <a:cubicBezTo>
                      <a:pt x="349" y="1"/>
                      <a:pt x="64" y="96"/>
                      <a:pt x="64" y="222"/>
                    </a:cubicBezTo>
                    <a:cubicBezTo>
                      <a:pt x="64" y="571"/>
                      <a:pt x="33" y="761"/>
                      <a:pt x="33" y="1109"/>
                    </a:cubicBezTo>
                    <a:cubicBezTo>
                      <a:pt x="1" y="1236"/>
                      <a:pt x="286" y="1331"/>
                      <a:pt x="634" y="1331"/>
                    </a:cubicBezTo>
                    <a:lnTo>
                      <a:pt x="3073" y="1331"/>
                    </a:lnTo>
                    <a:cubicBezTo>
                      <a:pt x="3421" y="1331"/>
                      <a:pt x="3675" y="1236"/>
                      <a:pt x="3675" y="1109"/>
                    </a:cubicBezTo>
                    <a:cubicBezTo>
                      <a:pt x="3675" y="761"/>
                      <a:pt x="3675" y="571"/>
                      <a:pt x="3675" y="222"/>
                    </a:cubicBezTo>
                    <a:cubicBezTo>
                      <a:pt x="3675" y="96"/>
                      <a:pt x="3390" y="1"/>
                      <a:pt x="3073"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1" name="Google Shape;255;p14">
                <a:extLst>
                  <a:ext uri="{FF2B5EF4-FFF2-40B4-BE49-F238E27FC236}">
                    <a16:creationId xmlns:a16="http://schemas.microsoft.com/office/drawing/2014/main" id="{8344BD39-F85E-0E91-4EA4-1FACEFDF23E9}"/>
                  </a:ext>
                </a:extLst>
              </p:cNvPr>
              <p:cNvSpPr/>
              <p:nvPr/>
            </p:nvSpPr>
            <p:spPr>
              <a:xfrm>
                <a:off x="4604040" y="3091342"/>
                <a:ext cx="98709" cy="35451"/>
              </a:xfrm>
              <a:custGeom>
                <a:avLst/>
                <a:gdLst/>
                <a:ahLst/>
                <a:cxnLst/>
                <a:rect l="l" t="t" r="r" b="b"/>
                <a:pathLst>
                  <a:path w="3706" h="1331" extrusionOk="0">
                    <a:moveTo>
                      <a:pt x="602" y="1"/>
                    </a:moveTo>
                    <a:cubicBezTo>
                      <a:pt x="254" y="1"/>
                      <a:pt x="0" y="96"/>
                      <a:pt x="0" y="222"/>
                    </a:cubicBezTo>
                    <a:cubicBezTo>
                      <a:pt x="0" y="571"/>
                      <a:pt x="0" y="761"/>
                      <a:pt x="32" y="1109"/>
                    </a:cubicBezTo>
                    <a:cubicBezTo>
                      <a:pt x="32" y="1236"/>
                      <a:pt x="285" y="1331"/>
                      <a:pt x="634" y="1331"/>
                    </a:cubicBezTo>
                    <a:lnTo>
                      <a:pt x="3104" y="1331"/>
                    </a:lnTo>
                    <a:cubicBezTo>
                      <a:pt x="3420" y="1331"/>
                      <a:pt x="3706" y="1236"/>
                      <a:pt x="3674" y="1109"/>
                    </a:cubicBezTo>
                    <a:cubicBezTo>
                      <a:pt x="3642" y="761"/>
                      <a:pt x="3642" y="571"/>
                      <a:pt x="3611" y="222"/>
                    </a:cubicBezTo>
                    <a:cubicBezTo>
                      <a:pt x="3579" y="96"/>
                      <a:pt x="3325" y="1"/>
                      <a:pt x="297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2" name="Google Shape;256;p14">
                <a:extLst>
                  <a:ext uri="{FF2B5EF4-FFF2-40B4-BE49-F238E27FC236}">
                    <a16:creationId xmlns:a16="http://schemas.microsoft.com/office/drawing/2014/main" id="{394D34A5-F89C-875D-2674-559D325537B1}"/>
                  </a:ext>
                </a:extLst>
              </p:cNvPr>
              <p:cNvSpPr/>
              <p:nvPr/>
            </p:nvSpPr>
            <p:spPr>
              <a:xfrm>
                <a:off x="4716226" y="3091342"/>
                <a:ext cx="100387" cy="35451"/>
              </a:xfrm>
              <a:custGeom>
                <a:avLst/>
                <a:gdLst/>
                <a:ahLst/>
                <a:cxnLst/>
                <a:rect l="l" t="t" r="r" b="b"/>
                <a:pathLst>
                  <a:path w="3769" h="1331" extrusionOk="0">
                    <a:moveTo>
                      <a:pt x="570" y="1"/>
                    </a:moveTo>
                    <a:cubicBezTo>
                      <a:pt x="254" y="1"/>
                      <a:pt x="0" y="96"/>
                      <a:pt x="0" y="222"/>
                    </a:cubicBezTo>
                    <a:cubicBezTo>
                      <a:pt x="32" y="571"/>
                      <a:pt x="32" y="761"/>
                      <a:pt x="95" y="1109"/>
                    </a:cubicBezTo>
                    <a:cubicBezTo>
                      <a:pt x="95" y="1236"/>
                      <a:pt x="380" y="1331"/>
                      <a:pt x="729" y="1331"/>
                    </a:cubicBezTo>
                    <a:lnTo>
                      <a:pt x="3167" y="1331"/>
                    </a:lnTo>
                    <a:cubicBezTo>
                      <a:pt x="3515" y="1331"/>
                      <a:pt x="3769" y="1236"/>
                      <a:pt x="3737" y="1109"/>
                    </a:cubicBezTo>
                    <a:cubicBezTo>
                      <a:pt x="3674" y="761"/>
                      <a:pt x="3674" y="571"/>
                      <a:pt x="3610" y="222"/>
                    </a:cubicBezTo>
                    <a:cubicBezTo>
                      <a:pt x="3579" y="96"/>
                      <a:pt x="3294" y="1"/>
                      <a:pt x="297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3" name="Google Shape;257;p14">
                <a:extLst>
                  <a:ext uri="{FF2B5EF4-FFF2-40B4-BE49-F238E27FC236}">
                    <a16:creationId xmlns:a16="http://schemas.microsoft.com/office/drawing/2014/main" id="{210DA9F5-F42D-49D3-4956-5C98076CC336}"/>
                  </a:ext>
                </a:extLst>
              </p:cNvPr>
              <p:cNvSpPr/>
              <p:nvPr/>
            </p:nvSpPr>
            <p:spPr>
              <a:xfrm>
                <a:off x="4827561" y="3091342"/>
                <a:ext cx="102944" cy="35451"/>
              </a:xfrm>
              <a:custGeom>
                <a:avLst/>
                <a:gdLst/>
                <a:ahLst/>
                <a:cxnLst/>
                <a:rect l="l" t="t" r="r" b="b"/>
                <a:pathLst>
                  <a:path w="3865" h="1331" extrusionOk="0">
                    <a:moveTo>
                      <a:pt x="602" y="1"/>
                    </a:moveTo>
                    <a:cubicBezTo>
                      <a:pt x="254" y="1"/>
                      <a:pt x="1" y="96"/>
                      <a:pt x="32" y="222"/>
                    </a:cubicBezTo>
                    <a:cubicBezTo>
                      <a:pt x="96" y="571"/>
                      <a:pt x="127" y="761"/>
                      <a:pt x="191" y="1109"/>
                    </a:cubicBezTo>
                    <a:cubicBezTo>
                      <a:pt x="191" y="1236"/>
                      <a:pt x="476" y="1331"/>
                      <a:pt x="824" y="1331"/>
                    </a:cubicBezTo>
                    <a:lnTo>
                      <a:pt x="3262" y="1331"/>
                    </a:lnTo>
                    <a:cubicBezTo>
                      <a:pt x="3611" y="1331"/>
                      <a:pt x="3864" y="1236"/>
                      <a:pt x="3832" y="1109"/>
                    </a:cubicBezTo>
                    <a:cubicBezTo>
                      <a:pt x="3769" y="761"/>
                      <a:pt x="3706" y="571"/>
                      <a:pt x="3642" y="222"/>
                    </a:cubicBezTo>
                    <a:cubicBezTo>
                      <a:pt x="3611" y="96"/>
                      <a:pt x="3326" y="1"/>
                      <a:pt x="297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4" name="Google Shape;258;p14">
                <a:extLst>
                  <a:ext uri="{FF2B5EF4-FFF2-40B4-BE49-F238E27FC236}">
                    <a16:creationId xmlns:a16="http://schemas.microsoft.com/office/drawing/2014/main" id="{84E4CBE1-4805-A2A4-6012-F7DBD791928C}"/>
                  </a:ext>
                </a:extLst>
              </p:cNvPr>
              <p:cNvSpPr/>
              <p:nvPr/>
            </p:nvSpPr>
            <p:spPr>
              <a:xfrm>
                <a:off x="4939747" y="3091342"/>
                <a:ext cx="104622" cy="35451"/>
              </a:xfrm>
              <a:custGeom>
                <a:avLst/>
                <a:gdLst/>
                <a:ahLst/>
                <a:cxnLst/>
                <a:rect l="l" t="t" r="r" b="b"/>
                <a:pathLst>
                  <a:path w="3928" h="1331" extrusionOk="0">
                    <a:moveTo>
                      <a:pt x="571" y="1"/>
                    </a:moveTo>
                    <a:cubicBezTo>
                      <a:pt x="222" y="1"/>
                      <a:pt x="1" y="96"/>
                      <a:pt x="32" y="222"/>
                    </a:cubicBezTo>
                    <a:cubicBezTo>
                      <a:pt x="96" y="571"/>
                      <a:pt x="159" y="761"/>
                      <a:pt x="222" y="1109"/>
                    </a:cubicBezTo>
                    <a:cubicBezTo>
                      <a:pt x="254" y="1236"/>
                      <a:pt x="571" y="1331"/>
                      <a:pt x="919" y="1331"/>
                    </a:cubicBezTo>
                    <a:lnTo>
                      <a:pt x="3357" y="1331"/>
                    </a:lnTo>
                    <a:cubicBezTo>
                      <a:pt x="3706" y="1331"/>
                      <a:pt x="3927" y="1236"/>
                      <a:pt x="3896" y="1109"/>
                    </a:cubicBezTo>
                    <a:cubicBezTo>
                      <a:pt x="3801" y="761"/>
                      <a:pt x="3737" y="571"/>
                      <a:pt x="3642" y="222"/>
                    </a:cubicBezTo>
                    <a:cubicBezTo>
                      <a:pt x="3579" y="96"/>
                      <a:pt x="3294" y="1"/>
                      <a:pt x="294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5" name="Google Shape;259;p14">
                <a:extLst>
                  <a:ext uri="{FF2B5EF4-FFF2-40B4-BE49-F238E27FC236}">
                    <a16:creationId xmlns:a16="http://schemas.microsoft.com/office/drawing/2014/main" id="{1B405D47-319B-1CE3-6FA8-4432A5E08CD7}"/>
                  </a:ext>
                </a:extLst>
              </p:cNvPr>
              <p:cNvSpPr/>
              <p:nvPr/>
            </p:nvSpPr>
            <p:spPr>
              <a:xfrm>
                <a:off x="5051082" y="3091342"/>
                <a:ext cx="108005" cy="35451"/>
              </a:xfrm>
              <a:custGeom>
                <a:avLst/>
                <a:gdLst/>
                <a:ahLst/>
                <a:cxnLst/>
                <a:rect l="l" t="t" r="r" b="b"/>
                <a:pathLst>
                  <a:path w="4055" h="1331" extrusionOk="0">
                    <a:moveTo>
                      <a:pt x="571" y="1"/>
                    </a:moveTo>
                    <a:cubicBezTo>
                      <a:pt x="254" y="1"/>
                      <a:pt x="1" y="96"/>
                      <a:pt x="64" y="222"/>
                    </a:cubicBezTo>
                    <a:cubicBezTo>
                      <a:pt x="159" y="571"/>
                      <a:pt x="223" y="761"/>
                      <a:pt x="318" y="1109"/>
                    </a:cubicBezTo>
                    <a:cubicBezTo>
                      <a:pt x="381" y="1236"/>
                      <a:pt x="666" y="1331"/>
                      <a:pt x="1014" y="1331"/>
                    </a:cubicBezTo>
                    <a:lnTo>
                      <a:pt x="3484" y="1331"/>
                    </a:lnTo>
                    <a:cubicBezTo>
                      <a:pt x="3801" y="1331"/>
                      <a:pt x="4054" y="1236"/>
                      <a:pt x="3991" y="1109"/>
                    </a:cubicBezTo>
                    <a:cubicBezTo>
                      <a:pt x="3864" y="761"/>
                      <a:pt x="3801" y="571"/>
                      <a:pt x="3643" y="222"/>
                    </a:cubicBezTo>
                    <a:cubicBezTo>
                      <a:pt x="3611" y="96"/>
                      <a:pt x="3294" y="1"/>
                      <a:pt x="2978"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6" name="Google Shape;260;p14">
                <a:extLst>
                  <a:ext uri="{FF2B5EF4-FFF2-40B4-BE49-F238E27FC236}">
                    <a16:creationId xmlns:a16="http://schemas.microsoft.com/office/drawing/2014/main" id="{1FEBF4F7-5B0B-AB86-C94F-456733C0E3CD}"/>
                  </a:ext>
                </a:extLst>
              </p:cNvPr>
              <p:cNvSpPr/>
              <p:nvPr/>
            </p:nvSpPr>
            <p:spPr>
              <a:xfrm>
                <a:off x="5163268" y="3091342"/>
                <a:ext cx="256468" cy="35451"/>
              </a:xfrm>
              <a:custGeom>
                <a:avLst/>
                <a:gdLst/>
                <a:ahLst/>
                <a:cxnLst/>
                <a:rect l="l" t="t" r="r" b="b"/>
                <a:pathLst>
                  <a:path w="9629" h="1331" extrusionOk="0">
                    <a:moveTo>
                      <a:pt x="571" y="1"/>
                    </a:moveTo>
                    <a:cubicBezTo>
                      <a:pt x="223" y="1"/>
                      <a:pt x="1" y="96"/>
                      <a:pt x="32" y="222"/>
                    </a:cubicBezTo>
                    <a:cubicBezTo>
                      <a:pt x="191" y="571"/>
                      <a:pt x="254" y="761"/>
                      <a:pt x="381" y="1109"/>
                    </a:cubicBezTo>
                    <a:cubicBezTo>
                      <a:pt x="444" y="1236"/>
                      <a:pt x="761" y="1331"/>
                      <a:pt x="1109" y="1331"/>
                    </a:cubicBezTo>
                    <a:lnTo>
                      <a:pt x="9058" y="1331"/>
                    </a:lnTo>
                    <a:cubicBezTo>
                      <a:pt x="9407" y="1331"/>
                      <a:pt x="9628" y="1236"/>
                      <a:pt x="9565" y="1109"/>
                    </a:cubicBezTo>
                    <a:cubicBezTo>
                      <a:pt x="9343" y="761"/>
                      <a:pt x="9248" y="571"/>
                      <a:pt x="9058" y="222"/>
                    </a:cubicBezTo>
                    <a:cubicBezTo>
                      <a:pt x="8995" y="96"/>
                      <a:pt x="8678" y="1"/>
                      <a:pt x="8330"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7" name="Google Shape;261;p14">
                <a:extLst>
                  <a:ext uri="{FF2B5EF4-FFF2-40B4-BE49-F238E27FC236}">
                    <a16:creationId xmlns:a16="http://schemas.microsoft.com/office/drawing/2014/main" id="{3D8E39EF-513E-2533-DF9B-2A4449FCDF48}"/>
                  </a:ext>
                </a:extLst>
              </p:cNvPr>
              <p:cNvSpPr/>
              <p:nvPr/>
            </p:nvSpPr>
            <p:spPr>
              <a:xfrm>
                <a:off x="3701486" y="3132679"/>
                <a:ext cx="148490" cy="35451"/>
              </a:xfrm>
              <a:custGeom>
                <a:avLst/>
                <a:gdLst/>
                <a:ahLst/>
                <a:cxnLst/>
                <a:rect l="l" t="t" r="r" b="b"/>
                <a:pathLst>
                  <a:path w="5575" h="1331" extrusionOk="0">
                    <a:moveTo>
                      <a:pt x="1299" y="0"/>
                    </a:moveTo>
                    <a:cubicBezTo>
                      <a:pt x="982" y="0"/>
                      <a:pt x="634" y="95"/>
                      <a:pt x="570" y="222"/>
                    </a:cubicBezTo>
                    <a:cubicBezTo>
                      <a:pt x="380" y="571"/>
                      <a:pt x="285" y="761"/>
                      <a:pt x="64" y="1109"/>
                    </a:cubicBezTo>
                    <a:cubicBezTo>
                      <a:pt x="0" y="1236"/>
                      <a:pt x="222" y="1331"/>
                      <a:pt x="570" y="1331"/>
                    </a:cubicBezTo>
                    <a:lnTo>
                      <a:pt x="4371" y="1331"/>
                    </a:lnTo>
                    <a:cubicBezTo>
                      <a:pt x="4719" y="1331"/>
                      <a:pt x="5036" y="1236"/>
                      <a:pt x="5099" y="1109"/>
                    </a:cubicBezTo>
                    <a:cubicBezTo>
                      <a:pt x="5257" y="761"/>
                      <a:pt x="5352" y="571"/>
                      <a:pt x="5511" y="222"/>
                    </a:cubicBezTo>
                    <a:cubicBezTo>
                      <a:pt x="5574" y="95"/>
                      <a:pt x="5352" y="0"/>
                      <a:pt x="500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8" name="Google Shape;262;p14">
                <a:extLst>
                  <a:ext uri="{FF2B5EF4-FFF2-40B4-BE49-F238E27FC236}">
                    <a16:creationId xmlns:a16="http://schemas.microsoft.com/office/drawing/2014/main" id="{956DEF5F-6736-16A7-5DDA-A6C76C87AA05}"/>
                  </a:ext>
                </a:extLst>
              </p:cNvPr>
              <p:cNvSpPr/>
              <p:nvPr/>
            </p:nvSpPr>
            <p:spPr>
              <a:xfrm>
                <a:off x="3852480" y="3132679"/>
                <a:ext cx="112213" cy="35451"/>
              </a:xfrm>
              <a:custGeom>
                <a:avLst/>
                <a:gdLst/>
                <a:ahLst/>
                <a:cxnLst/>
                <a:rect l="l" t="t" r="r" b="b"/>
                <a:pathLst>
                  <a:path w="4213" h="1331" extrusionOk="0">
                    <a:moveTo>
                      <a:pt x="1172" y="0"/>
                    </a:moveTo>
                    <a:cubicBezTo>
                      <a:pt x="823" y="0"/>
                      <a:pt x="507" y="95"/>
                      <a:pt x="443" y="222"/>
                    </a:cubicBezTo>
                    <a:cubicBezTo>
                      <a:pt x="285" y="571"/>
                      <a:pt x="222" y="761"/>
                      <a:pt x="63" y="1109"/>
                    </a:cubicBezTo>
                    <a:cubicBezTo>
                      <a:pt x="0" y="1236"/>
                      <a:pt x="222" y="1331"/>
                      <a:pt x="570" y="1331"/>
                    </a:cubicBezTo>
                    <a:lnTo>
                      <a:pt x="3104" y="1331"/>
                    </a:lnTo>
                    <a:cubicBezTo>
                      <a:pt x="3452" y="1331"/>
                      <a:pt x="3769" y="1236"/>
                      <a:pt x="3800" y="1109"/>
                    </a:cubicBezTo>
                    <a:cubicBezTo>
                      <a:pt x="3959" y="761"/>
                      <a:pt x="4022" y="571"/>
                      <a:pt x="4149" y="222"/>
                    </a:cubicBezTo>
                    <a:cubicBezTo>
                      <a:pt x="4212" y="95"/>
                      <a:pt x="3990" y="0"/>
                      <a:pt x="364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59" name="Google Shape;263;p14">
                <a:extLst>
                  <a:ext uri="{FF2B5EF4-FFF2-40B4-BE49-F238E27FC236}">
                    <a16:creationId xmlns:a16="http://schemas.microsoft.com/office/drawing/2014/main" id="{EBFFEB5C-997B-10DF-1766-5913187A6844}"/>
                  </a:ext>
                </a:extLst>
              </p:cNvPr>
              <p:cNvSpPr/>
              <p:nvPr/>
            </p:nvSpPr>
            <p:spPr>
              <a:xfrm>
                <a:off x="3969727" y="3132679"/>
                <a:ext cx="109683" cy="35451"/>
              </a:xfrm>
              <a:custGeom>
                <a:avLst/>
                <a:gdLst/>
                <a:ahLst/>
                <a:cxnLst/>
                <a:rect l="l" t="t" r="r" b="b"/>
                <a:pathLst>
                  <a:path w="4118" h="1331" extrusionOk="0">
                    <a:moveTo>
                      <a:pt x="1077" y="0"/>
                    </a:moveTo>
                    <a:cubicBezTo>
                      <a:pt x="728" y="0"/>
                      <a:pt x="412" y="95"/>
                      <a:pt x="380" y="222"/>
                    </a:cubicBezTo>
                    <a:cubicBezTo>
                      <a:pt x="253" y="571"/>
                      <a:pt x="158" y="761"/>
                      <a:pt x="32" y="1109"/>
                    </a:cubicBezTo>
                    <a:cubicBezTo>
                      <a:pt x="0" y="1236"/>
                      <a:pt x="222" y="1331"/>
                      <a:pt x="570" y="1331"/>
                    </a:cubicBezTo>
                    <a:lnTo>
                      <a:pt x="3104" y="1331"/>
                    </a:lnTo>
                    <a:cubicBezTo>
                      <a:pt x="3452" y="1331"/>
                      <a:pt x="3769" y="1236"/>
                      <a:pt x="3800" y="1109"/>
                    </a:cubicBezTo>
                    <a:cubicBezTo>
                      <a:pt x="3927" y="761"/>
                      <a:pt x="3959" y="571"/>
                      <a:pt x="4085" y="222"/>
                    </a:cubicBezTo>
                    <a:cubicBezTo>
                      <a:pt x="4117" y="95"/>
                      <a:pt x="3895" y="0"/>
                      <a:pt x="354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60" name="Google Shape;264;p14">
                <a:extLst>
                  <a:ext uri="{FF2B5EF4-FFF2-40B4-BE49-F238E27FC236}">
                    <a16:creationId xmlns:a16="http://schemas.microsoft.com/office/drawing/2014/main" id="{909F0AA4-E83F-B023-6320-4CAA5E7556C4}"/>
                  </a:ext>
                </a:extLst>
              </p:cNvPr>
              <p:cNvSpPr/>
              <p:nvPr/>
            </p:nvSpPr>
            <p:spPr>
              <a:xfrm>
                <a:off x="4086974" y="3132679"/>
                <a:ext cx="107153" cy="35451"/>
              </a:xfrm>
              <a:custGeom>
                <a:avLst/>
                <a:gdLst/>
                <a:ahLst/>
                <a:cxnLst/>
                <a:rect l="l" t="t" r="r" b="b"/>
                <a:pathLst>
                  <a:path w="4023" h="1331" extrusionOk="0">
                    <a:moveTo>
                      <a:pt x="982" y="0"/>
                    </a:moveTo>
                    <a:cubicBezTo>
                      <a:pt x="633" y="0"/>
                      <a:pt x="348" y="95"/>
                      <a:pt x="285" y="222"/>
                    </a:cubicBezTo>
                    <a:cubicBezTo>
                      <a:pt x="190" y="571"/>
                      <a:pt x="127" y="761"/>
                      <a:pt x="32" y="1109"/>
                    </a:cubicBezTo>
                    <a:cubicBezTo>
                      <a:pt x="0" y="1236"/>
                      <a:pt x="253" y="1331"/>
                      <a:pt x="602" y="1331"/>
                    </a:cubicBezTo>
                    <a:lnTo>
                      <a:pt x="3104" y="1331"/>
                    </a:lnTo>
                    <a:cubicBezTo>
                      <a:pt x="3452" y="1331"/>
                      <a:pt x="3769" y="1236"/>
                      <a:pt x="3800" y="1109"/>
                    </a:cubicBezTo>
                    <a:cubicBezTo>
                      <a:pt x="3864" y="761"/>
                      <a:pt x="3927" y="571"/>
                      <a:pt x="4022" y="222"/>
                    </a:cubicBezTo>
                    <a:cubicBezTo>
                      <a:pt x="4022" y="95"/>
                      <a:pt x="3800" y="0"/>
                      <a:pt x="345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61" name="Google Shape;265;p14">
                <a:extLst>
                  <a:ext uri="{FF2B5EF4-FFF2-40B4-BE49-F238E27FC236}">
                    <a16:creationId xmlns:a16="http://schemas.microsoft.com/office/drawing/2014/main" id="{9B8D53B2-8C41-67FB-3E4F-45A6B9A9957E}"/>
                  </a:ext>
                </a:extLst>
              </p:cNvPr>
              <p:cNvSpPr/>
              <p:nvPr/>
            </p:nvSpPr>
            <p:spPr>
              <a:xfrm>
                <a:off x="4204222" y="3132679"/>
                <a:ext cx="105448" cy="35451"/>
              </a:xfrm>
              <a:custGeom>
                <a:avLst/>
                <a:gdLst/>
                <a:ahLst/>
                <a:cxnLst/>
                <a:rect l="l" t="t" r="r" b="b"/>
                <a:pathLst>
                  <a:path w="3959" h="1331" extrusionOk="0">
                    <a:moveTo>
                      <a:pt x="887" y="0"/>
                    </a:moveTo>
                    <a:cubicBezTo>
                      <a:pt x="538" y="0"/>
                      <a:pt x="253" y="95"/>
                      <a:pt x="222" y="222"/>
                    </a:cubicBezTo>
                    <a:cubicBezTo>
                      <a:pt x="127" y="571"/>
                      <a:pt x="95" y="761"/>
                      <a:pt x="0" y="1109"/>
                    </a:cubicBezTo>
                    <a:cubicBezTo>
                      <a:pt x="0" y="1236"/>
                      <a:pt x="253" y="1331"/>
                      <a:pt x="602" y="1331"/>
                    </a:cubicBezTo>
                    <a:lnTo>
                      <a:pt x="3104" y="1331"/>
                    </a:lnTo>
                    <a:cubicBezTo>
                      <a:pt x="3452" y="1331"/>
                      <a:pt x="3769" y="1236"/>
                      <a:pt x="3769" y="1109"/>
                    </a:cubicBezTo>
                    <a:cubicBezTo>
                      <a:pt x="3832" y="761"/>
                      <a:pt x="3864" y="571"/>
                      <a:pt x="3927" y="222"/>
                    </a:cubicBezTo>
                    <a:cubicBezTo>
                      <a:pt x="3959" y="95"/>
                      <a:pt x="3705" y="0"/>
                      <a:pt x="335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62" name="Google Shape;266;p14">
                <a:extLst>
                  <a:ext uri="{FF2B5EF4-FFF2-40B4-BE49-F238E27FC236}">
                    <a16:creationId xmlns:a16="http://schemas.microsoft.com/office/drawing/2014/main" id="{1F6E2CF7-6ED8-AE6F-B872-47E5422CD095}"/>
                  </a:ext>
                </a:extLst>
              </p:cNvPr>
              <p:cNvSpPr/>
              <p:nvPr/>
            </p:nvSpPr>
            <p:spPr>
              <a:xfrm>
                <a:off x="4320617" y="3132679"/>
                <a:ext cx="103770" cy="35451"/>
              </a:xfrm>
              <a:custGeom>
                <a:avLst/>
                <a:gdLst/>
                <a:ahLst/>
                <a:cxnLst/>
                <a:rect l="l" t="t" r="r" b="b"/>
                <a:pathLst>
                  <a:path w="3896" h="1331" extrusionOk="0">
                    <a:moveTo>
                      <a:pt x="824" y="0"/>
                    </a:moveTo>
                    <a:cubicBezTo>
                      <a:pt x="475" y="0"/>
                      <a:pt x="190" y="95"/>
                      <a:pt x="190" y="222"/>
                    </a:cubicBezTo>
                    <a:cubicBezTo>
                      <a:pt x="127" y="571"/>
                      <a:pt x="95" y="761"/>
                      <a:pt x="32" y="1109"/>
                    </a:cubicBezTo>
                    <a:cubicBezTo>
                      <a:pt x="0" y="1236"/>
                      <a:pt x="285" y="1331"/>
                      <a:pt x="634" y="1331"/>
                    </a:cubicBezTo>
                    <a:lnTo>
                      <a:pt x="3136" y="1331"/>
                    </a:lnTo>
                    <a:cubicBezTo>
                      <a:pt x="3484" y="1331"/>
                      <a:pt x="3801" y="1236"/>
                      <a:pt x="3801" y="1109"/>
                    </a:cubicBezTo>
                    <a:cubicBezTo>
                      <a:pt x="3832" y="761"/>
                      <a:pt x="3832" y="571"/>
                      <a:pt x="3896" y="222"/>
                    </a:cubicBezTo>
                    <a:cubicBezTo>
                      <a:pt x="3896" y="95"/>
                      <a:pt x="3642" y="0"/>
                      <a:pt x="329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63" name="Google Shape;267;p14">
                <a:extLst>
                  <a:ext uri="{FF2B5EF4-FFF2-40B4-BE49-F238E27FC236}">
                    <a16:creationId xmlns:a16="http://schemas.microsoft.com/office/drawing/2014/main" id="{B86EEC09-8E1F-9C92-0769-7B9FC6D07DC2}"/>
                  </a:ext>
                </a:extLst>
              </p:cNvPr>
              <p:cNvSpPr/>
              <p:nvPr/>
            </p:nvSpPr>
            <p:spPr>
              <a:xfrm>
                <a:off x="4437864" y="3132679"/>
                <a:ext cx="101240" cy="35451"/>
              </a:xfrm>
              <a:custGeom>
                <a:avLst/>
                <a:gdLst/>
                <a:ahLst/>
                <a:cxnLst/>
                <a:rect l="l" t="t" r="r" b="b"/>
                <a:pathLst>
                  <a:path w="3801" h="1331" extrusionOk="0">
                    <a:moveTo>
                      <a:pt x="729" y="0"/>
                    </a:moveTo>
                    <a:cubicBezTo>
                      <a:pt x="380" y="0"/>
                      <a:pt x="95" y="95"/>
                      <a:pt x="95" y="222"/>
                    </a:cubicBezTo>
                    <a:cubicBezTo>
                      <a:pt x="64" y="571"/>
                      <a:pt x="64" y="761"/>
                      <a:pt x="32" y="1109"/>
                    </a:cubicBezTo>
                    <a:cubicBezTo>
                      <a:pt x="0" y="1236"/>
                      <a:pt x="285" y="1331"/>
                      <a:pt x="634" y="1331"/>
                    </a:cubicBezTo>
                    <a:lnTo>
                      <a:pt x="3136" y="1331"/>
                    </a:lnTo>
                    <a:cubicBezTo>
                      <a:pt x="3484" y="1331"/>
                      <a:pt x="3769" y="1236"/>
                      <a:pt x="3769" y="1109"/>
                    </a:cubicBezTo>
                    <a:cubicBezTo>
                      <a:pt x="3801" y="761"/>
                      <a:pt x="3801" y="571"/>
                      <a:pt x="3801" y="222"/>
                    </a:cubicBezTo>
                    <a:cubicBezTo>
                      <a:pt x="3801" y="95"/>
                      <a:pt x="3547" y="0"/>
                      <a:pt x="319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24" name="Google Shape;268;p14">
                <a:extLst>
                  <a:ext uri="{FF2B5EF4-FFF2-40B4-BE49-F238E27FC236}">
                    <a16:creationId xmlns:a16="http://schemas.microsoft.com/office/drawing/2014/main" id="{0E3C428C-95E1-E07C-A64A-755B645E3DA1}"/>
                  </a:ext>
                </a:extLst>
              </p:cNvPr>
              <p:cNvSpPr/>
              <p:nvPr/>
            </p:nvSpPr>
            <p:spPr>
              <a:xfrm>
                <a:off x="4555111" y="3132679"/>
                <a:ext cx="100414" cy="35451"/>
              </a:xfrm>
              <a:custGeom>
                <a:avLst/>
                <a:gdLst/>
                <a:ahLst/>
                <a:cxnLst/>
                <a:rect l="l" t="t" r="r" b="b"/>
                <a:pathLst>
                  <a:path w="3770" h="1331" extrusionOk="0">
                    <a:moveTo>
                      <a:pt x="634" y="0"/>
                    </a:moveTo>
                    <a:cubicBezTo>
                      <a:pt x="285" y="0"/>
                      <a:pt x="32" y="95"/>
                      <a:pt x="32" y="222"/>
                    </a:cubicBezTo>
                    <a:cubicBezTo>
                      <a:pt x="0" y="571"/>
                      <a:pt x="0" y="761"/>
                      <a:pt x="0" y="1109"/>
                    </a:cubicBezTo>
                    <a:cubicBezTo>
                      <a:pt x="0" y="1236"/>
                      <a:pt x="285" y="1331"/>
                      <a:pt x="634" y="1331"/>
                    </a:cubicBezTo>
                    <a:lnTo>
                      <a:pt x="3167" y="1331"/>
                    </a:lnTo>
                    <a:cubicBezTo>
                      <a:pt x="3516" y="1331"/>
                      <a:pt x="3769" y="1236"/>
                      <a:pt x="3769" y="1109"/>
                    </a:cubicBezTo>
                    <a:cubicBezTo>
                      <a:pt x="3737" y="761"/>
                      <a:pt x="3737" y="571"/>
                      <a:pt x="3737" y="222"/>
                    </a:cubicBezTo>
                    <a:cubicBezTo>
                      <a:pt x="3706" y="95"/>
                      <a:pt x="3452" y="0"/>
                      <a:pt x="310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25" name="Google Shape;269;p14">
                <a:extLst>
                  <a:ext uri="{FF2B5EF4-FFF2-40B4-BE49-F238E27FC236}">
                    <a16:creationId xmlns:a16="http://schemas.microsoft.com/office/drawing/2014/main" id="{939A0EFC-F7A5-F023-B777-B552613E569D}"/>
                  </a:ext>
                </a:extLst>
              </p:cNvPr>
              <p:cNvSpPr/>
              <p:nvPr/>
            </p:nvSpPr>
            <p:spPr>
              <a:xfrm>
                <a:off x="4670681" y="3132679"/>
                <a:ext cx="102092" cy="35451"/>
              </a:xfrm>
              <a:custGeom>
                <a:avLst/>
                <a:gdLst/>
                <a:ahLst/>
                <a:cxnLst/>
                <a:rect l="l" t="t" r="r" b="b"/>
                <a:pathLst>
                  <a:path w="3833" h="1331" extrusionOk="0">
                    <a:moveTo>
                      <a:pt x="602" y="0"/>
                    </a:moveTo>
                    <a:cubicBezTo>
                      <a:pt x="253" y="0"/>
                      <a:pt x="0" y="95"/>
                      <a:pt x="0" y="222"/>
                    </a:cubicBezTo>
                    <a:cubicBezTo>
                      <a:pt x="32" y="571"/>
                      <a:pt x="32" y="761"/>
                      <a:pt x="63" y="1109"/>
                    </a:cubicBezTo>
                    <a:cubicBezTo>
                      <a:pt x="63" y="1236"/>
                      <a:pt x="348" y="1331"/>
                      <a:pt x="697" y="1331"/>
                    </a:cubicBezTo>
                    <a:lnTo>
                      <a:pt x="3230" y="1331"/>
                    </a:lnTo>
                    <a:cubicBezTo>
                      <a:pt x="3579" y="1331"/>
                      <a:pt x="3832" y="1236"/>
                      <a:pt x="3832" y="1109"/>
                    </a:cubicBezTo>
                    <a:cubicBezTo>
                      <a:pt x="3769" y="761"/>
                      <a:pt x="3769" y="571"/>
                      <a:pt x="3705" y="222"/>
                    </a:cubicBezTo>
                    <a:cubicBezTo>
                      <a:pt x="3705" y="95"/>
                      <a:pt x="3420" y="0"/>
                      <a:pt x="307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27" name="Google Shape;270;p14">
                <a:extLst>
                  <a:ext uri="{FF2B5EF4-FFF2-40B4-BE49-F238E27FC236}">
                    <a16:creationId xmlns:a16="http://schemas.microsoft.com/office/drawing/2014/main" id="{5C4C600E-B567-6712-4A5D-F248C0880FC2}"/>
                  </a:ext>
                </a:extLst>
              </p:cNvPr>
              <p:cNvSpPr/>
              <p:nvPr/>
            </p:nvSpPr>
            <p:spPr>
              <a:xfrm>
                <a:off x="4785397" y="3132679"/>
                <a:ext cx="104622" cy="35451"/>
              </a:xfrm>
              <a:custGeom>
                <a:avLst/>
                <a:gdLst/>
                <a:ahLst/>
                <a:cxnLst/>
                <a:rect l="l" t="t" r="r" b="b"/>
                <a:pathLst>
                  <a:path w="3928" h="1331" extrusionOk="0">
                    <a:moveTo>
                      <a:pt x="602" y="0"/>
                    </a:moveTo>
                    <a:cubicBezTo>
                      <a:pt x="253" y="0"/>
                      <a:pt x="0" y="95"/>
                      <a:pt x="32" y="222"/>
                    </a:cubicBezTo>
                    <a:cubicBezTo>
                      <a:pt x="63" y="571"/>
                      <a:pt x="95" y="761"/>
                      <a:pt x="127" y="1109"/>
                    </a:cubicBezTo>
                    <a:cubicBezTo>
                      <a:pt x="158" y="1236"/>
                      <a:pt x="443" y="1331"/>
                      <a:pt x="792" y="1331"/>
                    </a:cubicBezTo>
                    <a:lnTo>
                      <a:pt x="3325" y="1331"/>
                    </a:lnTo>
                    <a:cubicBezTo>
                      <a:pt x="3674" y="1331"/>
                      <a:pt x="3927" y="1236"/>
                      <a:pt x="3895" y="1109"/>
                    </a:cubicBezTo>
                    <a:cubicBezTo>
                      <a:pt x="3832" y="761"/>
                      <a:pt x="3800" y="571"/>
                      <a:pt x="3737" y="222"/>
                    </a:cubicBezTo>
                    <a:cubicBezTo>
                      <a:pt x="3705" y="95"/>
                      <a:pt x="3420" y="0"/>
                      <a:pt x="307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28" name="Google Shape;271;p14">
                <a:extLst>
                  <a:ext uri="{FF2B5EF4-FFF2-40B4-BE49-F238E27FC236}">
                    <a16:creationId xmlns:a16="http://schemas.microsoft.com/office/drawing/2014/main" id="{2D0947D2-428B-3E2E-88B6-172065519C28}"/>
                  </a:ext>
                </a:extLst>
              </p:cNvPr>
              <p:cNvSpPr/>
              <p:nvPr/>
            </p:nvSpPr>
            <p:spPr>
              <a:xfrm>
                <a:off x="4900114" y="3132679"/>
                <a:ext cx="107153" cy="35451"/>
              </a:xfrm>
              <a:custGeom>
                <a:avLst/>
                <a:gdLst/>
                <a:ahLst/>
                <a:cxnLst/>
                <a:rect l="l" t="t" r="r" b="b"/>
                <a:pathLst>
                  <a:path w="4023" h="1331" extrusionOk="0">
                    <a:moveTo>
                      <a:pt x="602" y="0"/>
                    </a:moveTo>
                    <a:cubicBezTo>
                      <a:pt x="253" y="0"/>
                      <a:pt x="0" y="95"/>
                      <a:pt x="32" y="222"/>
                    </a:cubicBezTo>
                    <a:cubicBezTo>
                      <a:pt x="95" y="571"/>
                      <a:pt x="158" y="761"/>
                      <a:pt x="222" y="1109"/>
                    </a:cubicBezTo>
                    <a:cubicBezTo>
                      <a:pt x="253" y="1236"/>
                      <a:pt x="538" y="1331"/>
                      <a:pt x="887" y="1331"/>
                    </a:cubicBezTo>
                    <a:lnTo>
                      <a:pt x="3420" y="1331"/>
                    </a:lnTo>
                    <a:cubicBezTo>
                      <a:pt x="3769" y="1331"/>
                      <a:pt x="4022" y="1236"/>
                      <a:pt x="3990" y="1109"/>
                    </a:cubicBezTo>
                    <a:cubicBezTo>
                      <a:pt x="3895" y="761"/>
                      <a:pt x="3832" y="571"/>
                      <a:pt x="3737" y="222"/>
                    </a:cubicBezTo>
                    <a:cubicBezTo>
                      <a:pt x="3705" y="95"/>
                      <a:pt x="3420" y="0"/>
                      <a:pt x="307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29" name="Google Shape;272;p14">
                <a:extLst>
                  <a:ext uri="{FF2B5EF4-FFF2-40B4-BE49-F238E27FC236}">
                    <a16:creationId xmlns:a16="http://schemas.microsoft.com/office/drawing/2014/main" id="{29D51F5D-10F2-A018-F023-6F394D1F71B8}"/>
                  </a:ext>
                </a:extLst>
              </p:cNvPr>
              <p:cNvSpPr/>
              <p:nvPr/>
            </p:nvSpPr>
            <p:spPr>
              <a:xfrm>
                <a:off x="5015657" y="3132679"/>
                <a:ext cx="108857" cy="35451"/>
              </a:xfrm>
              <a:custGeom>
                <a:avLst/>
                <a:gdLst/>
                <a:ahLst/>
                <a:cxnLst/>
                <a:rect l="l" t="t" r="r" b="b"/>
                <a:pathLst>
                  <a:path w="4087" h="1331" extrusionOk="0">
                    <a:moveTo>
                      <a:pt x="571" y="0"/>
                    </a:moveTo>
                    <a:cubicBezTo>
                      <a:pt x="222" y="0"/>
                      <a:pt x="1" y="95"/>
                      <a:pt x="32" y="222"/>
                    </a:cubicBezTo>
                    <a:cubicBezTo>
                      <a:pt x="127" y="571"/>
                      <a:pt x="159" y="761"/>
                      <a:pt x="286" y="1109"/>
                    </a:cubicBezTo>
                    <a:cubicBezTo>
                      <a:pt x="317" y="1236"/>
                      <a:pt x="634" y="1331"/>
                      <a:pt x="982" y="1331"/>
                    </a:cubicBezTo>
                    <a:lnTo>
                      <a:pt x="3484" y="1331"/>
                    </a:lnTo>
                    <a:cubicBezTo>
                      <a:pt x="3833" y="1331"/>
                      <a:pt x="4086" y="1236"/>
                      <a:pt x="4054" y="1109"/>
                    </a:cubicBezTo>
                    <a:cubicBezTo>
                      <a:pt x="3928" y="761"/>
                      <a:pt x="3864" y="571"/>
                      <a:pt x="3738" y="222"/>
                    </a:cubicBezTo>
                    <a:cubicBezTo>
                      <a:pt x="3674" y="95"/>
                      <a:pt x="3389" y="0"/>
                      <a:pt x="304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0" name="Google Shape;273;p14">
                <a:extLst>
                  <a:ext uri="{FF2B5EF4-FFF2-40B4-BE49-F238E27FC236}">
                    <a16:creationId xmlns:a16="http://schemas.microsoft.com/office/drawing/2014/main" id="{C59068C4-67F4-3508-53E5-F3747460DFF8}"/>
                  </a:ext>
                </a:extLst>
              </p:cNvPr>
              <p:cNvSpPr/>
              <p:nvPr/>
            </p:nvSpPr>
            <p:spPr>
              <a:xfrm>
                <a:off x="5130374" y="3132679"/>
                <a:ext cx="111388" cy="35451"/>
              </a:xfrm>
              <a:custGeom>
                <a:avLst/>
                <a:gdLst/>
                <a:ahLst/>
                <a:cxnLst/>
                <a:rect l="l" t="t" r="r" b="b"/>
                <a:pathLst>
                  <a:path w="4182" h="1331" extrusionOk="0">
                    <a:moveTo>
                      <a:pt x="571" y="0"/>
                    </a:moveTo>
                    <a:cubicBezTo>
                      <a:pt x="222" y="0"/>
                      <a:pt x="1" y="95"/>
                      <a:pt x="32" y="222"/>
                    </a:cubicBezTo>
                    <a:cubicBezTo>
                      <a:pt x="159" y="571"/>
                      <a:pt x="222" y="761"/>
                      <a:pt x="349" y="1109"/>
                    </a:cubicBezTo>
                    <a:cubicBezTo>
                      <a:pt x="412" y="1236"/>
                      <a:pt x="729" y="1331"/>
                      <a:pt x="1077" y="1331"/>
                    </a:cubicBezTo>
                    <a:lnTo>
                      <a:pt x="3579" y="1331"/>
                    </a:lnTo>
                    <a:cubicBezTo>
                      <a:pt x="3928" y="1331"/>
                      <a:pt x="4181" y="1236"/>
                      <a:pt x="4118" y="1109"/>
                    </a:cubicBezTo>
                    <a:cubicBezTo>
                      <a:pt x="3959" y="761"/>
                      <a:pt x="3896" y="571"/>
                      <a:pt x="3738" y="222"/>
                    </a:cubicBezTo>
                    <a:cubicBezTo>
                      <a:pt x="3706" y="95"/>
                      <a:pt x="3389" y="0"/>
                      <a:pt x="304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1" name="Google Shape;274;p14">
                <a:extLst>
                  <a:ext uri="{FF2B5EF4-FFF2-40B4-BE49-F238E27FC236}">
                    <a16:creationId xmlns:a16="http://schemas.microsoft.com/office/drawing/2014/main" id="{4138FC67-7AAB-AD74-B936-D9F6F34FF3EB}"/>
                  </a:ext>
                </a:extLst>
              </p:cNvPr>
              <p:cNvSpPr/>
              <p:nvPr/>
            </p:nvSpPr>
            <p:spPr>
              <a:xfrm>
                <a:off x="5245091" y="3132679"/>
                <a:ext cx="197419" cy="35451"/>
              </a:xfrm>
              <a:custGeom>
                <a:avLst/>
                <a:gdLst/>
                <a:ahLst/>
                <a:cxnLst/>
                <a:rect l="l" t="t" r="r" b="b"/>
                <a:pathLst>
                  <a:path w="7412" h="1331" extrusionOk="0">
                    <a:moveTo>
                      <a:pt x="571" y="0"/>
                    </a:moveTo>
                    <a:cubicBezTo>
                      <a:pt x="222" y="0"/>
                      <a:pt x="1" y="95"/>
                      <a:pt x="64" y="222"/>
                    </a:cubicBezTo>
                    <a:cubicBezTo>
                      <a:pt x="222" y="571"/>
                      <a:pt x="286" y="761"/>
                      <a:pt x="444" y="1109"/>
                    </a:cubicBezTo>
                    <a:cubicBezTo>
                      <a:pt x="507" y="1236"/>
                      <a:pt x="824" y="1331"/>
                      <a:pt x="1172" y="1331"/>
                    </a:cubicBezTo>
                    <a:lnTo>
                      <a:pt x="6841" y="1331"/>
                    </a:lnTo>
                    <a:cubicBezTo>
                      <a:pt x="7190" y="1331"/>
                      <a:pt x="7411" y="1236"/>
                      <a:pt x="7348" y="1109"/>
                    </a:cubicBezTo>
                    <a:cubicBezTo>
                      <a:pt x="7126" y="761"/>
                      <a:pt x="7031" y="571"/>
                      <a:pt x="6841" y="222"/>
                    </a:cubicBezTo>
                    <a:cubicBezTo>
                      <a:pt x="6778" y="95"/>
                      <a:pt x="6461" y="0"/>
                      <a:pt x="6113"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2" name="Google Shape;275;p14">
                <a:extLst>
                  <a:ext uri="{FF2B5EF4-FFF2-40B4-BE49-F238E27FC236}">
                    <a16:creationId xmlns:a16="http://schemas.microsoft.com/office/drawing/2014/main" id="{8ECB4BAB-3267-DBB5-7B32-12326BD23338}"/>
                  </a:ext>
                </a:extLst>
              </p:cNvPr>
              <p:cNvSpPr/>
              <p:nvPr/>
            </p:nvSpPr>
            <p:spPr>
              <a:xfrm>
                <a:off x="3678713" y="3174017"/>
                <a:ext cx="185593" cy="35451"/>
              </a:xfrm>
              <a:custGeom>
                <a:avLst/>
                <a:gdLst/>
                <a:ahLst/>
                <a:cxnLst/>
                <a:rect l="l" t="t" r="r" b="b"/>
                <a:pathLst>
                  <a:path w="6968" h="1331" extrusionOk="0">
                    <a:moveTo>
                      <a:pt x="1330" y="0"/>
                    </a:moveTo>
                    <a:cubicBezTo>
                      <a:pt x="982" y="0"/>
                      <a:pt x="634" y="95"/>
                      <a:pt x="570" y="222"/>
                    </a:cubicBezTo>
                    <a:cubicBezTo>
                      <a:pt x="380" y="570"/>
                      <a:pt x="254" y="729"/>
                      <a:pt x="64" y="1109"/>
                    </a:cubicBezTo>
                    <a:cubicBezTo>
                      <a:pt x="0" y="1204"/>
                      <a:pt x="254" y="1330"/>
                      <a:pt x="602" y="1330"/>
                    </a:cubicBezTo>
                    <a:lnTo>
                      <a:pt x="5764" y="1330"/>
                    </a:lnTo>
                    <a:cubicBezTo>
                      <a:pt x="6112" y="1330"/>
                      <a:pt x="6461" y="1204"/>
                      <a:pt x="6524" y="1109"/>
                    </a:cubicBezTo>
                    <a:cubicBezTo>
                      <a:pt x="6682" y="729"/>
                      <a:pt x="6746" y="570"/>
                      <a:pt x="6904" y="222"/>
                    </a:cubicBezTo>
                    <a:cubicBezTo>
                      <a:pt x="6967" y="95"/>
                      <a:pt x="6714" y="0"/>
                      <a:pt x="636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3" name="Google Shape;276;p14">
                <a:extLst>
                  <a:ext uri="{FF2B5EF4-FFF2-40B4-BE49-F238E27FC236}">
                    <a16:creationId xmlns:a16="http://schemas.microsoft.com/office/drawing/2014/main" id="{8DD2ABC3-E6C5-F348-E5AC-63D0BF1E46C6}"/>
                  </a:ext>
                </a:extLst>
              </p:cNvPr>
              <p:cNvSpPr/>
              <p:nvPr/>
            </p:nvSpPr>
            <p:spPr>
              <a:xfrm>
                <a:off x="3867662" y="3174017"/>
                <a:ext cx="114744" cy="35451"/>
              </a:xfrm>
              <a:custGeom>
                <a:avLst/>
                <a:gdLst/>
                <a:ahLst/>
                <a:cxnLst/>
                <a:rect l="l" t="t" r="r" b="b"/>
                <a:pathLst>
                  <a:path w="4308" h="1331" extrusionOk="0">
                    <a:moveTo>
                      <a:pt x="1172" y="0"/>
                    </a:moveTo>
                    <a:cubicBezTo>
                      <a:pt x="824" y="0"/>
                      <a:pt x="507" y="95"/>
                      <a:pt x="444" y="222"/>
                    </a:cubicBezTo>
                    <a:cubicBezTo>
                      <a:pt x="285" y="570"/>
                      <a:pt x="222" y="729"/>
                      <a:pt x="63" y="1109"/>
                    </a:cubicBezTo>
                    <a:cubicBezTo>
                      <a:pt x="0" y="1204"/>
                      <a:pt x="253" y="1330"/>
                      <a:pt x="602" y="1330"/>
                    </a:cubicBezTo>
                    <a:lnTo>
                      <a:pt x="3199" y="1330"/>
                    </a:lnTo>
                    <a:cubicBezTo>
                      <a:pt x="3547" y="1330"/>
                      <a:pt x="3864" y="1204"/>
                      <a:pt x="3927" y="1109"/>
                    </a:cubicBezTo>
                    <a:cubicBezTo>
                      <a:pt x="4054" y="729"/>
                      <a:pt x="4117" y="570"/>
                      <a:pt x="4244" y="222"/>
                    </a:cubicBezTo>
                    <a:cubicBezTo>
                      <a:pt x="4307" y="95"/>
                      <a:pt x="4054" y="0"/>
                      <a:pt x="370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4" name="Google Shape;277;p14">
                <a:extLst>
                  <a:ext uri="{FF2B5EF4-FFF2-40B4-BE49-F238E27FC236}">
                    <a16:creationId xmlns:a16="http://schemas.microsoft.com/office/drawing/2014/main" id="{05878557-306E-1EF1-F284-0AE80FDFFC00}"/>
                  </a:ext>
                </a:extLst>
              </p:cNvPr>
              <p:cNvSpPr/>
              <p:nvPr/>
            </p:nvSpPr>
            <p:spPr>
              <a:xfrm>
                <a:off x="3988265" y="3174017"/>
                <a:ext cx="111388" cy="35451"/>
              </a:xfrm>
              <a:custGeom>
                <a:avLst/>
                <a:gdLst/>
                <a:ahLst/>
                <a:cxnLst/>
                <a:rect l="l" t="t" r="r" b="b"/>
                <a:pathLst>
                  <a:path w="4182" h="1331" extrusionOk="0">
                    <a:moveTo>
                      <a:pt x="1078" y="0"/>
                    </a:moveTo>
                    <a:cubicBezTo>
                      <a:pt x="729" y="0"/>
                      <a:pt x="413" y="95"/>
                      <a:pt x="349" y="222"/>
                    </a:cubicBezTo>
                    <a:cubicBezTo>
                      <a:pt x="222" y="570"/>
                      <a:pt x="159" y="729"/>
                      <a:pt x="32" y="1109"/>
                    </a:cubicBezTo>
                    <a:cubicBezTo>
                      <a:pt x="1" y="1204"/>
                      <a:pt x="254" y="1330"/>
                      <a:pt x="603" y="1330"/>
                    </a:cubicBezTo>
                    <a:lnTo>
                      <a:pt x="3168" y="1330"/>
                    </a:lnTo>
                    <a:cubicBezTo>
                      <a:pt x="3548" y="1330"/>
                      <a:pt x="3864" y="1204"/>
                      <a:pt x="3896" y="1109"/>
                    </a:cubicBezTo>
                    <a:cubicBezTo>
                      <a:pt x="3991" y="729"/>
                      <a:pt x="4054" y="570"/>
                      <a:pt x="4149" y="222"/>
                    </a:cubicBezTo>
                    <a:cubicBezTo>
                      <a:pt x="4181" y="95"/>
                      <a:pt x="3928" y="0"/>
                      <a:pt x="357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5" name="Google Shape;278;p14">
                <a:extLst>
                  <a:ext uri="{FF2B5EF4-FFF2-40B4-BE49-F238E27FC236}">
                    <a16:creationId xmlns:a16="http://schemas.microsoft.com/office/drawing/2014/main" id="{FE9F70F0-68FA-4A1B-C2E8-02EDDED4ACDE}"/>
                  </a:ext>
                </a:extLst>
              </p:cNvPr>
              <p:cNvSpPr/>
              <p:nvPr/>
            </p:nvSpPr>
            <p:spPr>
              <a:xfrm>
                <a:off x="4108043" y="3174017"/>
                <a:ext cx="109683" cy="35451"/>
              </a:xfrm>
              <a:custGeom>
                <a:avLst/>
                <a:gdLst/>
                <a:ahLst/>
                <a:cxnLst/>
                <a:rect l="l" t="t" r="r" b="b"/>
                <a:pathLst>
                  <a:path w="4118" h="1331" extrusionOk="0">
                    <a:moveTo>
                      <a:pt x="983" y="0"/>
                    </a:moveTo>
                    <a:cubicBezTo>
                      <a:pt x="634" y="0"/>
                      <a:pt x="318" y="95"/>
                      <a:pt x="286" y="222"/>
                    </a:cubicBezTo>
                    <a:cubicBezTo>
                      <a:pt x="191" y="570"/>
                      <a:pt x="128" y="729"/>
                      <a:pt x="32" y="1109"/>
                    </a:cubicBezTo>
                    <a:cubicBezTo>
                      <a:pt x="1" y="1204"/>
                      <a:pt x="254" y="1330"/>
                      <a:pt x="634" y="1330"/>
                    </a:cubicBezTo>
                    <a:lnTo>
                      <a:pt x="3199" y="1330"/>
                    </a:lnTo>
                    <a:cubicBezTo>
                      <a:pt x="3548" y="1330"/>
                      <a:pt x="3864" y="1204"/>
                      <a:pt x="3896" y="1109"/>
                    </a:cubicBezTo>
                    <a:cubicBezTo>
                      <a:pt x="3991" y="729"/>
                      <a:pt x="4023" y="570"/>
                      <a:pt x="4086" y="222"/>
                    </a:cubicBezTo>
                    <a:cubicBezTo>
                      <a:pt x="4118" y="95"/>
                      <a:pt x="3864" y="0"/>
                      <a:pt x="351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6" name="Google Shape;279;p14">
                <a:extLst>
                  <a:ext uri="{FF2B5EF4-FFF2-40B4-BE49-F238E27FC236}">
                    <a16:creationId xmlns:a16="http://schemas.microsoft.com/office/drawing/2014/main" id="{F586CB8C-BFF2-0912-765D-04570536A55A}"/>
                  </a:ext>
                </a:extLst>
              </p:cNvPr>
              <p:cNvSpPr/>
              <p:nvPr/>
            </p:nvSpPr>
            <p:spPr>
              <a:xfrm>
                <a:off x="4228673" y="3174017"/>
                <a:ext cx="107153" cy="35451"/>
              </a:xfrm>
              <a:custGeom>
                <a:avLst/>
                <a:gdLst/>
                <a:ahLst/>
                <a:cxnLst/>
                <a:rect l="l" t="t" r="r" b="b"/>
                <a:pathLst>
                  <a:path w="4023" h="1331" extrusionOk="0">
                    <a:moveTo>
                      <a:pt x="887" y="0"/>
                    </a:moveTo>
                    <a:cubicBezTo>
                      <a:pt x="539" y="0"/>
                      <a:pt x="254" y="95"/>
                      <a:pt x="222" y="222"/>
                    </a:cubicBezTo>
                    <a:cubicBezTo>
                      <a:pt x="127" y="570"/>
                      <a:pt x="96" y="729"/>
                      <a:pt x="32" y="1109"/>
                    </a:cubicBezTo>
                    <a:cubicBezTo>
                      <a:pt x="1" y="1204"/>
                      <a:pt x="254" y="1330"/>
                      <a:pt x="634" y="1330"/>
                    </a:cubicBezTo>
                    <a:lnTo>
                      <a:pt x="3199" y="1330"/>
                    </a:lnTo>
                    <a:cubicBezTo>
                      <a:pt x="3547" y="1330"/>
                      <a:pt x="3864" y="1204"/>
                      <a:pt x="3896" y="1109"/>
                    </a:cubicBezTo>
                    <a:cubicBezTo>
                      <a:pt x="3927" y="729"/>
                      <a:pt x="3959" y="570"/>
                      <a:pt x="4022" y="222"/>
                    </a:cubicBezTo>
                    <a:cubicBezTo>
                      <a:pt x="4022" y="95"/>
                      <a:pt x="3769" y="0"/>
                      <a:pt x="342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7" name="Google Shape;280;p14">
                <a:extLst>
                  <a:ext uri="{FF2B5EF4-FFF2-40B4-BE49-F238E27FC236}">
                    <a16:creationId xmlns:a16="http://schemas.microsoft.com/office/drawing/2014/main" id="{D85D6840-FFEB-8730-37EC-B516CF9DD340}"/>
                  </a:ext>
                </a:extLst>
              </p:cNvPr>
              <p:cNvSpPr/>
              <p:nvPr/>
            </p:nvSpPr>
            <p:spPr>
              <a:xfrm>
                <a:off x="4348450" y="3174017"/>
                <a:ext cx="105475" cy="35451"/>
              </a:xfrm>
              <a:custGeom>
                <a:avLst/>
                <a:gdLst/>
                <a:ahLst/>
                <a:cxnLst/>
                <a:rect l="l" t="t" r="r" b="b"/>
                <a:pathLst>
                  <a:path w="3960" h="1331" extrusionOk="0">
                    <a:moveTo>
                      <a:pt x="824" y="0"/>
                    </a:moveTo>
                    <a:cubicBezTo>
                      <a:pt x="476" y="0"/>
                      <a:pt x="159" y="95"/>
                      <a:pt x="159" y="222"/>
                    </a:cubicBezTo>
                    <a:cubicBezTo>
                      <a:pt x="96" y="570"/>
                      <a:pt x="64" y="729"/>
                      <a:pt x="32" y="1109"/>
                    </a:cubicBezTo>
                    <a:cubicBezTo>
                      <a:pt x="1" y="1204"/>
                      <a:pt x="286" y="1330"/>
                      <a:pt x="634" y="1330"/>
                    </a:cubicBezTo>
                    <a:lnTo>
                      <a:pt x="3231" y="1330"/>
                    </a:lnTo>
                    <a:cubicBezTo>
                      <a:pt x="3579" y="1330"/>
                      <a:pt x="3864" y="1204"/>
                      <a:pt x="3896" y="1109"/>
                    </a:cubicBezTo>
                    <a:cubicBezTo>
                      <a:pt x="3927" y="729"/>
                      <a:pt x="3927" y="570"/>
                      <a:pt x="3959" y="222"/>
                    </a:cubicBezTo>
                    <a:cubicBezTo>
                      <a:pt x="3959" y="95"/>
                      <a:pt x="3674" y="0"/>
                      <a:pt x="332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8" name="Google Shape;281;p14">
                <a:extLst>
                  <a:ext uri="{FF2B5EF4-FFF2-40B4-BE49-F238E27FC236}">
                    <a16:creationId xmlns:a16="http://schemas.microsoft.com/office/drawing/2014/main" id="{D8F36318-8B76-FC1B-D6A3-999AEBB09E28}"/>
                  </a:ext>
                </a:extLst>
              </p:cNvPr>
              <p:cNvSpPr/>
              <p:nvPr/>
            </p:nvSpPr>
            <p:spPr>
              <a:xfrm>
                <a:off x="4469080" y="3174017"/>
                <a:ext cx="102918" cy="35451"/>
              </a:xfrm>
              <a:custGeom>
                <a:avLst/>
                <a:gdLst/>
                <a:ahLst/>
                <a:cxnLst/>
                <a:rect l="l" t="t" r="r" b="b"/>
                <a:pathLst>
                  <a:path w="3864" h="1331" extrusionOk="0">
                    <a:moveTo>
                      <a:pt x="697" y="0"/>
                    </a:moveTo>
                    <a:cubicBezTo>
                      <a:pt x="349" y="0"/>
                      <a:pt x="64" y="95"/>
                      <a:pt x="64" y="222"/>
                    </a:cubicBezTo>
                    <a:cubicBezTo>
                      <a:pt x="32" y="570"/>
                      <a:pt x="32" y="729"/>
                      <a:pt x="0" y="1109"/>
                    </a:cubicBezTo>
                    <a:cubicBezTo>
                      <a:pt x="0" y="1204"/>
                      <a:pt x="285" y="1330"/>
                      <a:pt x="634" y="1330"/>
                    </a:cubicBezTo>
                    <a:lnTo>
                      <a:pt x="3199" y="1330"/>
                    </a:lnTo>
                    <a:cubicBezTo>
                      <a:pt x="3579" y="1330"/>
                      <a:pt x="3864" y="1204"/>
                      <a:pt x="3864" y="1109"/>
                    </a:cubicBezTo>
                    <a:lnTo>
                      <a:pt x="3864" y="222"/>
                    </a:lnTo>
                    <a:cubicBezTo>
                      <a:pt x="3864" y="95"/>
                      <a:pt x="3579" y="0"/>
                      <a:pt x="3230"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39" name="Google Shape;282;p14">
                <a:extLst>
                  <a:ext uri="{FF2B5EF4-FFF2-40B4-BE49-F238E27FC236}">
                    <a16:creationId xmlns:a16="http://schemas.microsoft.com/office/drawing/2014/main" id="{69AE251F-1983-727C-5F61-351A8F5A5326}"/>
                  </a:ext>
                </a:extLst>
              </p:cNvPr>
              <p:cNvSpPr/>
              <p:nvPr/>
            </p:nvSpPr>
            <p:spPr>
              <a:xfrm>
                <a:off x="4588858" y="3174017"/>
                <a:ext cx="103770" cy="35451"/>
              </a:xfrm>
              <a:custGeom>
                <a:avLst/>
                <a:gdLst/>
                <a:ahLst/>
                <a:cxnLst/>
                <a:rect l="l" t="t" r="r" b="b"/>
                <a:pathLst>
                  <a:path w="3896" h="1331" extrusionOk="0">
                    <a:moveTo>
                      <a:pt x="634" y="0"/>
                    </a:moveTo>
                    <a:cubicBezTo>
                      <a:pt x="285" y="0"/>
                      <a:pt x="0" y="95"/>
                      <a:pt x="0" y="222"/>
                    </a:cubicBezTo>
                    <a:cubicBezTo>
                      <a:pt x="0" y="570"/>
                      <a:pt x="0" y="729"/>
                      <a:pt x="0" y="1109"/>
                    </a:cubicBezTo>
                    <a:cubicBezTo>
                      <a:pt x="0" y="1204"/>
                      <a:pt x="317" y="1330"/>
                      <a:pt x="665" y="1330"/>
                    </a:cubicBezTo>
                    <a:lnTo>
                      <a:pt x="3230" y="1330"/>
                    </a:lnTo>
                    <a:cubicBezTo>
                      <a:pt x="3610" y="1330"/>
                      <a:pt x="3895" y="1204"/>
                      <a:pt x="3864" y="1109"/>
                    </a:cubicBezTo>
                    <a:cubicBezTo>
                      <a:pt x="3832" y="729"/>
                      <a:pt x="3832" y="570"/>
                      <a:pt x="3800" y="222"/>
                    </a:cubicBezTo>
                    <a:cubicBezTo>
                      <a:pt x="3800" y="95"/>
                      <a:pt x="3515" y="0"/>
                      <a:pt x="316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0" name="Google Shape;283;p14">
                <a:extLst>
                  <a:ext uri="{FF2B5EF4-FFF2-40B4-BE49-F238E27FC236}">
                    <a16:creationId xmlns:a16="http://schemas.microsoft.com/office/drawing/2014/main" id="{5D0DC3F8-2A72-FE1F-CE65-FDF6821DBE4C}"/>
                  </a:ext>
                </a:extLst>
              </p:cNvPr>
              <p:cNvSpPr/>
              <p:nvPr/>
            </p:nvSpPr>
            <p:spPr>
              <a:xfrm>
                <a:off x="4706931" y="3174017"/>
                <a:ext cx="105475" cy="35451"/>
              </a:xfrm>
              <a:custGeom>
                <a:avLst/>
                <a:gdLst/>
                <a:ahLst/>
                <a:cxnLst/>
                <a:rect l="l" t="t" r="r" b="b"/>
                <a:pathLst>
                  <a:path w="3960" h="1331" extrusionOk="0">
                    <a:moveTo>
                      <a:pt x="634" y="0"/>
                    </a:moveTo>
                    <a:cubicBezTo>
                      <a:pt x="286" y="0"/>
                      <a:pt x="1" y="95"/>
                      <a:pt x="1" y="222"/>
                    </a:cubicBezTo>
                    <a:cubicBezTo>
                      <a:pt x="33" y="570"/>
                      <a:pt x="64" y="729"/>
                      <a:pt x="96" y="1109"/>
                    </a:cubicBezTo>
                    <a:cubicBezTo>
                      <a:pt x="96" y="1204"/>
                      <a:pt x="381" y="1330"/>
                      <a:pt x="761" y="1330"/>
                    </a:cubicBezTo>
                    <a:lnTo>
                      <a:pt x="3326" y="1330"/>
                    </a:lnTo>
                    <a:cubicBezTo>
                      <a:pt x="3674" y="1330"/>
                      <a:pt x="3959" y="1204"/>
                      <a:pt x="3959" y="1109"/>
                    </a:cubicBezTo>
                    <a:cubicBezTo>
                      <a:pt x="3896" y="729"/>
                      <a:pt x="3864" y="570"/>
                      <a:pt x="3801" y="222"/>
                    </a:cubicBezTo>
                    <a:cubicBezTo>
                      <a:pt x="3801" y="95"/>
                      <a:pt x="3484" y="0"/>
                      <a:pt x="313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1" name="Google Shape;284;p14">
                <a:extLst>
                  <a:ext uri="{FF2B5EF4-FFF2-40B4-BE49-F238E27FC236}">
                    <a16:creationId xmlns:a16="http://schemas.microsoft.com/office/drawing/2014/main" id="{5F906C71-FA36-F657-B4D1-4B1B7CFEB8CD}"/>
                  </a:ext>
                </a:extLst>
              </p:cNvPr>
              <p:cNvSpPr/>
              <p:nvPr/>
            </p:nvSpPr>
            <p:spPr>
              <a:xfrm>
                <a:off x="4825030" y="3174017"/>
                <a:ext cx="108005" cy="35451"/>
              </a:xfrm>
              <a:custGeom>
                <a:avLst/>
                <a:gdLst/>
                <a:ahLst/>
                <a:cxnLst/>
                <a:rect l="l" t="t" r="r" b="b"/>
                <a:pathLst>
                  <a:path w="4055" h="1331" extrusionOk="0">
                    <a:moveTo>
                      <a:pt x="602" y="0"/>
                    </a:moveTo>
                    <a:cubicBezTo>
                      <a:pt x="254" y="0"/>
                      <a:pt x="1" y="95"/>
                      <a:pt x="1" y="222"/>
                    </a:cubicBezTo>
                    <a:cubicBezTo>
                      <a:pt x="64" y="570"/>
                      <a:pt x="96" y="729"/>
                      <a:pt x="159" y="1109"/>
                    </a:cubicBezTo>
                    <a:cubicBezTo>
                      <a:pt x="191" y="1204"/>
                      <a:pt x="476" y="1330"/>
                      <a:pt x="824" y="1330"/>
                    </a:cubicBezTo>
                    <a:lnTo>
                      <a:pt x="3421" y="1330"/>
                    </a:lnTo>
                    <a:cubicBezTo>
                      <a:pt x="3769" y="1330"/>
                      <a:pt x="4054" y="1204"/>
                      <a:pt x="4023" y="1109"/>
                    </a:cubicBezTo>
                    <a:cubicBezTo>
                      <a:pt x="3927" y="729"/>
                      <a:pt x="3896" y="570"/>
                      <a:pt x="3832" y="222"/>
                    </a:cubicBezTo>
                    <a:cubicBezTo>
                      <a:pt x="3801" y="95"/>
                      <a:pt x="3484" y="0"/>
                      <a:pt x="313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2" name="Google Shape;285;p14">
                <a:extLst>
                  <a:ext uri="{FF2B5EF4-FFF2-40B4-BE49-F238E27FC236}">
                    <a16:creationId xmlns:a16="http://schemas.microsoft.com/office/drawing/2014/main" id="{487D2E23-AC58-0765-E5E7-6AD3179D46F0}"/>
                  </a:ext>
                </a:extLst>
              </p:cNvPr>
              <p:cNvSpPr/>
              <p:nvPr/>
            </p:nvSpPr>
            <p:spPr>
              <a:xfrm>
                <a:off x="4943130" y="3174017"/>
                <a:ext cx="109683" cy="35451"/>
              </a:xfrm>
              <a:custGeom>
                <a:avLst/>
                <a:gdLst/>
                <a:ahLst/>
                <a:cxnLst/>
                <a:rect l="l" t="t" r="r" b="b"/>
                <a:pathLst>
                  <a:path w="4118" h="1331" extrusionOk="0">
                    <a:moveTo>
                      <a:pt x="602" y="0"/>
                    </a:moveTo>
                    <a:cubicBezTo>
                      <a:pt x="254" y="0"/>
                      <a:pt x="0" y="95"/>
                      <a:pt x="32" y="222"/>
                    </a:cubicBezTo>
                    <a:cubicBezTo>
                      <a:pt x="95" y="570"/>
                      <a:pt x="159" y="729"/>
                      <a:pt x="222" y="1109"/>
                    </a:cubicBezTo>
                    <a:cubicBezTo>
                      <a:pt x="254" y="1204"/>
                      <a:pt x="570" y="1330"/>
                      <a:pt x="919" y="1330"/>
                    </a:cubicBezTo>
                    <a:lnTo>
                      <a:pt x="3515" y="1330"/>
                    </a:lnTo>
                    <a:cubicBezTo>
                      <a:pt x="3864" y="1330"/>
                      <a:pt x="4117" y="1204"/>
                      <a:pt x="4086" y="1109"/>
                    </a:cubicBezTo>
                    <a:cubicBezTo>
                      <a:pt x="3991" y="729"/>
                      <a:pt x="3927" y="570"/>
                      <a:pt x="3832" y="222"/>
                    </a:cubicBezTo>
                    <a:cubicBezTo>
                      <a:pt x="3800" y="95"/>
                      <a:pt x="3484" y="0"/>
                      <a:pt x="313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3" name="Google Shape;286;p14">
                <a:extLst>
                  <a:ext uri="{FF2B5EF4-FFF2-40B4-BE49-F238E27FC236}">
                    <a16:creationId xmlns:a16="http://schemas.microsoft.com/office/drawing/2014/main" id="{2C5F632C-E9A7-105B-D0C9-A56904428239}"/>
                  </a:ext>
                </a:extLst>
              </p:cNvPr>
              <p:cNvSpPr/>
              <p:nvPr/>
            </p:nvSpPr>
            <p:spPr>
              <a:xfrm>
                <a:off x="5060377" y="3174017"/>
                <a:ext cx="113039" cy="35451"/>
              </a:xfrm>
              <a:custGeom>
                <a:avLst/>
                <a:gdLst/>
                <a:ahLst/>
                <a:cxnLst/>
                <a:rect l="l" t="t" r="r" b="b"/>
                <a:pathLst>
                  <a:path w="4244" h="1331" extrusionOk="0">
                    <a:moveTo>
                      <a:pt x="634" y="0"/>
                    </a:moveTo>
                    <a:cubicBezTo>
                      <a:pt x="285" y="0"/>
                      <a:pt x="0" y="95"/>
                      <a:pt x="64" y="222"/>
                    </a:cubicBezTo>
                    <a:cubicBezTo>
                      <a:pt x="159" y="570"/>
                      <a:pt x="222" y="729"/>
                      <a:pt x="317" y="1109"/>
                    </a:cubicBezTo>
                    <a:cubicBezTo>
                      <a:pt x="380" y="1204"/>
                      <a:pt x="697" y="1330"/>
                      <a:pt x="1045" y="1330"/>
                    </a:cubicBezTo>
                    <a:lnTo>
                      <a:pt x="3610" y="1330"/>
                    </a:lnTo>
                    <a:cubicBezTo>
                      <a:pt x="3991" y="1330"/>
                      <a:pt x="4244" y="1204"/>
                      <a:pt x="4181" y="1109"/>
                    </a:cubicBezTo>
                    <a:cubicBezTo>
                      <a:pt x="4054" y="729"/>
                      <a:pt x="3991" y="570"/>
                      <a:pt x="3864" y="222"/>
                    </a:cubicBezTo>
                    <a:cubicBezTo>
                      <a:pt x="3800" y="95"/>
                      <a:pt x="3484" y="0"/>
                      <a:pt x="313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4" name="Google Shape;287;p14">
                <a:extLst>
                  <a:ext uri="{FF2B5EF4-FFF2-40B4-BE49-F238E27FC236}">
                    <a16:creationId xmlns:a16="http://schemas.microsoft.com/office/drawing/2014/main" id="{22B7D98A-24F6-EB81-BFC1-ECA9B7319716}"/>
                  </a:ext>
                </a:extLst>
              </p:cNvPr>
              <p:cNvSpPr/>
              <p:nvPr/>
            </p:nvSpPr>
            <p:spPr>
              <a:xfrm>
                <a:off x="5178450" y="3174017"/>
                <a:ext cx="286832" cy="35451"/>
              </a:xfrm>
              <a:custGeom>
                <a:avLst/>
                <a:gdLst/>
                <a:ahLst/>
                <a:cxnLst/>
                <a:rect l="l" t="t" r="r" b="b"/>
                <a:pathLst>
                  <a:path w="10769" h="1331" extrusionOk="0">
                    <a:moveTo>
                      <a:pt x="603" y="0"/>
                    </a:moveTo>
                    <a:cubicBezTo>
                      <a:pt x="254" y="0"/>
                      <a:pt x="1" y="95"/>
                      <a:pt x="64" y="222"/>
                    </a:cubicBezTo>
                    <a:cubicBezTo>
                      <a:pt x="191" y="570"/>
                      <a:pt x="254" y="729"/>
                      <a:pt x="413" y="1109"/>
                    </a:cubicBezTo>
                    <a:cubicBezTo>
                      <a:pt x="444" y="1204"/>
                      <a:pt x="761" y="1330"/>
                      <a:pt x="1141" y="1330"/>
                    </a:cubicBezTo>
                    <a:lnTo>
                      <a:pt x="10167" y="1330"/>
                    </a:lnTo>
                    <a:cubicBezTo>
                      <a:pt x="10515" y="1330"/>
                      <a:pt x="10768" y="1204"/>
                      <a:pt x="10705" y="1109"/>
                    </a:cubicBezTo>
                    <a:cubicBezTo>
                      <a:pt x="10483" y="729"/>
                      <a:pt x="10388" y="570"/>
                      <a:pt x="10198" y="222"/>
                    </a:cubicBezTo>
                    <a:cubicBezTo>
                      <a:pt x="10135" y="95"/>
                      <a:pt x="9787" y="0"/>
                      <a:pt x="9438"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5" name="Google Shape;288;p14">
                <a:extLst>
                  <a:ext uri="{FF2B5EF4-FFF2-40B4-BE49-F238E27FC236}">
                    <a16:creationId xmlns:a16="http://schemas.microsoft.com/office/drawing/2014/main" id="{214A237A-33C0-0DBD-5363-88A10286A47A}"/>
                  </a:ext>
                </a:extLst>
              </p:cNvPr>
              <p:cNvSpPr/>
              <p:nvPr/>
            </p:nvSpPr>
            <p:spPr>
              <a:xfrm>
                <a:off x="3655940" y="3214502"/>
                <a:ext cx="293571" cy="35451"/>
              </a:xfrm>
              <a:custGeom>
                <a:avLst/>
                <a:gdLst/>
                <a:ahLst/>
                <a:cxnLst/>
                <a:rect l="l" t="t" r="r" b="b"/>
                <a:pathLst>
                  <a:path w="11022" h="1331" extrusionOk="0">
                    <a:moveTo>
                      <a:pt x="1330" y="0"/>
                    </a:moveTo>
                    <a:cubicBezTo>
                      <a:pt x="982" y="0"/>
                      <a:pt x="634" y="95"/>
                      <a:pt x="570" y="222"/>
                    </a:cubicBezTo>
                    <a:cubicBezTo>
                      <a:pt x="380" y="570"/>
                      <a:pt x="285" y="760"/>
                      <a:pt x="64" y="1109"/>
                    </a:cubicBezTo>
                    <a:cubicBezTo>
                      <a:pt x="0" y="1235"/>
                      <a:pt x="254" y="1330"/>
                      <a:pt x="602" y="1330"/>
                    </a:cubicBezTo>
                    <a:lnTo>
                      <a:pt x="9881" y="1330"/>
                    </a:lnTo>
                    <a:cubicBezTo>
                      <a:pt x="10261" y="1330"/>
                      <a:pt x="10578" y="1235"/>
                      <a:pt x="10641" y="1109"/>
                    </a:cubicBezTo>
                    <a:cubicBezTo>
                      <a:pt x="10768" y="760"/>
                      <a:pt x="10831" y="570"/>
                      <a:pt x="10989" y="222"/>
                    </a:cubicBezTo>
                    <a:cubicBezTo>
                      <a:pt x="11021" y="95"/>
                      <a:pt x="10768" y="0"/>
                      <a:pt x="1041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6" name="Google Shape;289;p14">
                <a:extLst>
                  <a:ext uri="{FF2B5EF4-FFF2-40B4-BE49-F238E27FC236}">
                    <a16:creationId xmlns:a16="http://schemas.microsoft.com/office/drawing/2014/main" id="{D8925741-470A-271C-F460-A1E61BF3BB7B}"/>
                  </a:ext>
                </a:extLst>
              </p:cNvPr>
              <p:cNvSpPr/>
              <p:nvPr/>
            </p:nvSpPr>
            <p:spPr>
              <a:xfrm>
                <a:off x="3955371" y="3214502"/>
                <a:ext cx="114744" cy="35451"/>
              </a:xfrm>
              <a:custGeom>
                <a:avLst/>
                <a:gdLst/>
                <a:ahLst/>
                <a:cxnLst/>
                <a:rect l="l" t="t" r="r" b="b"/>
                <a:pathLst>
                  <a:path w="4308" h="1331" extrusionOk="0">
                    <a:moveTo>
                      <a:pt x="1109" y="0"/>
                    </a:moveTo>
                    <a:cubicBezTo>
                      <a:pt x="729" y="0"/>
                      <a:pt x="412" y="95"/>
                      <a:pt x="381" y="222"/>
                    </a:cubicBezTo>
                    <a:cubicBezTo>
                      <a:pt x="254" y="570"/>
                      <a:pt x="159" y="760"/>
                      <a:pt x="32" y="1109"/>
                    </a:cubicBezTo>
                    <a:cubicBezTo>
                      <a:pt x="1" y="1235"/>
                      <a:pt x="254" y="1330"/>
                      <a:pt x="634" y="1330"/>
                    </a:cubicBezTo>
                    <a:lnTo>
                      <a:pt x="3263" y="1330"/>
                    </a:lnTo>
                    <a:cubicBezTo>
                      <a:pt x="3643" y="1330"/>
                      <a:pt x="3959" y="1235"/>
                      <a:pt x="3991" y="1109"/>
                    </a:cubicBezTo>
                    <a:cubicBezTo>
                      <a:pt x="4118" y="760"/>
                      <a:pt x="4181" y="570"/>
                      <a:pt x="4276" y="222"/>
                    </a:cubicBezTo>
                    <a:cubicBezTo>
                      <a:pt x="4308" y="95"/>
                      <a:pt x="4054" y="0"/>
                      <a:pt x="370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7" name="Google Shape;290;p14">
                <a:extLst>
                  <a:ext uri="{FF2B5EF4-FFF2-40B4-BE49-F238E27FC236}">
                    <a16:creationId xmlns:a16="http://schemas.microsoft.com/office/drawing/2014/main" id="{65BD4864-0402-87F9-FB89-C20EFB82F810}"/>
                  </a:ext>
                </a:extLst>
              </p:cNvPr>
              <p:cNvSpPr/>
              <p:nvPr/>
            </p:nvSpPr>
            <p:spPr>
              <a:xfrm>
                <a:off x="4078531" y="3214502"/>
                <a:ext cx="113066" cy="35451"/>
              </a:xfrm>
              <a:custGeom>
                <a:avLst/>
                <a:gdLst/>
                <a:ahLst/>
                <a:cxnLst/>
                <a:rect l="l" t="t" r="r" b="b"/>
                <a:pathLst>
                  <a:path w="4245" h="1331" extrusionOk="0">
                    <a:moveTo>
                      <a:pt x="1014" y="0"/>
                    </a:moveTo>
                    <a:cubicBezTo>
                      <a:pt x="665" y="0"/>
                      <a:pt x="349" y="95"/>
                      <a:pt x="317" y="222"/>
                    </a:cubicBezTo>
                    <a:cubicBezTo>
                      <a:pt x="190" y="570"/>
                      <a:pt x="159" y="760"/>
                      <a:pt x="32" y="1109"/>
                    </a:cubicBezTo>
                    <a:cubicBezTo>
                      <a:pt x="0" y="1235"/>
                      <a:pt x="285" y="1330"/>
                      <a:pt x="634" y="1330"/>
                    </a:cubicBezTo>
                    <a:lnTo>
                      <a:pt x="3294" y="1330"/>
                    </a:lnTo>
                    <a:cubicBezTo>
                      <a:pt x="3674" y="1330"/>
                      <a:pt x="3991" y="1235"/>
                      <a:pt x="4022" y="1109"/>
                    </a:cubicBezTo>
                    <a:cubicBezTo>
                      <a:pt x="4086" y="760"/>
                      <a:pt x="4117" y="570"/>
                      <a:pt x="4212" y="222"/>
                    </a:cubicBezTo>
                    <a:cubicBezTo>
                      <a:pt x="4244" y="95"/>
                      <a:pt x="3959" y="0"/>
                      <a:pt x="361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8" name="Google Shape;291;p14">
                <a:extLst>
                  <a:ext uri="{FF2B5EF4-FFF2-40B4-BE49-F238E27FC236}">
                    <a16:creationId xmlns:a16="http://schemas.microsoft.com/office/drawing/2014/main" id="{FE7D5411-770A-E179-4837-B80F2266DD93}"/>
                  </a:ext>
                </a:extLst>
              </p:cNvPr>
              <p:cNvSpPr/>
              <p:nvPr/>
            </p:nvSpPr>
            <p:spPr>
              <a:xfrm>
                <a:off x="4201691" y="3214502"/>
                <a:ext cx="110509" cy="35451"/>
              </a:xfrm>
              <a:custGeom>
                <a:avLst/>
                <a:gdLst/>
                <a:ahLst/>
                <a:cxnLst/>
                <a:rect l="l" t="t" r="r" b="b"/>
                <a:pathLst>
                  <a:path w="4149" h="1331" extrusionOk="0">
                    <a:moveTo>
                      <a:pt x="918" y="0"/>
                    </a:moveTo>
                    <a:cubicBezTo>
                      <a:pt x="570" y="0"/>
                      <a:pt x="253" y="95"/>
                      <a:pt x="222" y="222"/>
                    </a:cubicBezTo>
                    <a:cubicBezTo>
                      <a:pt x="158" y="570"/>
                      <a:pt x="127" y="760"/>
                      <a:pt x="32" y="1109"/>
                    </a:cubicBezTo>
                    <a:cubicBezTo>
                      <a:pt x="0" y="1235"/>
                      <a:pt x="285" y="1330"/>
                      <a:pt x="665" y="1330"/>
                    </a:cubicBezTo>
                    <a:lnTo>
                      <a:pt x="3294" y="1330"/>
                    </a:lnTo>
                    <a:cubicBezTo>
                      <a:pt x="3674" y="1330"/>
                      <a:pt x="3990" y="1235"/>
                      <a:pt x="3990" y="1109"/>
                    </a:cubicBezTo>
                    <a:cubicBezTo>
                      <a:pt x="4054" y="760"/>
                      <a:pt x="4085" y="570"/>
                      <a:pt x="4149" y="222"/>
                    </a:cubicBezTo>
                    <a:cubicBezTo>
                      <a:pt x="4149" y="95"/>
                      <a:pt x="3895" y="0"/>
                      <a:pt x="351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49" name="Google Shape;292;p14">
                <a:extLst>
                  <a:ext uri="{FF2B5EF4-FFF2-40B4-BE49-F238E27FC236}">
                    <a16:creationId xmlns:a16="http://schemas.microsoft.com/office/drawing/2014/main" id="{0A7C9EE3-5A62-F2C2-898F-6A78B904CD6F}"/>
                  </a:ext>
                </a:extLst>
              </p:cNvPr>
              <p:cNvSpPr/>
              <p:nvPr/>
            </p:nvSpPr>
            <p:spPr>
              <a:xfrm>
                <a:off x="4325677" y="3214502"/>
                <a:ext cx="108005" cy="35451"/>
              </a:xfrm>
              <a:custGeom>
                <a:avLst/>
                <a:gdLst/>
                <a:ahLst/>
                <a:cxnLst/>
                <a:rect l="l" t="t" r="r" b="b"/>
                <a:pathLst>
                  <a:path w="4055" h="1331" extrusionOk="0">
                    <a:moveTo>
                      <a:pt x="824" y="0"/>
                    </a:moveTo>
                    <a:cubicBezTo>
                      <a:pt x="475" y="0"/>
                      <a:pt x="159" y="95"/>
                      <a:pt x="127" y="222"/>
                    </a:cubicBezTo>
                    <a:cubicBezTo>
                      <a:pt x="95" y="570"/>
                      <a:pt x="64" y="760"/>
                      <a:pt x="0" y="1109"/>
                    </a:cubicBezTo>
                    <a:cubicBezTo>
                      <a:pt x="0" y="1235"/>
                      <a:pt x="285" y="1330"/>
                      <a:pt x="634" y="1330"/>
                    </a:cubicBezTo>
                    <a:lnTo>
                      <a:pt x="3294" y="1330"/>
                    </a:lnTo>
                    <a:cubicBezTo>
                      <a:pt x="3642" y="1330"/>
                      <a:pt x="3959" y="1235"/>
                      <a:pt x="3959" y="1109"/>
                    </a:cubicBezTo>
                    <a:cubicBezTo>
                      <a:pt x="3991" y="760"/>
                      <a:pt x="4022" y="570"/>
                      <a:pt x="4054" y="222"/>
                    </a:cubicBezTo>
                    <a:cubicBezTo>
                      <a:pt x="4054" y="95"/>
                      <a:pt x="3769" y="0"/>
                      <a:pt x="342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0" name="Google Shape;293;p14">
                <a:extLst>
                  <a:ext uri="{FF2B5EF4-FFF2-40B4-BE49-F238E27FC236}">
                    <a16:creationId xmlns:a16="http://schemas.microsoft.com/office/drawing/2014/main" id="{763A63F7-3BB8-32A1-3BB7-4207C4A6B413}"/>
                  </a:ext>
                </a:extLst>
              </p:cNvPr>
              <p:cNvSpPr/>
              <p:nvPr/>
            </p:nvSpPr>
            <p:spPr>
              <a:xfrm>
                <a:off x="4448838" y="3214502"/>
                <a:ext cx="106300" cy="35451"/>
              </a:xfrm>
              <a:custGeom>
                <a:avLst/>
                <a:gdLst/>
                <a:ahLst/>
                <a:cxnLst/>
                <a:rect l="l" t="t" r="r" b="b"/>
                <a:pathLst>
                  <a:path w="3991" h="1331" extrusionOk="0">
                    <a:moveTo>
                      <a:pt x="729" y="0"/>
                    </a:moveTo>
                    <a:cubicBezTo>
                      <a:pt x="380" y="0"/>
                      <a:pt x="95" y="95"/>
                      <a:pt x="63" y="222"/>
                    </a:cubicBezTo>
                    <a:cubicBezTo>
                      <a:pt x="32" y="570"/>
                      <a:pt x="32" y="760"/>
                      <a:pt x="0" y="1109"/>
                    </a:cubicBezTo>
                    <a:cubicBezTo>
                      <a:pt x="0" y="1235"/>
                      <a:pt x="285" y="1330"/>
                      <a:pt x="665" y="1330"/>
                    </a:cubicBezTo>
                    <a:lnTo>
                      <a:pt x="3294" y="1330"/>
                    </a:lnTo>
                    <a:cubicBezTo>
                      <a:pt x="3674" y="1330"/>
                      <a:pt x="3959" y="1235"/>
                      <a:pt x="3959" y="1109"/>
                    </a:cubicBezTo>
                    <a:cubicBezTo>
                      <a:pt x="3959" y="760"/>
                      <a:pt x="3959" y="570"/>
                      <a:pt x="3990" y="222"/>
                    </a:cubicBezTo>
                    <a:cubicBezTo>
                      <a:pt x="3990" y="95"/>
                      <a:pt x="3674" y="0"/>
                      <a:pt x="332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1" name="Google Shape;294;p14">
                <a:extLst>
                  <a:ext uri="{FF2B5EF4-FFF2-40B4-BE49-F238E27FC236}">
                    <a16:creationId xmlns:a16="http://schemas.microsoft.com/office/drawing/2014/main" id="{12760C53-F576-14D9-125E-9B8C51563145}"/>
                  </a:ext>
                </a:extLst>
              </p:cNvPr>
              <p:cNvSpPr/>
              <p:nvPr/>
            </p:nvSpPr>
            <p:spPr>
              <a:xfrm>
                <a:off x="4571971" y="3214502"/>
                <a:ext cx="105475" cy="35451"/>
              </a:xfrm>
              <a:custGeom>
                <a:avLst/>
                <a:gdLst/>
                <a:ahLst/>
                <a:cxnLst/>
                <a:rect l="l" t="t" r="r" b="b"/>
                <a:pathLst>
                  <a:path w="3960" h="1331" extrusionOk="0">
                    <a:moveTo>
                      <a:pt x="666" y="0"/>
                    </a:moveTo>
                    <a:cubicBezTo>
                      <a:pt x="286" y="0"/>
                      <a:pt x="1" y="95"/>
                      <a:pt x="1" y="222"/>
                    </a:cubicBezTo>
                    <a:lnTo>
                      <a:pt x="1" y="1109"/>
                    </a:lnTo>
                    <a:cubicBezTo>
                      <a:pt x="1" y="1235"/>
                      <a:pt x="286" y="1330"/>
                      <a:pt x="666" y="1330"/>
                    </a:cubicBezTo>
                    <a:lnTo>
                      <a:pt x="3326" y="1330"/>
                    </a:lnTo>
                    <a:cubicBezTo>
                      <a:pt x="3674" y="1330"/>
                      <a:pt x="3959" y="1235"/>
                      <a:pt x="3959" y="1109"/>
                    </a:cubicBezTo>
                    <a:cubicBezTo>
                      <a:pt x="3928" y="760"/>
                      <a:pt x="3928" y="570"/>
                      <a:pt x="3896" y="222"/>
                    </a:cubicBezTo>
                    <a:cubicBezTo>
                      <a:pt x="3896" y="95"/>
                      <a:pt x="3611" y="0"/>
                      <a:pt x="323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2" name="Google Shape;295;p14">
                <a:extLst>
                  <a:ext uri="{FF2B5EF4-FFF2-40B4-BE49-F238E27FC236}">
                    <a16:creationId xmlns:a16="http://schemas.microsoft.com/office/drawing/2014/main" id="{1C085A1F-1AFE-52FC-EC63-DEA931D45E83}"/>
                  </a:ext>
                </a:extLst>
              </p:cNvPr>
              <p:cNvSpPr/>
              <p:nvPr/>
            </p:nvSpPr>
            <p:spPr>
              <a:xfrm>
                <a:off x="4692601" y="3214502"/>
                <a:ext cx="108831" cy="35451"/>
              </a:xfrm>
              <a:custGeom>
                <a:avLst/>
                <a:gdLst/>
                <a:ahLst/>
                <a:cxnLst/>
                <a:rect l="l" t="t" r="r" b="b"/>
                <a:pathLst>
                  <a:path w="4086" h="1331" extrusionOk="0">
                    <a:moveTo>
                      <a:pt x="666" y="0"/>
                    </a:moveTo>
                    <a:cubicBezTo>
                      <a:pt x="286" y="0"/>
                      <a:pt x="0" y="95"/>
                      <a:pt x="32" y="222"/>
                    </a:cubicBezTo>
                    <a:cubicBezTo>
                      <a:pt x="64" y="570"/>
                      <a:pt x="64" y="760"/>
                      <a:pt x="95" y="1109"/>
                    </a:cubicBezTo>
                    <a:cubicBezTo>
                      <a:pt x="95" y="1235"/>
                      <a:pt x="412" y="1330"/>
                      <a:pt x="761" y="1330"/>
                    </a:cubicBezTo>
                    <a:lnTo>
                      <a:pt x="3421" y="1330"/>
                    </a:lnTo>
                    <a:cubicBezTo>
                      <a:pt x="3801" y="1330"/>
                      <a:pt x="4086" y="1235"/>
                      <a:pt x="4054" y="1109"/>
                    </a:cubicBezTo>
                    <a:cubicBezTo>
                      <a:pt x="4022" y="760"/>
                      <a:pt x="3991" y="570"/>
                      <a:pt x="3927" y="222"/>
                    </a:cubicBezTo>
                    <a:cubicBezTo>
                      <a:pt x="3927" y="95"/>
                      <a:pt x="3611" y="0"/>
                      <a:pt x="326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3" name="Google Shape;296;p14">
                <a:extLst>
                  <a:ext uri="{FF2B5EF4-FFF2-40B4-BE49-F238E27FC236}">
                    <a16:creationId xmlns:a16="http://schemas.microsoft.com/office/drawing/2014/main" id="{AF4BAA35-C01C-B04B-06FD-5DFAE0360A3F}"/>
                  </a:ext>
                </a:extLst>
              </p:cNvPr>
              <p:cNvSpPr/>
              <p:nvPr/>
            </p:nvSpPr>
            <p:spPr>
              <a:xfrm>
                <a:off x="4814057" y="3214502"/>
                <a:ext cx="110535" cy="35451"/>
              </a:xfrm>
              <a:custGeom>
                <a:avLst/>
                <a:gdLst/>
                <a:ahLst/>
                <a:cxnLst/>
                <a:rect l="l" t="t" r="r" b="b"/>
                <a:pathLst>
                  <a:path w="4150" h="1331" extrusionOk="0">
                    <a:moveTo>
                      <a:pt x="634" y="0"/>
                    </a:moveTo>
                    <a:cubicBezTo>
                      <a:pt x="286" y="0"/>
                      <a:pt x="1" y="95"/>
                      <a:pt x="33" y="222"/>
                    </a:cubicBezTo>
                    <a:cubicBezTo>
                      <a:pt x="64" y="570"/>
                      <a:pt x="96" y="760"/>
                      <a:pt x="159" y="1109"/>
                    </a:cubicBezTo>
                    <a:cubicBezTo>
                      <a:pt x="159" y="1235"/>
                      <a:pt x="476" y="1330"/>
                      <a:pt x="856" y="1330"/>
                    </a:cubicBezTo>
                    <a:lnTo>
                      <a:pt x="3516" y="1330"/>
                    </a:lnTo>
                    <a:cubicBezTo>
                      <a:pt x="3864" y="1330"/>
                      <a:pt x="4149" y="1235"/>
                      <a:pt x="4118" y="1109"/>
                    </a:cubicBezTo>
                    <a:cubicBezTo>
                      <a:pt x="4054" y="760"/>
                      <a:pt x="3991" y="570"/>
                      <a:pt x="3928" y="222"/>
                    </a:cubicBezTo>
                    <a:cubicBezTo>
                      <a:pt x="3896" y="95"/>
                      <a:pt x="3579" y="0"/>
                      <a:pt x="323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4" name="Google Shape;297;p14">
                <a:extLst>
                  <a:ext uri="{FF2B5EF4-FFF2-40B4-BE49-F238E27FC236}">
                    <a16:creationId xmlns:a16="http://schemas.microsoft.com/office/drawing/2014/main" id="{5D14D925-82E2-BE9F-EC10-0F1D4FA38CC5}"/>
                  </a:ext>
                </a:extLst>
              </p:cNvPr>
              <p:cNvSpPr/>
              <p:nvPr/>
            </p:nvSpPr>
            <p:spPr>
              <a:xfrm>
                <a:off x="4935539" y="3214502"/>
                <a:ext cx="112213" cy="35451"/>
              </a:xfrm>
              <a:custGeom>
                <a:avLst/>
                <a:gdLst/>
                <a:ahLst/>
                <a:cxnLst/>
                <a:rect l="l" t="t" r="r" b="b"/>
                <a:pathLst>
                  <a:path w="4213" h="1331" extrusionOk="0">
                    <a:moveTo>
                      <a:pt x="602" y="0"/>
                    </a:moveTo>
                    <a:cubicBezTo>
                      <a:pt x="254" y="0"/>
                      <a:pt x="0" y="95"/>
                      <a:pt x="32" y="222"/>
                    </a:cubicBezTo>
                    <a:cubicBezTo>
                      <a:pt x="95" y="570"/>
                      <a:pt x="127" y="760"/>
                      <a:pt x="222" y="1109"/>
                    </a:cubicBezTo>
                    <a:cubicBezTo>
                      <a:pt x="254" y="1235"/>
                      <a:pt x="570" y="1330"/>
                      <a:pt x="919" y="1330"/>
                    </a:cubicBezTo>
                    <a:lnTo>
                      <a:pt x="3579" y="1330"/>
                    </a:lnTo>
                    <a:cubicBezTo>
                      <a:pt x="3927" y="1330"/>
                      <a:pt x="4212" y="1235"/>
                      <a:pt x="4180" y="1109"/>
                    </a:cubicBezTo>
                    <a:cubicBezTo>
                      <a:pt x="4085" y="760"/>
                      <a:pt x="4022" y="570"/>
                      <a:pt x="3927" y="222"/>
                    </a:cubicBezTo>
                    <a:cubicBezTo>
                      <a:pt x="3895" y="95"/>
                      <a:pt x="3547" y="0"/>
                      <a:pt x="319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5" name="Google Shape;298;p14">
                <a:extLst>
                  <a:ext uri="{FF2B5EF4-FFF2-40B4-BE49-F238E27FC236}">
                    <a16:creationId xmlns:a16="http://schemas.microsoft.com/office/drawing/2014/main" id="{E9FADDA2-1924-643D-C545-6D137A8B237E}"/>
                  </a:ext>
                </a:extLst>
              </p:cNvPr>
              <p:cNvSpPr/>
              <p:nvPr/>
            </p:nvSpPr>
            <p:spPr>
              <a:xfrm>
                <a:off x="5056142" y="3214502"/>
                <a:ext cx="114744" cy="35451"/>
              </a:xfrm>
              <a:custGeom>
                <a:avLst/>
                <a:gdLst/>
                <a:ahLst/>
                <a:cxnLst/>
                <a:rect l="l" t="t" r="r" b="b"/>
                <a:pathLst>
                  <a:path w="4308" h="1331" extrusionOk="0">
                    <a:moveTo>
                      <a:pt x="634" y="0"/>
                    </a:moveTo>
                    <a:cubicBezTo>
                      <a:pt x="254" y="0"/>
                      <a:pt x="1" y="95"/>
                      <a:pt x="33" y="222"/>
                    </a:cubicBezTo>
                    <a:cubicBezTo>
                      <a:pt x="159" y="570"/>
                      <a:pt x="191" y="760"/>
                      <a:pt x="318" y="1109"/>
                    </a:cubicBezTo>
                    <a:cubicBezTo>
                      <a:pt x="349" y="1235"/>
                      <a:pt x="666" y="1330"/>
                      <a:pt x="1046" y="1330"/>
                    </a:cubicBezTo>
                    <a:lnTo>
                      <a:pt x="3674" y="1330"/>
                    </a:lnTo>
                    <a:cubicBezTo>
                      <a:pt x="4054" y="1330"/>
                      <a:pt x="4308" y="1235"/>
                      <a:pt x="4276" y="1109"/>
                    </a:cubicBezTo>
                    <a:cubicBezTo>
                      <a:pt x="4150" y="760"/>
                      <a:pt x="4086" y="570"/>
                      <a:pt x="3959" y="222"/>
                    </a:cubicBezTo>
                    <a:cubicBezTo>
                      <a:pt x="3896" y="95"/>
                      <a:pt x="3579" y="0"/>
                      <a:pt x="323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6" name="Google Shape;299;p14">
                <a:extLst>
                  <a:ext uri="{FF2B5EF4-FFF2-40B4-BE49-F238E27FC236}">
                    <a16:creationId xmlns:a16="http://schemas.microsoft.com/office/drawing/2014/main" id="{DB6B05D1-22E5-9893-856E-0083815403E6}"/>
                  </a:ext>
                </a:extLst>
              </p:cNvPr>
              <p:cNvSpPr/>
              <p:nvPr/>
            </p:nvSpPr>
            <p:spPr>
              <a:xfrm>
                <a:off x="5177624" y="3214502"/>
                <a:ext cx="310431" cy="35451"/>
              </a:xfrm>
              <a:custGeom>
                <a:avLst/>
                <a:gdLst/>
                <a:ahLst/>
                <a:cxnLst/>
                <a:rect l="l" t="t" r="r" b="b"/>
                <a:pathLst>
                  <a:path w="11655" h="1331" extrusionOk="0">
                    <a:moveTo>
                      <a:pt x="602" y="0"/>
                    </a:moveTo>
                    <a:cubicBezTo>
                      <a:pt x="254" y="0"/>
                      <a:pt x="0" y="95"/>
                      <a:pt x="32" y="222"/>
                    </a:cubicBezTo>
                    <a:cubicBezTo>
                      <a:pt x="159" y="570"/>
                      <a:pt x="222" y="760"/>
                      <a:pt x="380" y="1109"/>
                    </a:cubicBezTo>
                    <a:cubicBezTo>
                      <a:pt x="412" y="1235"/>
                      <a:pt x="760" y="1330"/>
                      <a:pt x="1109" y="1330"/>
                    </a:cubicBezTo>
                    <a:lnTo>
                      <a:pt x="11053" y="1330"/>
                    </a:lnTo>
                    <a:cubicBezTo>
                      <a:pt x="11401" y="1330"/>
                      <a:pt x="11654" y="1235"/>
                      <a:pt x="11591" y="1109"/>
                    </a:cubicBezTo>
                    <a:cubicBezTo>
                      <a:pt x="11401" y="760"/>
                      <a:pt x="11306" y="570"/>
                      <a:pt x="11084" y="222"/>
                    </a:cubicBezTo>
                    <a:cubicBezTo>
                      <a:pt x="11021" y="95"/>
                      <a:pt x="10673" y="0"/>
                      <a:pt x="1032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7" name="Google Shape;300;p14">
                <a:extLst>
                  <a:ext uri="{FF2B5EF4-FFF2-40B4-BE49-F238E27FC236}">
                    <a16:creationId xmlns:a16="http://schemas.microsoft.com/office/drawing/2014/main" id="{15B5D0E1-A699-1C95-9511-F214D8925242}"/>
                  </a:ext>
                </a:extLst>
              </p:cNvPr>
              <p:cNvSpPr/>
              <p:nvPr/>
            </p:nvSpPr>
            <p:spPr>
              <a:xfrm>
                <a:off x="3633167" y="3255839"/>
                <a:ext cx="123160" cy="35451"/>
              </a:xfrm>
              <a:custGeom>
                <a:avLst/>
                <a:gdLst/>
                <a:ahLst/>
                <a:cxnLst/>
                <a:rect l="l" t="t" r="r" b="b"/>
                <a:pathLst>
                  <a:path w="4624" h="1331" extrusionOk="0">
                    <a:moveTo>
                      <a:pt x="1330" y="0"/>
                    </a:moveTo>
                    <a:cubicBezTo>
                      <a:pt x="982" y="0"/>
                      <a:pt x="634" y="95"/>
                      <a:pt x="539" y="222"/>
                    </a:cubicBezTo>
                    <a:cubicBezTo>
                      <a:pt x="348" y="570"/>
                      <a:pt x="253" y="760"/>
                      <a:pt x="63" y="1109"/>
                    </a:cubicBezTo>
                    <a:cubicBezTo>
                      <a:pt x="0" y="1235"/>
                      <a:pt x="253" y="1330"/>
                      <a:pt x="634" y="1330"/>
                    </a:cubicBezTo>
                    <a:lnTo>
                      <a:pt x="3325" y="1330"/>
                    </a:lnTo>
                    <a:cubicBezTo>
                      <a:pt x="3705" y="1330"/>
                      <a:pt x="4054" y="1235"/>
                      <a:pt x="4117" y="1109"/>
                    </a:cubicBezTo>
                    <a:cubicBezTo>
                      <a:pt x="4307" y="760"/>
                      <a:pt x="4402" y="570"/>
                      <a:pt x="4560" y="222"/>
                    </a:cubicBezTo>
                    <a:cubicBezTo>
                      <a:pt x="4624" y="95"/>
                      <a:pt x="4370" y="0"/>
                      <a:pt x="3990"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8" name="Google Shape;301;p14">
                <a:extLst>
                  <a:ext uri="{FF2B5EF4-FFF2-40B4-BE49-F238E27FC236}">
                    <a16:creationId xmlns:a16="http://schemas.microsoft.com/office/drawing/2014/main" id="{1193C06A-E117-7844-F0A8-D6AFC9FB7702}"/>
                  </a:ext>
                </a:extLst>
              </p:cNvPr>
              <p:cNvSpPr/>
              <p:nvPr/>
            </p:nvSpPr>
            <p:spPr>
              <a:xfrm>
                <a:off x="3759684" y="3255839"/>
                <a:ext cx="120657" cy="35451"/>
              </a:xfrm>
              <a:custGeom>
                <a:avLst/>
                <a:gdLst/>
                <a:ahLst/>
                <a:cxnLst/>
                <a:rect l="l" t="t" r="r" b="b"/>
                <a:pathLst>
                  <a:path w="4530" h="1331" extrusionOk="0">
                    <a:moveTo>
                      <a:pt x="1236" y="0"/>
                    </a:moveTo>
                    <a:cubicBezTo>
                      <a:pt x="887" y="0"/>
                      <a:pt x="539" y="95"/>
                      <a:pt x="476" y="222"/>
                    </a:cubicBezTo>
                    <a:cubicBezTo>
                      <a:pt x="317" y="570"/>
                      <a:pt x="222" y="760"/>
                      <a:pt x="64" y="1109"/>
                    </a:cubicBezTo>
                    <a:cubicBezTo>
                      <a:pt x="0" y="1235"/>
                      <a:pt x="254" y="1330"/>
                      <a:pt x="634" y="1330"/>
                    </a:cubicBezTo>
                    <a:lnTo>
                      <a:pt x="3357" y="1330"/>
                    </a:lnTo>
                    <a:cubicBezTo>
                      <a:pt x="3706" y="1330"/>
                      <a:pt x="4054" y="1235"/>
                      <a:pt x="4117" y="1109"/>
                    </a:cubicBezTo>
                    <a:cubicBezTo>
                      <a:pt x="4276" y="760"/>
                      <a:pt x="4339" y="570"/>
                      <a:pt x="4498" y="222"/>
                    </a:cubicBezTo>
                    <a:cubicBezTo>
                      <a:pt x="4529" y="95"/>
                      <a:pt x="4276" y="0"/>
                      <a:pt x="389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59" name="Google Shape;302;p14">
                <a:extLst>
                  <a:ext uri="{FF2B5EF4-FFF2-40B4-BE49-F238E27FC236}">
                    <a16:creationId xmlns:a16="http://schemas.microsoft.com/office/drawing/2014/main" id="{D24BD372-6786-15AB-C667-2482D4FCB757}"/>
                  </a:ext>
                </a:extLst>
              </p:cNvPr>
              <p:cNvSpPr/>
              <p:nvPr/>
            </p:nvSpPr>
            <p:spPr>
              <a:xfrm>
                <a:off x="3886200" y="3255839"/>
                <a:ext cx="118126" cy="35451"/>
              </a:xfrm>
              <a:custGeom>
                <a:avLst/>
                <a:gdLst/>
                <a:ahLst/>
                <a:cxnLst/>
                <a:rect l="l" t="t" r="r" b="b"/>
                <a:pathLst>
                  <a:path w="4435" h="1331" extrusionOk="0">
                    <a:moveTo>
                      <a:pt x="1141" y="0"/>
                    </a:moveTo>
                    <a:cubicBezTo>
                      <a:pt x="793" y="0"/>
                      <a:pt x="444" y="95"/>
                      <a:pt x="381" y="222"/>
                    </a:cubicBezTo>
                    <a:cubicBezTo>
                      <a:pt x="254" y="570"/>
                      <a:pt x="191" y="760"/>
                      <a:pt x="33" y="1109"/>
                    </a:cubicBezTo>
                    <a:cubicBezTo>
                      <a:pt x="1" y="1235"/>
                      <a:pt x="254" y="1330"/>
                      <a:pt x="634" y="1330"/>
                    </a:cubicBezTo>
                    <a:lnTo>
                      <a:pt x="3358" y="1330"/>
                    </a:lnTo>
                    <a:cubicBezTo>
                      <a:pt x="3706" y="1330"/>
                      <a:pt x="4054" y="1235"/>
                      <a:pt x="4086" y="1109"/>
                    </a:cubicBezTo>
                    <a:cubicBezTo>
                      <a:pt x="4213" y="760"/>
                      <a:pt x="4276" y="570"/>
                      <a:pt x="4403" y="222"/>
                    </a:cubicBezTo>
                    <a:cubicBezTo>
                      <a:pt x="4435" y="95"/>
                      <a:pt x="4181" y="0"/>
                      <a:pt x="380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0" name="Google Shape;303;p14">
                <a:extLst>
                  <a:ext uri="{FF2B5EF4-FFF2-40B4-BE49-F238E27FC236}">
                    <a16:creationId xmlns:a16="http://schemas.microsoft.com/office/drawing/2014/main" id="{8468D25D-FEAB-AE37-28B5-D49BD2172AF3}"/>
                  </a:ext>
                </a:extLst>
              </p:cNvPr>
              <p:cNvSpPr/>
              <p:nvPr/>
            </p:nvSpPr>
            <p:spPr>
              <a:xfrm>
                <a:off x="4012743" y="3255839"/>
                <a:ext cx="186445" cy="35451"/>
              </a:xfrm>
              <a:custGeom>
                <a:avLst/>
                <a:gdLst/>
                <a:ahLst/>
                <a:cxnLst/>
                <a:rect l="l" t="t" r="r" b="b"/>
                <a:pathLst>
                  <a:path w="7000" h="1331" extrusionOk="0">
                    <a:moveTo>
                      <a:pt x="1045" y="0"/>
                    </a:moveTo>
                    <a:cubicBezTo>
                      <a:pt x="697" y="0"/>
                      <a:pt x="349" y="95"/>
                      <a:pt x="317" y="222"/>
                    </a:cubicBezTo>
                    <a:cubicBezTo>
                      <a:pt x="190" y="570"/>
                      <a:pt x="159" y="760"/>
                      <a:pt x="32" y="1109"/>
                    </a:cubicBezTo>
                    <a:cubicBezTo>
                      <a:pt x="0" y="1235"/>
                      <a:pt x="254" y="1330"/>
                      <a:pt x="634" y="1330"/>
                    </a:cubicBezTo>
                    <a:lnTo>
                      <a:pt x="6049" y="1330"/>
                    </a:lnTo>
                    <a:cubicBezTo>
                      <a:pt x="6429" y="1330"/>
                      <a:pt x="6746" y="1235"/>
                      <a:pt x="6777" y="1109"/>
                    </a:cubicBezTo>
                    <a:cubicBezTo>
                      <a:pt x="6872" y="760"/>
                      <a:pt x="6904" y="570"/>
                      <a:pt x="6999" y="222"/>
                    </a:cubicBezTo>
                    <a:cubicBezTo>
                      <a:pt x="6999" y="95"/>
                      <a:pt x="6746" y="0"/>
                      <a:pt x="636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1" name="Google Shape;304;p14">
                <a:extLst>
                  <a:ext uri="{FF2B5EF4-FFF2-40B4-BE49-F238E27FC236}">
                    <a16:creationId xmlns:a16="http://schemas.microsoft.com/office/drawing/2014/main" id="{232C46AE-68D0-B713-29A8-875FA2183332}"/>
                  </a:ext>
                </a:extLst>
              </p:cNvPr>
              <p:cNvSpPr/>
              <p:nvPr/>
            </p:nvSpPr>
            <p:spPr>
              <a:xfrm>
                <a:off x="4210960" y="3255839"/>
                <a:ext cx="722075" cy="35451"/>
              </a:xfrm>
              <a:custGeom>
                <a:avLst/>
                <a:gdLst/>
                <a:ahLst/>
                <a:cxnLst/>
                <a:rect l="l" t="t" r="r" b="b"/>
                <a:pathLst>
                  <a:path w="27110" h="1331" extrusionOk="0">
                    <a:moveTo>
                      <a:pt x="919" y="0"/>
                    </a:moveTo>
                    <a:cubicBezTo>
                      <a:pt x="570" y="0"/>
                      <a:pt x="254" y="95"/>
                      <a:pt x="222" y="222"/>
                    </a:cubicBezTo>
                    <a:cubicBezTo>
                      <a:pt x="127" y="570"/>
                      <a:pt x="95" y="760"/>
                      <a:pt x="32" y="1109"/>
                    </a:cubicBezTo>
                    <a:cubicBezTo>
                      <a:pt x="0" y="1235"/>
                      <a:pt x="285" y="1330"/>
                      <a:pt x="666" y="1330"/>
                    </a:cubicBezTo>
                    <a:lnTo>
                      <a:pt x="26444" y="1330"/>
                    </a:lnTo>
                    <a:cubicBezTo>
                      <a:pt x="26824" y="1330"/>
                      <a:pt x="27109" y="1235"/>
                      <a:pt x="27078" y="1109"/>
                    </a:cubicBezTo>
                    <a:cubicBezTo>
                      <a:pt x="27014" y="760"/>
                      <a:pt x="26982" y="570"/>
                      <a:pt x="26887" y="222"/>
                    </a:cubicBezTo>
                    <a:cubicBezTo>
                      <a:pt x="26887" y="95"/>
                      <a:pt x="26571" y="0"/>
                      <a:pt x="2619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2" name="Google Shape;305;p14">
                <a:extLst>
                  <a:ext uri="{FF2B5EF4-FFF2-40B4-BE49-F238E27FC236}">
                    <a16:creationId xmlns:a16="http://schemas.microsoft.com/office/drawing/2014/main" id="{6DB68AEC-58EA-F559-3795-7FE1CA557978}"/>
                  </a:ext>
                </a:extLst>
              </p:cNvPr>
              <p:cNvSpPr/>
              <p:nvPr/>
            </p:nvSpPr>
            <p:spPr>
              <a:xfrm>
                <a:off x="4944808" y="3255839"/>
                <a:ext cx="114744" cy="35451"/>
              </a:xfrm>
              <a:custGeom>
                <a:avLst/>
                <a:gdLst/>
                <a:ahLst/>
                <a:cxnLst/>
                <a:rect l="l" t="t" r="r" b="b"/>
                <a:pathLst>
                  <a:path w="4308" h="1331" extrusionOk="0">
                    <a:moveTo>
                      <a:pt x="634" y="0"/>
                    </a:moveTo>
                    <a:cubicBezTo>
                      <a:pt x="254" y="0"/>
                      <a:pt x="1" y="95"/>
                      <a:pt x="1" y="222"/>
                    </a:cubicBezTo>
                    <a:cubicBezTo>
                      <a:pt x="96" y="570"/>
                      <a:pt x="127" y="760"/>
                      <a:pt x="222" y="1109"/>
                    </a:cubicBezTo>
                    <a:cubicBezTo>
                      <a:pt x="254" y="1235"/>
                      <a:pt x="571" y="1330"/>
                      <a:pt x="951" y="1330"/>
                    </a:cubicBezTo>
                    <a:lnTo>
                      <a:pt x="3642" y="1330"/>
                    </a:lnTo>
                    <a:cubicBezTo>
                      <a:pt x="4023" y="1330"/>
                      <a:pt x="4308" y="1235"/>
                      <a:pt x="4276" y="1109"/>
                    </a:cubicBezTo>
                    <a:cubicBezTo>
                      <a:pt x="4181" y="760"/>
                      <a:pt x="4118" y="570"/>
                      <a:pt x="4023" y="222"/>
                    </a:cubicBezTo>
                    <a:cubicBezTo>
                      <a:pt x="3991" y="95"/>
                      <a:pt x="3642" y="0"/>
                      <a:pt x="329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3" name="Google Shape;306;p14">
                <a:extLst>
                  <a:ext uri="{FF2B5EF4-FFF2-40B4-BE49-F238E27FC236}">
                    <a16:creationId xmlns:a16="http://schemas.microsoft.com/office/drawing/2014/main" id="{AFB2A2B4-077C-896A-CD71-25DC55EF6CBA}"/>
                  </a:ext>
                </a:extLst>
              </p:cNvPr>
              <p:cNvSpPr/>
              <p:nvPr/>
            </p:nvSpPr>
            <p:spPr>
              <a:xfrm>
                <a:off x="5068794" y="3255839"/>
                <a:ext cx="117274" cy="35451"/>
              </a:xfrm>
              <a:custGeom>
                <a:avLst/>
                <a:gdLst/>
                <a:ahLst/>
                <a:cxnLst/>
                <a:rect l="l" t="t" r="r" b="b"/>
                <a:pathLst>
                  <a:path w="4403" h="1331" extrusionOk="0">
                    <a:moveTo>
                      <a:pt x="634" y="0"/>
                    </a:moveTo>
                    <a:cubicBezTo>
                      <a:pt x="254" y="0"/>
                      <a:pt x="1" y="95"/>
                      <a:pt x="33" y="222"/>
                    </a:cubicBezTo>
                    <a:cubicBezTo>
                      <a:pt x="128" y="570"/>
                      <a:pt x="191" y="760"/>
                      <a:pt x="286" y="1109"/>
                    </a:cubicBezTo>
                    <a:cubicBezTo>
                      <a:pt x="318" y="1235"/>
                      <a:pt x="666" y="1330"/>
                      <a:pt x="1046" y="1330"/>
                    </a:cubicBezTo>
                    <a:lnTo>
                      <a:pt x="3770" y="1330"/>
                    </a:lnTo>
                    <a:cubicBezTo>
                      <a:pt x="4118" y="1330"/>
                      <a:pt x="4403" y="1235"/>
                      <a:pt x="4340" y="1109"/>
                    </a:cubicBezTo>
                    <a:cubicBezTo>
                      <a:pt x="4213" y="760"/>
                      <a:pt x="4150" y="570"/>
                      <a:pt x="4023" y="222"/>
                    </a:cubicBezTo>
                    <a:cubicBezTo>
                      <a:pt x="3991" y="95"/>
                      <a:pt x="3643" y="0"/>
                      <a:pt x="329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4" name="Google Shape;307;p14">
                <a:extLst>
                  <a:ext uri="{FF2B5EF4-FFF2-40B4-BE49-F238E27FC236}">
                    <a16:creationId xmlns:a16="http://schemas.microsoft.com/office/drawing/2014/main" id="{196EC382-B4B9-3CEC-57AA-B9564FC041A3}"/>
                  </a:ext>
                </a:extLst>
              </p:cNvPr>
              <p:cNvSpPr/>
              <p:nvPr/>
            </p:nvSpPr>
            <p:spPr>
              <a:xfrm>
                <a:off x="5192806" y="3255839"/>
                <a:ext cx="101240" cy="35451"/>
              </a:xfrm>
              <a:custGeom>
                <a:avLst/>
                <a:gdLst/>
                <a:ahLst/>
                <a:cxnLst/>
                <a:rect l="l" t="t" r="r" b="b"/>
                <a:pathLst>
                  <a:path w="3801" h="1331" extrusionOk="0">
                    <a:moveTo>
                      <a:pt x="634" y="0"/>
                    </a:moveTo>
                    <a:cubicBezTo>
                      <a:pt x="254" y="0"/>
                      <a:pt x="0" y="95"/>
                      <a:pt x="32" y="222"/>
                    </a:cubicBezTo>
                    <a:cubicBezTo>
                      <a:pt x="190" y="570"/>
                      <a:pt x="254" y="760"/>
                      <a:pt x="380" y="1109"/>
                    </a:cubicBezTo>
                    <a:cubicBezTo>
                      <a:pt x="412" y="1235"/>
                      <a:pt x="760" y="1330"/>
                      <a:pt x="1140" y="1330"/>
                    </a:cubicBezTo>
                    <a:lnTo>
                      <a:pt x="3167" y="1330"/>
                    </a:lnTo>
                    <a:cubicBezTo>
                      <a:pt x="3547" y="1330"/>
                      <a:pt x="3801" y="1235"/>
                      <a:pt x="3769" y="1109"/>
                    </a:cubicBezTo>
                    <a:cubicBezTo>
                      <a:pt x="3611" y="760"/>
                      <a:pt x="3547" y="570"/>
                      <a:pt x="3389" y="222"/>
                    </a:cubicBezTo>
                    <a:cubicBezTo>
                      <a:pt x="3325" y="95"/>
                      <a:pt x="2977" y="0"/>
                      <a:pt x="262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5" name="Google Shape;308;p14">
                <a:extLst>
                  <a:ext uri="{FF2B5EF4-FFF2-40B4-BE49-F238E27FC236}">
                    <a16:creationId xmlns:a16="http://schemas.microsoft.com/office/drawing/2014/main" id="{880449C6-29E5-4CD5-1528-E204CACF8BF7}"/>
                  </a:ext>
                </a:extLst>
              </p:cNvPr>
              <p:cNvSpPr/>
              <p:nvPr/>
            </p:nvSpPr>
            <p:spPr>
              <a:xfrm>
                <a:off x="5405354" y="3255839"/>
                <a:ext cx="105475" cy="35451"/>
              </a:xfrm>
              <a:custGeom>
                <a:avLst/>
                <a:gdLst/>
                <a:ahLst/>
                <a:cxnLst/>
                <a:rect l="l" t="t" r="r" b="b"/>
                <a:pathLst>
                  <a:path w="3960" h="1331" extrusionOk="0">
                    <a:moveTo>
                      <a:pt x="634" y="0"/>
                    </a:moveTo>
                    <a:cubicBezTo>
                      <a:pt x="254" y="0"/>
                      <a:pt x="1" y="95"/>
                      <a:pt x="64" y="222"/>
                    </a:cubicBezTo>
                    <a:cubicBezTo>
                      <a:pt x="254" y="570"/>
                      <a:pt x="349" y="760"/>
                      <a:pt x="508" y="1109"/>
                    </a:cubicBezTo>
                    <a:cubicBezTo>
                      <a:pt x="571" y="1235"/>
                      <a:pt x="919" y="1330"/>
                      <a:pt x="1299" y="1330"/>
                    </a:cubicBezTo>
                    <a:lnTo>
                      <a:pt x="3326" y="1330"/>
                    </a:lnTo>
                    <a:cubicBezTo>
                      <a:pt x="3706" y="1330"/>
                      <a:pt x="3959" y="1235"/>
                      <a:pt x="3896" y="1109"/>
                    </a:cubicBezTo>
                    <a:cubicBezTo>
                      <a:pt x="3706" y="760"/>
                      <a:pt x="3611" y="570"/>
                      <a:pt x="3421" y="222"/>
                    </a:cubicBezTo>
                    <a:cubicBezTo>
                      <a:pt x="3326" y="95"/>
                      <a:pt x="2978" y="0"/>
                      <a:pt x="262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6" name="Google Shape;309;p14">
                <a:extLst>
                  <a:ext uri="{FF2B5EF4-FFF2-40B4-BE49-F238E27FC236}">
                    <a16:creationId xmlns:a16="http://schemas.microsoft.com/office/drawing/2014/main" id="{EB918BBD-7FFA-6639-2898-8A5B382879E8}"/>
                  </a:ext>
                </a:extLst>
              </p:cNvPr>
              <p:cNvSpPr/>
              <p:nvPr/>
            </p:nvSpPr>
            <p:spPr>
              <a:xfrm>
                <a:off x="5299080" y="3255839"/>
                <a:ext cx="93649" cy="15209"/>
              </a:xfrm>
              <a:custGeom>
                <a:avLst/>
                <a:gdLst/>
                <a:ahLst/>
                <a:cxnLst/>
                <a:rect l="l" t="t" r="r" b="b"/>
                <a:pathLst>
                  <a:path w="3516" h="571" extrusionOk="0">
                    <a:moveTo>
                      <a:pt x="634" y="0"/>
                    </a:moveTo>
                    <a:cubicBezTo>
                      <a:pt x="254" y="0"/>
                      <a:pt x="1" y="95"/>
                      <a:pt x="64" y="222"/>
                    </a:cubicBezTo>
                    <a:cubicBezTo>
                      <a:pt x="64" y="253"/>
                      <a:pt x="96" y="285"/>
                      <a:pt x="96" y="348"/>
                    </a:cubicBezTo>
                    <a:cubicBezTo>
                      <a:pt x="159" y="443"/>
                      <a:pt x="507" y="570"/>
                      <a:pt x="887" y="570"/>
                    </a:cubicBezTo>
                    <a:lnTo>
                      <a:pt x="2882" y="570"/>
                    </a:lnTo>
                    <a:cubicBezTo>
                      <a:pt x="3262" y="570"/>
                      <a:pt x="3516" y="443"/>
                      <a:pt x="3452" y="348"/>
                    </a:cubicBezTo>
                    <a:cubicBezTo>
                      <a:pt x="3421" y="285"/>
                      <a:pt x="3421" y="253"/>
                      <a:pt x="3389" y="222"/>
                    </a:cubicBezTo>
                    <a:cubicBezTo>
                      <a:pt x="3326" y="95"/>
                      <a:pt x="2977" y="0"/>
                      <a:pt x="262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7" name="Google Shape;310;p14">
                <a:extLst>
                  <a:ext uri="{FF2B5EF4-FFF2-40B4-BE49-F238E27FC236}">
                    <a16:creationId xmlns:a16="http://schemas.microsoft.com/office/drawing/2014/main" id="{379D665F-249D-F514-8F1B-20AD56AEE901}"/>
                  </a:ext>
                </a:extLst>
              </p:cNvPr>
              <p:cNvSpPr/>
              <p:nvPr/>
            </p:nvSpPr>
            <p:spPr>
              <a:xfrm>
                <a:off x="5308349" y="3276082"/>
                <a:ext cx="94501" cy="15209"/>
              </a:xfrm>
              <a:custGeom>
                <a:avLst/>
                <a:gdLst/>
                <a:ahLst/>
                <a:cxnLst/>
                <a:rect l="l" t="t" r="r" b="b"/>
                <a:pathLst>
                  <a:path w="3548" h="571" extrusionOk="0">
                    <a:moveTo>
                      <a:pt x="634" y="0"/>
                    </a:moveTo>
                    <a:cubicBezTo>
                      <a:pt x="254" y="0"/>
                      <a:pt x="1" y="127"/>
                      <a:pt x="33" y="222"/>
                    </a:cubicBezTo>
                    <a:cubicBezTo>
                      <a:pt x="64" y="285"/>
                      <a:pt x="64" y="285"/>
                      <a:pt x="96" y="349"/>
                    </a:cubicBezTo>
                    <a:cubicBezTo>
                      <a:pt x="159" y="475"/>
                      <a:pt x="508" y="570"/>
                      <a:pt x="856" y="570"/>
                    </a:cubicBezTo>
                    <a:lnTo>
                      <a:pt x="2914" y="570"/>
                    </a:lnTo>
                    <a:cubicBezTo>
                      <a:pt x="3294" y="570"/>
                      <a:pt x="3548" y="475"/>
                      <a:pt x="3485" y="349"/>
                    </a:cubicBezTo>
                    <a:cubicBezTo>
                      <a:pt x="3453" y="285"/>
                      <a:pt x="3453" y="285"/>
                      <a:pt x="3421" y="222"/>
                    </a:cubicBezTo>
                    <a:cubicBezTo>
                      <a:pt x="3358" y="127"/>
                      <a:pt x="3009" y="0"/>
                      <a:pt x="262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8" name="Google Shape;311;p14">
                <a:extLst>
                  <a:ext uri="{FF2B5EF4-FFF2-40B4-BE49-F238E27FC236}">
                    <a16:creationId xmlns:a16="http://schemas.microsoft.com/office/drawing/2014/main" id="{A9E39740-00DE-D706-8AC3-DC4D8D09EA95}"/>
                  </a:ext>
                </a:extLst>
              </p:cNvPr>
              <p:cNvSpPr/>
              <p:nvPr/>
            </p:nvSpPr>
            <p:spPr>
              <a:xfrm>
                <a:off x="4178066" y="3308976"/>
                <a:ext cx="787863" cy="134986"/>
              </a:xfrm>
              <a:custGeom>
                <a:avLst/>
                <a:gdLst/>
                <a:ahLst/>
                <a:cxnLst/>
                <a:rect l="l" t="t" r="r" b="b"/>
                <a:pathLst>
                  <a:path w="29580" h="5068" extrusionOk="0">
                    <a:moveTo>
                      <a:pt x="1425" y="0"/>
                    </a:moveTo>
                    <a:cubicBezTo>
                      <a:pt x="1235" y="0"/>
                      <a:pt x="1045" y="32"/>
                      <a:pt x="1045" y="95"/>
                    </a:cubicBezTo>
                    <a:cubicBezTo>
                      <a:pt x="634" y="2059"/>
                      <a:pt x="412" y="3009"/>
                      <a:pt x="0" y="4941"/>
                    </a:cubicBezTo>
                    <a:cubicBezTo>
                      <a:pt x="0" y="5004"/>
                      <a:pt x="159" y="5067"/>
                      <a:pt x="349" y="5067"/>
                    </a:cubicBezTo>
                    <a:lnTo>
                      <a:pt x="29231" y="5067"/>
                    </a:lnTo>
                    <a:cubicBezTo>
                      <a:pt x="29421" y="5067"/>
                      <a:pt x="29579" y="5004"/>
                      <a:pt x="29579" y="4941"/>
                    </a:cubicBezTo>
                    <a:cubicBezTo>
                      <a:pt x="29168" y="3009"/>
                      <a:pt x="28946" y="2059"/>
                      <a:pt x="28534" y="95"/>
                    </a:cubicBezTo>
                    <a:cubicBezTo>
                      <a:pt x="28534" y="32"/>
                      <a:pt x="28376" y="0"/>
                      <a:pt x="2815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69" name="Google Shape;312;p14">
                <a:extLst>
                  <a:ext uri="{FF2B5EF4-FFF2-40B4-BE49-F238E27FC236}">
                    <a16:creationId xmlns:a16="http://schemas.microsoft.com/office/drawing/2014/main" id="{C6ECAC6F-ECFC-E9C7-2288-8E9F66FBFB45}"/>
                  </a:ext>
                </a:extLst>
              </p:cNvPr>
              <p:cNvSpPr/>
              <p:nvPr/>
            </p:nvSpPr>
            <p:spPr>
              <a:xfrm>
                <a:off x="3669418" y="1926460"/>
                <a:ext cx="1805134" cy="1008028"/>
              </a:xfrm>
              <a:custGeom>
                <a:avLst/>
                <a:gdLst/>
                <a:ahLst/>
                <a:cxnLst/>
                <a:rect l="l" t="t" r="r" b="b"/>
                <a:pathLst>
                  <a:path w="67773" h="37846" extrusionOk="0">
                    <a:moveTo>
                      <a:pt x="1711" y="1"/>
                    </a:moveTo>
                    <a:cubicBezTo>
                      <a:pt x="793" y="1"/>
                      <a:pt x="1" y="761"/>
                      <a:pt x="1" y="1711"/>
                    </a:cubicBezTo>
                    <a:lnTo>
                      <a:pt x="1" y="36167"/>
                    </a:lnTo>
                    <a:cubicBezTo>
                      <a:pt x="1" y="37085"/>
                      <a:pt x="793" y="37845"/>
                      <a:pt x="1711" y="37845"/>
                    </a:cubicBezTo>
                    <a:lnTo>
                      <a:pt x="66063" y="37845"/>
                    </a:lnTo>
                    <a:cubicBezTo>
                      <a:pt x="66981" y="37845"/>
                      <a:pt x="67773" y="37085"/>
                      <a:pt x="67773" y="36167"/>
                    </a:cubicBezTo>
                    <a:lnTo>
                      <a:pt x="67773" y="1711"/>
                    </a:lnTo>
                    <a:cubicBezTo>
                      <a:pt x="67773" y="761"/>
                      <a:pt x="67013" y="1"/>
                      <a:pt x="66063" y="1"/>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12" name="Picture 11" descr="A screenshot of a computer&#10;&#10;Description automatically generated">
              <a:extLst>
                <a:ext uri="{FF2B5EF4-FFF2-40B4-BE49-F238E27FC236}">
                  <a16:creationId xmlns:a16="http://schemas.microsoft.com/office/drawing/2014/main" id="{9CB3AD48-C86F-6DB5-BE77-D7135B486494}"/>
                </a:ext>
              </a:extLst>
            </p:cNvPr>
            <p:cNvPicPr>
              <a:picLocks noChangeAspect="1"/>
            </p:cNvPicPr>
            <p:nvPr/>
          </p:nvPicPr>
          <p:blipFill>
            <a:blip r:embed="rId2"/>
            <a:stretch>
              <a:fillRect/>
            </a:stretch>
          </p:blipFill>
          <p:spPr>
            <a:xfrm>
              <a:off x="6444520" y="1391190"/>
              <a:ext cx="1447459" cy="650448"/>
            </a:xfrm>
            <a:prstGeom prst="roundRect">
              <a:avLst>
                <a:gd name="adj" fmla="val 7088"/>
              </a:avLst>
            </a:prstGeom>
            <a:solidFill>
              <a:srgbClr val="FFFFFF">
                <a:shade val="85000"/>
              </a:srgbClr>
            </a:solidFill>
            <a:ln>
              <a:noFill/>
            </a:ln>
            <a:effectLst>
              <a:reflection blurRad="12700" stA="38000" endPos="28000" dist="5000" dir="5400000" sy="-100000" algn="bl" rotWithShape="0"/>
            </a:effectLst>
          </p:spPr>
        </p:pic>
      </p:grpSp>
      <p:grpSp>
        <p:nvGrpSpPr>
          <p:cNvPr id="1365" name="Group 1364">
            <a:extLst>
              <a:ext uri="{FF2B5EF4-FFF2-40B4-BE49-F238E27FC236}">
                <a16:creationId xmlns:a16="http://schemas.microsoft.com/office/drawing/2014/main" id="{01719496-A8C9-7D90-3FF9-4F9371B8B5CD}"/>
              </a:ext>
            </a:extLst>
          </p:cNvPr>
          <p:cNvGrpSpPr/>
          <p:nvPr/>
        </p:nvGrpSpPr>
        <p:grpSpPr>
          <a:xfrm>
            <a:off x="7262292" y="3585758"/>
            <a:ext cx="3343310" cy="1622203"/>
            <a:chOff x="2940548" y="883975"/>
            <a:chExt cx="3298245" cy="1600337"/>
          </a:xfrm>
        </p:grpSpPr>
        <p:grpSp>
          <p:nvGrpSpPr>
            <p:cNvPr id="1363" name="Group 1362">
              <a:extLst>
                <a:ext uri="{FF2B5EF4-FFF2-40B4-BE49-F238E27FC236}">
                  <a16:creationId xmlns:a16="http://schemas.microsoft.com/office/drawing/2014/main" id="{B680F31A-A888-6B2B-55B5-6366DB41896B}"/>
                </a:ext>
              </a:extLst>
            </p:cNvPr>
            <p:cNvGrpSpPr/>
            <p:nvPr/>
          </p:nvGrpSpPr>
          <p:grpSpPr>
            <a:xfrm>
              <a:off x="2940548" y="883975"/>
              <a:ext cx="3298245" cy="1600337"/>
              <a:chOff x="2940548" y="883975"/>
              <a:chExt cx="3298245" cy="1600337"/>
            </a:xfrm>
          </p:grpSpPr>
          <p:grpSp>
            <p:nvGrpSpPr>
              <p:cNvPr id="1070" name="Google Shape;1848;p23">
                <a:extLst>
                  <a:ext uri="{FF2B5EF4-FFF2-40B4-BE49-F238E27FC236}">
                    <a16:creationId xmlns:a16="http://schemas.microsoft.com/office/drawing/2014/main" id="{223CB1AC-D002-681F-8FC0-DA9307951E54}"/>
                  </a:ext>
                </a:extLst>
              </p:cNvPr>
              <p:cNvGrpSpPr/>
              <p:nvPr/>
            </p:nvGrpSpPr>
            <p:grpSpPr>
              <a:xfrm>
                <a:off x="2940548" y="883975"/>
                <a:ext cx="3298245" cy="1600337"/>
                <a:chOff x="2553878" y="2422103"/>
                <a:chExt cx="4764813" cy="2311927"/>
              </a:xfrm>
            </p:grpSpPr>
            <p:sp>
              <p:nvSpPr>
                <p:cNvPr id="1071" name="Google Shape;1849;p23">
                  <a:extLst>
                    <a:ext uri="{FF2B5EF4-FFF2-40B4-BE49-F238E27FC236}">
                      <a16:creationId xmlns:a16="http://schemas.microsoft.com/office/drawing/2014/main" id="{20B40FF9-83B7-0323-5E42-BF8395A9EE3A}"/>
                    </a:ext>
                  </a:extLst>
                </p:cNvPr>
                <p:cNvSpPr/>
                <p:nvPr/>
              </p:nvSpPr>
              <p:spPr>
                <a:xfrm>
                  <a:off x="3910378" y="2683739"/>
                  <a:ext cx="114752" cy="149086"/>
                </a:xfrm>
                <a:custGeom>
                  <a:avLst/>
                  <a:gdLst/>
                  <a:ahLst/>
                  <a:cxnLst/>
                  <a:rect l="l" t="t" r="r" b="b"/>
                  <a:pathLst>
                    <a:path w="3389" h="4403" extrusionOk="0">
                      <a:moveTo>
                        <a:pt x="0" y="1"/>
                      </a:moveTo>
                      <a:lnTo>
                        <a:pt x="3389" y="4403"/>
                      </a:lnTo>
                      <a:lnTo>
                        <a:pt x="3389" y="4055"/>
                      </a:lnTo>
                      <a:lnTo>
                        <a:pt x="539" y="318"/>
                      </a:lnTo>
                      <a:cubicBezTo>
                        <a:pt x="349" y="223"/>
                        <a:pt x="190" y="96"/>
                        <a:pt x="0"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72" name="Google Shape;1850;p23">
                  <a:extLst>
                    <a:ext uri="{FF2B5EF4-FFF2-40B4-BE49-F238E27FC236}">
                      <a16:creationId xmlns:a16="http://schemas.microsoft.com/office/drawing/2014/main" id="{E9ABB5A1-6444-CDFC-C8BD-F2DBE1FE9ACE}"/>
                    </a:ext>
                  </a:extLst>
                </p:cNvPr>
                <p:cNvSpPr/>
                <p:nvPr/>
              </p:nvSpPr>
              <p:spPr>
                <a:xfrm>
                  <a:off x="3816010" y="2647306"/>
                  <a:ext cx="209119" cy="271320"/>
                </a:xfrm>
                <a:custGeom>
                  <a:avLst/>
                  <a:gdLst/>
                  <a:ahLst/>
                  <a:cxnLst/>
                  <a:rect l="l" t="t" r="r" b="b"/>
                  <a:pathLst>
                    <a:path w="6176" h="8013" extrusionOk="0">
                      <a:moveTo>
                        <a:pt x="0" y="0"/>
                      </a:moveTo>
                      <a:lnTo>
                        <a:pt x="6176" y="8012"/>
                      </a:lnTo>
                      <a:lnTo>
                        <a:pt x="6176" y="7664"/>
                      </a:lnTo>
                      <a:lnTo>
                        <a:pt x="349" y="64"/>
                      </a:lnTo>
                      <a:cubicBezTo>
                        <a:pt x="254" y="64"/>
                        <a:pt x="127" y="32"/>
                        <a:pt x="0"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73" name="Google Shape;1851;p23">
                  <a:extLst>
                    <a:ext uri="{FF2B5EF4-FFF2-40B4-BE49-F238E27FC236}">
                      <a16:creationId xmlns:a16="http://schemas.microsoft.com/office/drawing/2014/main" id="{D162965A-B5C6-8E6F-A292-FD9A3B7C639D}"/>
                    </a:ext>
                  </a:extLst>
                </p:cNvPr>
                <p:cNvSpPr/>
                <p:nvPr/>
              </p:nvSpPr>
              <p:spPr>
                <a:xfrm>
                  <a:off x="3744159" y="2638705"/>
                  <a:ext cx="280970" cy="365688"/>
                </a:xfrm>
                <a:custGeom>
                  <a:avLst/>
                  <a:gdLst/>
                  <a:ahLst/>
                  <a:cxnLst/>
                  <a:rect l="l" t="t" r="r" b="b"/>
                  <a:pathLst>
                    <a:path w="8298" h="10800" extrusionOk="0">
                      <a:moveTo>
                        <a:pt x="1" y="1"/>
                      </a:moveTo>
                      <a:lnTo>
                        <a:pt x="8298" y="10800"/>
                      </a:lnTo>
                      <a:lnTo>
                        <a:pt x="8298" y="10452"/>
                      </a:lnTo>
                      <a:lnTo>
                        <a:pt x="286"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74" name="Google Shape;1852;p23">
                  <a:extLst>
                    <a:ext uri="{FF2B5EF4-FFF2-40B4-BE49-F238E27FC236}">
                      <a16:creationId xmlns:a16="http://schemas.microsoft.com/office/drawing/2014/main" id="{FC9CF180-1B45-5CC9-CD1B-0CAF60571456}"/>
                    </a:ext>
                  </a:extLst>
                </p:cNvPr>
                <p:cNvSpPr/>
                <p:nvPr/>
              </p:nvSpPr>
              <p:spPr>
                <a:xfrm>
                  <a:off x="3681958" y="2641922"/>
                  <a:ext cx="343171" cy="448273"/>
                </a:xfrm>
                <a:custGeom>
                  <a:avLst/>
                  <a:gdLst/>
                  <a:ahLst/>
                  <a:cxnLst/>
                  <a:rect l="l" t="t" r="r" b="b"/>
                  <a:pathLst>
                    <a:path w="10135" h="13239" extrusionOk="0">
                      <a:moveTo>
                        <a:pt x="254" y="1"/>
                      </a:moveTo>
                      <a:cubicBezTo>
                        <a:pt x="159" y="1"/>
                        <a:pt x="96" y="33"/>
                        <a:pt x="1" y="33"/>
                      </a:cubicBezTo>
                      <a:lnTo>
                        <a:pt x="10135" y="13238"/>
                      </a:lnTo>
                      <a:lnTo>
                        <a:pt x="10135" y="12858"/>
                      </a:lnTo>
                      <a:lnTo>
                        <a:pt x="254"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75" name="Google Shape;1853;p23">
                  <a:extLst>
                    <a:ext uri="{FF2B5EF4-FFF2-40B4-BE49-F238E27FC236}">
                      <a16:creationId xmlns:a16="http://schemas.microsoft.com/office/drawing/2014/main" id="{000BA38B-6FF0-1E26-7B23-87A4F10CAA66}"/>
                    </a:ext>
                  </a:extLst>
                </p:cNvPr>
                <p:cNvSpPr/>
                <p:nvPr/>
              </p:nvSpPr>
              <p:spPr>
                <a:xfrm>
                  <a:off x="3627274" y="2654789"/>
                  <a:ext cx="397855" cy="516907"/>
                </a:xfrm>
                <a:custGeom>
                  <a:avLst/>
                  <a:gdLst/>
                  <a:ahLst/>
                  <a:cxnLst/>
                  <a:rect l="l" t="t" r="r" b="b"/>
                  <a:pathLst>
                    <a:path w="11750" h="15266" extrusionOk="0">
                      <a:moveTo>
                        <a:pt x="222" y="1"/>
                      </a:moveTo>
                      <a:cubicBezTo>
                        <a:pt x="159" y="33"/>
                        <a:pt x="64" y="64"/>
                        <a:pt x="1" y="96"/>
                      </a:cubicBezTo>
                      <a:lnTo>
                        <a:pt x="11687" y="15265"/>
                      </a:lnTo>
                      <a:lnTo>
                        <a:pt x="11750" y="15170"/>
                      </a:lnTo>
                      <a:lnTo>
                        <a:pt x="11750" y="15012"/>
                      </a:lnTo>
                      <a:lnTo>
                        <a:pt x="222"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76" name="Google Shape;1854;p23">
                  <a:extLst>
                    <a:ext uri="{FF2B5EF4-FFF2-40B4-BE49-F238E27FC236}">
                      <a16:creationId xmlns:a16="http://schemas.microsoft.com/office/drawing/2014/main" id="{E812FEA7-D722-994A-160A-439D2BB8BD54}"/>
                    </a:ext>
                  </a:extLst>
                </p:cNvPr>
                <p:cNvSpPr/>
                <p:nvPr/>
              </p:nvSpPr>
              <p:spPr>
                <a:xfrm>
                  <a:off x="3577940" y="2676256"/>
                  <a:ext cx="416106" cy="538340"/>
                </a:xfrm>
                <a:custGeom>
                  <a:avLst/>
                  <a:gdLst/>
                  <a:ahLst/>
                  <a:cxnLst/>
                  <a:rect l="l" t="t" r="r" b="b"/>
                  <a:pathLst>
                    <a:path w="12289" h="15899" extrusionOk="0">
                      <a:moveTo>
                        <a:pt x="191" y="0"/>
                      </a:moveTo>
                      <a:cubicBezTo>
                        <a:pt x="128" y="32"/>
                        <a:pt x="64" y="64"/>
                        <a:pt x="1" y="95"/>
                      </a:cubicBezTo>
                      <a:lnTo>
                        <a:pt x="12162" y="15898"/>
                      </a:lnTo>
                      <a:cubicBezTo>
                        <a:pt x="12194" y="15835"/>
                        <a:pt x="12257" y="15771"/>
                        <a:pt x="12289" y="15708"/>
                      </a:cubicBezTo>
                      <a:lnTo>
                        <a:pt x="191"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77" name="Google Shape;1855;p23">
                  <a:extLst>
                    <a:ext uri="{FF2B5EF4-FFF2-40B4-BE49-F238E27FC236}">
                      <a16:creationId xmlns:a16="http://schemas.microsoft.com/office/drawing/2014/main" id="{A489594F-FA6A-6952-8E28-F2629D58A057}"/>
                    </a:ext>
                  </a:extLst>
                </p:cNvPr>
                <p:cNvSpPr/>
                <p:nvPr/>
              </p:nvSpPr>
              <p:spPr>
                <a:xfrm>
                  <a:off x="3533990" y="2703039"/>
                  <a:ext cx="422539" cy="545857"/>
                </a:xfrm>
                <a:custGeom>
                  <a:avLst/>
                  <a:gdLst/>
                  <a:ahLst/>
                  <a:cxnLst/>
                  <a:rect l="l" t="t" r="r" b="b"/>
                  <a:pathLst>
                    <a:path w="12479" h="16121" extrusionOk="0">
                      <a:moveTo>
                        <a:pt x="190" y="1"/>
                      </a:moveTo>
                      <a:lnTo>
                        <a:pt x="0" y="128"/>
                      </a:lnTo>
                      <a:lnTo>
                        <a:pt x="12320" y="16120"/>
                      </a:lnTo>
                      <a:cubicBezTo>
                        <a:pt x="12351" y="16089"/>
                        <a:pt x="12415" y="16057"/>
                        <a:pt x="12478" y="15994"/>
                      </a:cubicBezTo>
                      <a:lnTo>
                        <a:pt x="190"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78" name="Google Shape;1856;p23">
                  <a:extLst>
                    <a:ext uri="{FF2B5EF4-FFF2-40B4-BE49-F238E27FC236}">
                      <a16:creationId xmlns:a16="http://schemas.microsoft.com/office/drawing/2014/main" id="{AAF52C41-986A-4548-F1E4-15DAD1C7D8FA}"/>
                    </a:ext>
                  </a:extLst>
                </p:cNvPr>
                <p:cNvSpPr/>
                <p:nvPr/>
              </p:nvSpPr>
              <p:spPr>
                <a:xfrm>
                  <a:off x="3495390" y="2736290"/>
                  <a:ext cx="418239" cy="541557"/>
                </a:xfrm>
                <a:custGeom>
                  <a:avLst/>
                  <a:gdLst/>
                  <a:ahLst/>
                  <a:cxnLst/>
                  <a:rect l="l" t="t" r="r" b="b"/>
                  <a:pathLst>
                    <a:path w="12352" h="15994" extrusionOk="0">
                      <a:moveTo>
                        <a:pt x="159" y="1"/>
                      </a:moveTo>
                      <a:cubicBezTo>
                        <a:pt x="95" y="64"/>
                        <a:pt x="32" y="127"/>
                        <a:pt x="0" y="159"/>
                      </a:cubicBezTo>
                      <a:lnTo>
                        <a:pt x="12161" y="15994"/>
                      </a:lnTo>
                      <a:cubicBezTo>
                        <a:pt x="12225" y="15962"/>
                        <a:pt x="12288" y="15930"/>
                        <a:pt x="12351" y="15899"/>
                      </a:cubicBezTo>
                      <a:lnTo>
                        <a:pt x="159"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79" name="Google Shape;1857;p23">
                  <a:extLst>
                    <a:ext uri="{FF2B5EF4-FFF2-40B4-BE49-F238E27FC236}">
                      <a16:creationId xmlns:a16="http://schemas.microsoft.com/office/drawing/2014/main" id="{539FC128-26AA-127F-302B-AC07FD9984B1}"/>
                    </a:ext>
                  </a:extLst>
                </p:cNvPr>
                <p:cNvSpPr/>
                <p:nvPr/>
              </p:nvSpPr>
              <p:spPr>
                <a:xfrm>
                  <a:off x="3461056" y="2777057"/>
                  <a:ext cx="405372" cy="523306"/>
                </a:xfrm>
                <a:custGeom>
                  <a:avLst/>
                  <a:gdLst/>
                  <a:ahLst/>
                  <a:cxnLst/>
                  <a:rect l="l" t="t" r="r" b="b"/>
                  <a:pathLst>
                    <a:path w="11972" h="15455" extrusionOk="0">
                      <a:moveTo>
                        <a:pt x="128" y="0"/>
                      </a:moveTo>
                      <a:cubicBezTo>
                        <a:pt x="96" y="63"/>
                        <a:pt x="33" y="127"/>
                        <a:pt x="1" y="190"/>
                      </a:cubicBezTo>
                      <a:lnTo>
                        <a:pt x="11750" y="15455"/>
                      </a:lnTo>
                      <a:lnTo>
                        <a:pt x="11972" y="15391"/>
                      </a:lnTo>
                      <a:lnTo>
                        <a:pt x="128"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0" name="Google Shape;1858;p23">
                  <a:extLst>
                    <a:ext uri="{FF2B5EF4-FFF2-40B4-BE49-F238E27FC236}">
                      <a16:creationId xmlns:a16="http://schemas.microsoft.com/office/drawing/2014/main" id="{8F86A72E-6A35-39FA-BDC9-7F3EE775D18C}"/>
                    </a:ext>
                  </a:extLst>
                </p:cNvPr>
                <p:cNvSpPr/>
                <p:nvPr/>
              </p:nvSpPr>
              <p:spPr>
                <a:xfrm>
                  <a:off x="3432105" y="2824224"/>
                  <a:ext cx="380722" cy="491139"/>
                </a:xfrm>
                <a:custGeom>
                  <a:avLst/>
                  <a:gdLst/>
                  <a:ahLst/>
                  <a:cxnLst/>
                  <a:rect l="l" t="t" r="r" b="b"/>
                  <a:pathLst>
                    <a:path w="11244" h="14505" extrusionOk="0">
                      <a:moveTo>
                        <a:pt x="128" y="1"/>
                      </a:moveTo>
                      <a:cubicBezTo>
                        <a:pt x="96" y="64"/>
                        <a:pt x="33" y="159"/>
                        <a:pt x="1" y="222"/>
                      </a:cubicBezTo>
                      <a:lnTo>
                        <a:pt x="10990" y="14505"/>
                      </a:lnTo>
                      <a:cubicBezTo>
                        <a:pt x="11085" y="14505"/>
                        <a:pt x="11148" y="14473"/>
                        <a:pt x="11243" y="14473"/>
                      </a:cubicBezTo>
                      <a:lnTo>
                        <a:pt x="128"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1" name="Google Shape;1859;p23">
                  <a:extLst>
                    <a:ext uri="{FF2B5EF4-FFF2-40B4-BE49-F238E27FC236}">
                      <a16:creationId xmlns:a16="http://schemas.microsoft.com/office/drawing/2014/main" id="{F08C2108-8526-81AC-10EE-1AC86BDE54A3}"/>
                    </a:ext>
                  </a:extLst>
                </p:cNvPr>
                <p:cNvSpPr/>
                <p:nvPr/>
              </p:nvSpPr>
              <p:spPr>
                <a:xfrm>
                  <a:off x="3410672" y="2879991"/>
                  <a:ext cx="342088" cy="441805"/>
                </a:xfrm>
                <a:custGeom>
                  <a:avLst/>
                  <a:gdLst/>
                  <a:ahLst/>
                  <a:cxnLst/>
                  <a:rect l="l" t="t" r="r" b="b"/>
                  <a:pathLst>
                    <a:path w="10103" h="13048" extrusionOk="0">
                      <a:moveTo>
                        <a:pt x="96" y="0"/>
                      </a:moveTo>
                      <a:cubicBezTo>
                        <a:pt x="64" y="95"/>
                        <a:pt x="32" y="190"/>
                        <a:pt x="1" y="285"/>
                      </a:cubicBezTo>
                      <a:lnTo>
                        <a:pt x="9818" y="13048"/>
                      </a:lnTo>
                      <a:lnTo>
                        <a:pt x="10103" y="13048"/>
                      </a:lnTo>
                      <a:lnTo>
                        <a:pt x="96"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2" name="Google Shape;1860;p23">
                  <a:extLst>
                    <a:ext uri="{FF2B5EF4-FFF2-40B4-BE49-F238E27FC236}">
                      <a16:creationId xmlns:a16="http://schemas.microsoft.com/office/drawing/2014/main" id="{EE4D6C91-0993-32C7-3A2F-C95DCFA1B66A}"/>
                    </a:ext>
                  </a:extLst>
                </p:cNvPr>
                <p:cNvSpPr/>
                <p:nvPr/>
              </p:nvSpPr>
              <p:spPr>
                <a:xfrm>
                  <a:off x="3398889" y="2948626"/>
                  <a:ext cx="284187" cy="368905"/>
                </a:xfrm>
                <a:custGeom>
                  <a:avLst/>
                  <a:gdLst/>
                  <a:ahLst/>
                  <a:cxnLst/>
                  <a:rect l="l" t="t" r="r" b="b"/>
                  <a:pathLst>
                    <a:path w="8393" h="10895" extrusionOk="0">
                      <a:moveTo>
                        <a:pt x="32" y="0"/>
                      </a:moveTo>
                      <a:cubicBezTo>
                        <a:pt x="32" y="95"/>
                        <a:pt x="32" y="222"/>
                        <a:pt x="0" y="317"/>
                      </a:cubicBezTo>
                      <a:lnTo>
                        <a:pt x="8076" y="10831"/>
                      </a:lnTo>
                      <a:cubicBezTo>
                        <a:pt x="8202" y="10831"/>
                        <a:pt x="8297" y="10863"/>
                        <a:pt x="8392" y="10894"/>
                      </a:cubicBezTo>
                      <a:lnTo>
                        <a:pt x="32"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3" name="Google Shape;1861;p23">
                  <a:extLst>
                    <a:ext uri="{FF2B5EF4-FFF2-40B4-BE49-F238E27FC236}">
                      <a16:creationId xmlns:a16="http://schemas.microsoft.com/office/drawing/2014/main" id="{EF4EFA61-8D48-4C9E-0A4A-9AC18B87074E}"/>
                    </a:ext>
                  </a:extLst>
                </p:cNvPr>
                <p:cNvSpPr/>
                <p:nvPr/>
              </p:nvSpPr>
              <p:spPr>
                <a:xfrm>
                  <a:off x="3403155" y="3038693"/>
                  <a:ext cx="194119" cy="252020"/>
                </a:xfrm>
                <a:custGeom>
                  <a:avLst/>
                  <a:gdLst/>
                  <a:ahLst/>
                  <a:cxnLst/>
                  <a:rect l="l" t="t" r="r" b="b"/>
                  <a:pathLst>
                    <a:path w="5733" h="7443" extrusionOk="0">
                      <a:moveTo>
                        <a:pt x="1" y="0"/>
                      </a:moveTo>
                      <a:lnTo>
                        <a:pt x="1" y="0"/>
                      </a:lnTo>
                      <a:cubicBezTo>
                        <a:pt x="33" y="159"/>
                        <a:pt x="64" y="317"/>
                        <a:pt x="96" y="475"/>
                      </a:cubicBezTo>
                      <a:lnTo>
                        <a:pt x="5290" y="7221"/>
                      </a:lnTo>
                      <a:cubicBezTo>
                        <a:pt x="5448" y="7284"/>
                        <a:pt x="5575" y="7379"/>
                        <a:pt x="5733" y="7443"/>
                      </a:cubicBezTo>
                      <a:lnTo>
                        <a:pt x="1"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4" name="Google Shape;1862;p23">
                  <a:extLst>
                    <a:ext uri="{FF2B5EF4-FFF2-40B4-BE49-F238E27FC236}">
                      <a16:creationId xmlns:a16="http://schemas.microsoft.com/office/drawing/2014/main" id="{D2882193-4233-235F-716E-F18B1572746D}"/>
                    </a:ext>
                  </a:extLst>
                </p:cNvPr>
                <p:cNvSpPr/>
                <p:nvPr/>
              </p:nvSpPr>
              <p:spPr>
                <a:xfrm>
                  <a:off x="3465356" y="4609628"/>
                  <a:ext cx="2510313" cy="124402"/>
                </a:xfrm>
                <a:custGeom>
                  <a:avLst/>
                  <a:gdLst/>
                  <a:ahLst/>
                  <a:cxnLst/>
                  <a:rect l="l" t="t" r="r" b="b"/>
                  <a:pathLst>
                    <a:path w="74138" h="3674" extrusionOk="0">
                      <a:moveTo>
                        <a:pt x="37085" y="0"/>
                      </a:moveTo>
                      <a:cubicBezTo>
                        <a:pt x="16595" y="0"/>
                        <a:pt x="1" y="824"/>
                        <a:pt x="1" y="1837"/>
                      </a:cubicBezTo>
                      <a:cubicBezTo>
                        <a:pt x="1" y="2850"/>
                        <a:pt x="16595" y="3674"/>
                        <a:pt x="37085" y="3674"/>
                      </a:cubicBezTo>
                      <a:cubicBezTo>
                        <a:pt x="57543" y="3674"/>
                        <a:pt x="74138" y="2850"/>
                        <a:pt x="74138" y="1837"/>
                      </a:cubicBezTo>
                      <a:cubicBezTo>
                        <a:pt x="74138" y="824"/>
                        <a:pt x="57543" y="0"/>
                        <a:pt x="370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5" name="Google Shape;1863;p23">
                  <a:extLst>
                    <a:ext uri="{FF2B5EF4-FFF2-40B4-BE49-F238E27FC236}">
                      <a16:creationId xmlns:a16="http://schemas.microsoft.com/office/drawing/2014/main" id="{60EF45C4-583B-A6DE-745B-F099F9004F60}"/>
                    </a:ext>
                  </a:extLst>
                </p:cNvPr>
                <p:cNvSpPr/>
                <p:nvPr/>
              </p:nvSpPr>
              <p:spPr>
                <a:xfrm>
                  <a:off x="6219054" y="2870341"/>
                  <a:ext cx="18284" cy="27901"/>
                </a:xfrm>
                <a:custGeom>
                  <a:avLst/>
                  <a:gdLst/>
                  <a:ahLst/>
                  <a:cxnLst/>
                  <a:rect l="l" t="t" r="r" b="b"/>
                  <a:pathLst>
                    <a:path w="540" h="824" extrusionOk="0">
                      <a:moveTo>
                        <a:pt x="286" y="0"/>
                      </a:moveTo>
                      <a:cubicBezTo>
                        <a:pt x="128" y="0"/>
                        <a:pt x="1" y="190"/>
                        <a:pt x="1" y="412"/>
                      </a:cubicBezTo>
                      <a:cubicBezTo>
                        <a:pt x="1" y="634"/>
                        <a:pt x="128" y="824"/>
                        <a:pt x="286" y="824"/>
                      </a:cubicBezTo>
                      <a:cubicBezTo>
                        <a:pt x="381" y="824"/>
                        <a:pt x="476" y="729"/>
                        <a:pt x="539" y="602"/>
                      </a:cubicBezTo>
                      <a:lnTo>
                        <a:pt x="286"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6" name="Google Shape;1864;p23">
                  <a:extLst>
                    <a:ext uri="{FF2B5EF4-FFF2-40B4-BE49-F238E27FC236}">
                      <a16:creationId xmlns:a16="http://schemas.microsoft.com/office/drawing/2014/main" id="{167A0A7B-9BC6-36B6-3A7A-EE89DD33B986}"/>
                    </a:ext>
                  </a:extLst>
                </p:cNvPr>
                <p:cNvSpPr/>
                <p:nvPr/>
              </p:nvSpPr>
              <p:spPr>
                <a:xfrm>
                  <a:off x="6219054" y="3051560"/>
                  <a:ext cx="13984" cy="10767"/>
                </a:xfrm>
                <a:custGeom>
                  <a:avLst/>
                  <a:gdLst/>
                  <a:ahLst/>
                  <a:cxnLst/>
                  <a:rect l="l" t="t" r="r" b="b"/>
                  <a:pathLst>
                    <a:path w="413" h="318" extrusionOk="0">
                      <a:moveTo>
                        <a:pt x="1" y="0"/>
                      </a:moveTo>
                      <a:cubicBezTo>
                        <a:pt x="33" y="190"/>
                        <a:pt x="159" y="317"/>
                        <a:pt x="286" y="317"/>
                      </a:cubicBezTo>
                      <a:cubicBezTo>
                        <a:pt x="349" y="317"/>
                        <a:pt x="381" y="317"/>
                        <a:pt x="413" y="285"/>
                      </a:cubicBezTo>
                      <a:cubicBezTo>
                        <a:pt x="349" y="222"/>
                        <a:pt x="191" y="127"/>
                        <a:pt x="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7" name="Google Shape;1865;p23">
                  <a:extLst>
                    <a:ext uri="{FF2B5EF4-FFF2-40B4-BE49-F238E27FC236}">
                      <a16:creationId xmlns:a16="http://schemas.microsoft.com/office/drawing/2014/main" id="{3614A17E-EA58-EACF-30B3-FE47041AF5C8}"/>
                    </a:ext>
                  </a:extLst>
                </p:cNvPr>
                <p:cNvSpPr/>
                <p:nvPr/>
              </p:nvSpPr>
              <p:spPr>
                <a:xfrm>
                  <a:off x="6219054" y="3090160"/>
                  <a:ext cx="9684" cy="20418"/>
                </a:xfrm>
                <a:custGeom>
                  <a:avLst/>
                  <a:gdLst/>
                  <a:ahLst/>
                  <a:cxnLst/>
                  <a:rect l="l" t="t" r="r" b="b"/>
                  <a:pathLst>
                    <a:path w="286" h="603" extrusionOk="0">
                      <a:moveTo>
                        <a:pt x="286" y="0"/>
                      </a:moveTo>
                      <a:cubicBezTo>
                        <a:pt x="128" y="0"/>
                        <a:pt x="1" y="159"/>
                        <a:pt x="1" y="412"/>
                      </a:cubicBezTo>
                      <a:cubicBezTo>
                        <a:pt x="1" y="475"/>
                        <a:pt x="1" y="539"/>
                        <a:pt x="33" y="602"/>
                      </a:cubicBezTo>
                      <a:lnTo>
                        <a:pt x="286"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8" name="Google Shape;1866;p23">
                  <a:extLst>
                    <a:ext uri="{FF2B5EF4-FFF2-40B4-BE49-F238E27FC236}">
                      <a16:creationId xmlns:a16="http://schemas.microsoft.com/office/drawing/2014/main" id="{BBBC7138-18EC-35AA-B48B-984ED204934D}"/>
                    </a:ext>
                  </a:extLst>
                </p:cNvPr>
                <p:cNvSpPr/>
                <p:nvPr/>
              </p:nvSpPr>
              <p:spPr>
                <a:xfrm>
                  <a:off x="6202971" y="2813490"/>
                  <a:ext cx="3251" cy="1117"/>
                </a:xfrm>
                <a:custGeom>
                  <a:avLst/>
                  <a:gdLst/>
                  <a:ahLst/>
                  <a:cxnLst/>
                  <a:rect l="l" t="t" r="r" b="b"/>
                  <a:pathLst>
                    <a:path w="96" h="33" extrusionOk="0">
                      <a:moveTo>
                        <a:pt x="1" y="1"/>
                      </a:moveTo>
                      <a:cubicBezTo>
                        <a:pt x="32" y="1"/>
                        <a:pt x="64" y="33"/>
                        <a:pt x="96" y="33"/>
                      </a:cubicBezTo>
                      <a:cubicBezTo>
                        <a:pt x="64" y="33"/>
                        <a:pt x="32" y="1"/>
                        <a:pt x="1"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89" name="Google Shape;1867;p23">
                  <a:extLst>
                    <a:ext uri="{FF2B5EF4-FFF2-40B4-BE49-F238E27FC236}">
                      <a16:creationId xmlns:a16="http://schemas.microsoft.com/office/drawing/2014/main" id="{E77D3303-8266-B703-1C97-58B247FBF189}"/>
                    </a:ext>
                  </a:extLst>
                </p:cNvPr>
                <p:cNvSpPr/>
                <p:nvPr/>
              </p:nvSpPr>
              <p:spPr>
                <a:xfrm>
                  <a:off x="6137553" y="2821007"/>
                  <a:ext cx="19368" cy="22551"/>
                </a:xfrm>
                <a:custGeom>
                  <a:avLst/>
                  <a:gdLst/>
                  <a:ahLst/>
                  <a:cxnLst/>
                  <a:rect l="l" t="t" r="r" b="b"/>
                  <a:pathLst>
                    <a:path w="572" h="666" extrusionOk="0">
                      <a:moveTo>
                        <a:pt x="64" y="1"/>
                      </a:moveTo>
                      <a:cubicBezTo>
                        <a:pt x="1" y="64"/>
                        <a:pt x="1" y="159"/>
                        <a:pt x="1" y="254"/>
                      </a:cubicBezTo>
                      <a:cubicBezTo>
                        <a:pt x="1" y="476"/>
                        <a:pt x="128" y="666"/>
                        <a:pt x="286" y="666"/>
                      </a:cubicBezTo>
                      <a:cubicBezTo>
                        <a:pt x="444" y="666"/>
                        <a:pt x="571" y="476"/>
                        <a:pt x="571" y="254"/>
                      </a:cubicBezTo>
                      <a:cubicBezTo>
                        <a:pt x="571" y="159"/>
                        <a:pt x="539" y="64"/>
                        <a:pt x="47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0" name="Google Shape;1868;p23">
                  <a:extLst>
                    <a:ext uri="{FF2B5EF4-FFF2-40B4-BE49-F238E27FC236}">
                      <a16:creationId xmlns:a16="http://schemas.microsoft.com/office/drawing/2014/main" id="{CACC8626-37E2-832B-8942-472514DAC1DD}"/>
                    </a:ext>
                  </a:extLst>
                </p:cNvPr>
                <p:cNvSpPr/>
                <p:nvPr/>
              </p:nvSpPr>
              <p:spPr>
                <a:xfrm>
                  <a:off x="6178321" y="2815657"/>
                  <a:ext cx="20418" cy="27901"/>
                </a:xfrm>
                <a:custGeom>
                  <a:avLst/>
                  <a:gdLst/>
                  <a:ahLst/>
                  <a:cxnLst/>
                  <a:rect l="l" t="t" r="r" b="b"/>
                  <a:pathLst>
                    <a:path w="603" h="824" extrusionOk="0">
                      <a:moveTo>
                        <a:pt x="317" y="0"/>
                      </a:moveTo>
                      <a:cubicBezTo>
                        <a:pt x="285" y="0"/>
                        <a:pt x="254" y="32"/>
                        <a:pt x="222" y="32"/>
                      </a:cubicBezTo>
                      <a:cubicBezTo>
                        <a:pt x="95" y="64"/>
                        <a:pt x="0" y="222"/>
                        <a:pt x="0" y="412"/>
                      </a:cubicBezTo>
                      <a:cubicBezTo>
                        <a:pt x="0" y="634"/>
                        <a:pt x="127" y="824"/>
                        <a:pt x="285" y="824"/>
                      </a:cubicBezTo>
                      <a:cubicBezTo>
                        <a:pt x="444" y="824"/>
                        <a:pt x="570" y="634"/>
                        <a:pt x="570" y="412"/>
                      </a:cubicBezTo>
                      <a:cubicBezTo>
                        <a:pt x="602" y="190"/>
                        <a:pt x="475" y="0"/>
                        <a:pt x="31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1" name="Google Shape;1869;p23">
                  <a:extLst>
                    <a:ext uri="{FF2B5EF4-FFF2-40B4-BE49-F238E27FC236}">
                      <a16:creationId xmlns:a16="http://schemas.microsoft.com/office/drawing/2014/main" id="{8925342F-E6A8-B241-50A7-B45EAC8F95B7}"/>
                    </a:ext>
                  </a:extLst>
                </p:cNvPr>
                <p:cNvSpPr/>
                <p:nvPr/>
              </p:nvSpPr>
              <p:spPr>
                <a:xfrm>
                  <a:off x="6157937" y="2843524"/>
                  <a:ext cx="19334" cy="26851"/>
                </a:xfrm>
                <a:custGeom>
                  <a:avLst/>
                  <a:gdLst/>
                  <a:ahLst/>
                  <a:cxnLst/>
                  <a:rect l="l" t="t" r="r" b="b"/>
                  <a:pathLst>
                    <a:path w="571" h="793" extrusionOk="0">
                      <a:moveTo>
                        <a:pt x="286" y="1"/>
                      </a:moveTo>
                      <a:cubicBezTo>
                        <a:pt x="127" y="1"/>
                        <a:pt x="1" y="191"/>
                        <a:pt x="1" y="412"/>
                      </a:cubicBezTo>
                      <a:cubicBezTo>
                        <a:pt x="1" y="634"/>
                        <a:pt x="127" y="792"/>
                        <a:pt x="286" y="792"/>
                      </a:cubicBezTo>
                      <a:cubicBezTo>
                        <a:pt x="444" y="792"/>
                        <a:pt x="571" y="634"/>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2" name="Google Shape;1870;p23">
                  <a:extLst>
                    <a:ext uri="{FF2B5EF4-FFF2-40B4-BE49-F238E27FC236}">
                      <a16:creationId xmlns:a16="http://schemas.microsoft.com/office/drawing/2014/main" id="{CE3CA911-FF3E-33B7-74D1-9B5DB39F648A}"/>
                    </a:ext>
                  </a:extLst>
                </p:cNvPr>
                <p:cNvSpPr/>
                <p:nvPr/>
              </p:nvSpPr>
              <p:spPr>
                <a:xfrm>
                  <a:off x="6199754" y="2843524"/>
                  <a:ext cx="19334" cy="26851"/>
                </a:xfrm>
                <a:custGeom>
                  <a:avLst/>
                  <a:gdLst/>
                  <a:ahLst/>
                  <a:cxnLst/>
                  <a:rect l="l" t="t" r="r" b="b"/>
                  <a:pathLst>
                    <a:path w="571" h="793" extrusionOk="0">
                      <a:moveTo>
                        <a:pt x="286" y="1"/>
                      </a:moveTo>
                      <a:cubicBezTo>
                        <a:pt x="127" y="1"/>
                        <a:pt x="1" y="191"/>
                        <a:pt x="1" y="412"/>
                      </a:cubicBezTo>
                      <a:cubicBezTo>
                        <a:pt x="1" y="634"/>
                        <a:pt x="127" y="792"/>
                        <a:pt x="286" y="792"/>
                      </a:cubicBezTo>
                      <a:cubicBezTo>
                        <a:pt x="444" y="792"/>
                        <a:pt x="571" y="634"/>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3" name="Google Shape;1871;p23">
                  <a:extLst>
                    <a:ext uri="{FF2B5EF4-FFF2-40B4-BE49-F238E27FC236}">
                      <a16:creationId xmlns:a16="http://schemas.microsoft.com/office/drawing/2014/main" id="{17ED66BC-A0AC-172A-0CFA-CB852238C372}"/>
                    </a:ext>
                  </a:extLst>
                </p:cNvPr>
                <p:cNvSpPr/>
                <p:nvPr/>
              </p:nvSpPr>
              <p:spPr>
                <a:xfrm>
                  <a:off x="6137553" y="2870341"/>
                  <a:ext cx="19368" cy="27901"/>
                </a:xfrm>
                <a:custGeom>
                  <a:avLst/>
                  <a:gdLst/>
                  <a:ahLst/>
                  <a:cxnLst/>
                  <a:rect l="l" t="t" r="r" b="b"/>
                  <a:pathLst>
                    <a:path w="572" h="824" extrusionOk="0">
                      <a:moveTo>
                        <a:pt x="286" y="0"/>
                      </a:moveTo>
                      <a:cubicBezTo>
                        <a:pt x="128" y="0"/>
                        <a:pt x="1" y="190"/>
                        <a:pt x="1" y="412"/>
                      </a:cubicBezTo>
                      <a:cubicBezTo>
                        <a:pt x="1" y="634"/>
                        <a:pt x="128"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4" name="Google Shape;1872;p23">
                  <a:extLst>
                    <a:ext uri="{FF2B5EF4-FFF2-40B4-BE49-F238E27FC236}">
                      <a16:creationId xmlns:a16="http://schemas.microsoft.com/office/drawing/2014/main" id="{AA984B94-2528-F2D1-05DB-DB67216A4004}"/>
                    </a:ext>
                  </a:extLst>
                </p:cNvPr>
                <p:cNvSpPr/>
                <p:nvPr/>
              </p:nvSpPr>
              <p:spPr>
                <a:xfrm>
                  <a:off x="6178321" y="2870341"/>
                  <a:ext cx="20418" cy="27901"/>
                </a:xfrm>
                <a:custGeom>
                  <a:avLst/>
                  <a:gdLst/>
                  <a:ahLst/>
                  <a:cxnLst/>
                  <a:rect l="l" t="t" r="r" b="b"/>
                  <a:pathLst>
                    <a:path w="603" h="824" extrusionOk="0">
                      <a:moveTo>
                        <a:pt x="285" y="0"/>
                      </a:moveTo>
                      <a:cubicBezTo>
                        <a:pt x="127" y="0"/>
                        <a:pt x="0" y="190"/>
                        <a:pt x="0" y="412"/>
                      </a:cubicBezTo>
                      <a:cubicBezTo>
                        <a:pt x="0" y="634"/>
                        <a:pt x="127" y="824"/>
                        <a:pt x="285" y="824"/>
                      </a:cubicBezTo>
                      <a:cubicBezTo>
                        <a:pt x="475" y="824"/>
                        <a:pt x="602" y="634"/>
                        <a:pt x="602" y="412"/>
                      </a:cubicBezTo>
                      <a:cubicBezTo>
                        <a:pt x="602"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5" name="Google Shape;1873;p23">
                  <a:extLst>
                    <a:ext uri="{FF2B5EF4-FFF2-40B4-BE49-F238E27FC236}">
                      <a16:creationId xmlns:a16="http://schemas.microsoft.com/office/drawing/2014/main" id="{3F87719A-2080-9133-6899-F747B5C30EB9}"/>
                    </a:ext>
                  </a:extLst>
                </p:cNvPr>
                <p:cNvSpPr/>
                <p:nvPr/>
              </p:nvSpPr>
              <p:spPr>
                <a:xfrm>
                  <a:off x="6157937" y="2898208"/>
                  <a:ext cx="19334" cy="26851"/>
                </a:xfrm>
                <a:custGeom>
                  <a:avLst/>
                  <a:gdLst/>
                  <a:ahLst/>
                  <a:cxnLst/>
                  <a:rect l="l" t="t" r="r" b="b"/>
                  <a:pathLst>
                    <a:path w="571" h="793" extrusionOk="0">
                      <a:moveTo>
                        <a:pt x="286" y="1"/>
                      </a:moveTo>
                      <a:cubicBezTo>
                        <a:pt x="127" y="1"/>
                        <a:pt x="1" y="191"/>
                        <a:pt x="1" y="412"/>
                      </a:cubicBezTo>
                      <a:cubicBezTo>
                        <a:pt x="1" y="634"/>
                        <a:pt x="127" y="792"/>
                        <a:pt x="286" y="792"/>
                      </a:cubicBezTo>
                      <a:cubicBezTo>
                        <a:pt x="444" y="792"/>
                        <a:pt x="571" y="634"/>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6" name="Google Shape;1874;p23">
                  <a:extLst>
                    <a:ext uri="{FF2B5EF4-FFF2-40B4-BE49-F238E27FC236}">
                      <a16:creationId xmlns:a16="http://schemas.microsoft.com/office/drawing/2014/main" id="{A14B8810-923A-93CB-5CEB-1C28194B5621}"/>
                    </a:ext>
                  </a:extLst>
                </p:cNvPr>
                <p:cNvSpPr/>
                <p:nvPr/>
              </p:nvSpPr>
              <p:spPr>
                <a:xfrm>
                  <a:off x="6199754" y="2898208"/>
                  <a:ext cx="19334" cy="23634"/>
                </a:xfrm>
                <a:custGeom>
                  <a:avLst/>
                  <a:gdLst/>
                  <a:ahLst/>
                  <a:cxnLst/>
                  <a:rect l="l" t="t" r="r" b="b"/>
                  <a:pathLst>
                    <a:path w="571" h="698" extrusionOk="0">
                      <a:moveTo>
                        <a:pt x="286" y="1"/>
                      </a:moveTo>
                      <a:cubicBezTo>
                        <a:pt x="127" y="1"/>
                        <a:pt x="1" y="191"/>
                        <a:pt x="1" y="412"/>
                      </a:cubicBezTo>
                      <a:cubicBezTo>
                        <a:pt x="1" y="507"/>
                        <a:pt x="32" y="634"/>
                        <a:pt x="64" y="697"/>
                      </a:cubicBezTo>
                      <a:cubicBezTo>
                        <a:pt x="254" y="539"/>
                        <a:pt x="412" y="412"/>
                        <a:pt x="571" y="317"/>
                      </a:cubicBezTo>
                      <a:cubicBezTo>
                        <a:pt x="539" y="127"/>
                        <a:pt x="412"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7" name="Google Shape;1875;p23">
                  <a:extLst>
                    <a:ext uri="{FF2B5EF4-FFF2-40B4-BE49-F238E27FC236}">
                      <a16:creationId xmlns:a16="http://schemas.microsoft.com/office/drawing/2014/main" id="{AC1EFE62-DFF4-8834-62BF-F0F878862780}"/>
                    </a:ext>
                  </a:extLst>
                </p:cNvPr>
                <p:cNvSpPr/>
                <p:nvPr/>
              </p:nvSpPr>
              <p:spPr>
                <a:xfrm>
                  <a:off x="6137553" y="2925025"/>
                  <a:ext cx="19368" cy="27901"/>
                </a:xfrm>
                <a:custGeom>
                  <a:avLst/>
                  <a:gdLst/>
                  <a:ahLst/>
                  <a:cxnLst/>
                  <a:rect l="l" t="t" r="r" b="b"/>
                  <a:pathLst>
                    <a:path w="572" h="824" extrusionOk="0">
                      <a:moveTo>
                        <a:pt x="286" y="0"/>
                      </a:moveTo>
                      <a:cubicBezTo>
                        <a:pt x="128" y="0"/>
                        <a:pt x="1" y="190"/>
                        <a:pt x="1" y="412"/>
                      </a:cubicBezTo>
                      <a:cubicBezTo>
                        <a:pt x="1" y="634"/>
                        <a:pt x="128"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8" name="Google Shape;1876;p23">
                  <a:extLst>
                    <a:ext uri="{FF2B5EF4-FFF2-40B4-BE49-F238E27FC236}">
                      <a16:creationId xmlns:a16="http://schemas.microsoft.com/office/drawing/2014/main" id="{873497B6-28B6-96D3-E8E4-AD17D35FC3DA}"/>
                    </a:ext>
                  </a:extLst>
                </p:cNvPr>
                <p:cNvSpPr/>
                <p:nvPr/>
              </p:nvSpPr>
              <p:spPr>
                <a:xfrm>
                  <a:off x="6178321" y="2925973"/>
                  <a:ext cx="16117" cy="19469"/>
                </a:xfrm>
                <a:custGeom>
                  <a:avLst/>
                  <a:gdLst/>
                  <a:ahLst/>
                  <a:cxnLst/>
                  <a:rect l="l" t="t" r="r" b="b"/>
                  <a:pathLst>
                    <a:path w="476" h="575" extrusionOk="0">
                      <a:moveTo>
                        <a:pt x="251" y="1"/>
                      </a:moveTo>
                      <a:cubicBezTo>
                        <a:pt x="109" y="1"/>
                        <a:pt x="0" y="179"/>
                        <a:pt x="0" y="384"/>
                      </a:cubicBezTo>
                      <a:cubicBezTo>
                        <a:pt x="0" y="447"/>
                        <a:pt x="0" y="511"/>
                        <a:pt x="32" y="574"/>
                      </a:cubicBezTo>
                      <a:cubicBezTo>
                        <a:pt x="159" y="416"/>
                        <a:pt x="317" y="226"/>
                        <a:pt x="475" y="99"/>
                      </a:cubicBezTo>
                      <a:cubicBezTo>
                        <a:pt x="444" y="36"/>
                        <a:pt x="349" y="4"/>
                        <a:pt x="285" y="4"/>
                      </a:cubicBezTo>
                      <a:cubicBezTo>
                        <a:pt x="274" y="2"/>
                        <a:pt x="262" y="1"/>
                        <a:pt x="251"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099" name="Google Shape;1877;p23">
                  <a:extLst>
                    <a:ext uri="{FF2B5EF4-FFF2-40B4-BE49-F238E27FC236}">
                      <a16:creationId xmlns:a16="http://schemas.microsoft.com/office/drawing/2014/main" id="{DF2FD169-391E-4BB4-BB67-BB609A92543B}"/>
                    </a:ext>
                  </a:extLst>
                </p:cNvPr>
                <p:cNvSpPr/>
                <p:nvPr/>
              </p:nvSpPr>
              <p:spPr>
                <a:xfrm>
                  <a:off x="6157937" y="2952892"/>
                  <a:ext cx="15068" cy="26851"/>
                </a:xfrm>
                <a:custGeom>
                  <a:avLst/>
                  <a:gdLst/>
                  <a:ahLst/>
                  <a:cxnLst/>
                  <a:rect l="l" t="t" r="r" b="b"/>
                  <a:pathLst>
                    <a:path w="445" h="793" extrusionOk="0">
                      <a:moveTo>
                        <a:pt x="286" y="1"/>
                      </a:moveTo>
                      <a:cubicBezTo>
                        <a:pt x="127" y="1"/>
                        <a:pt x="1" y="191"/>
                        <a:pt x="1" y="413"/>
                      </a:cubicBezTo>
                      <a:cubicBezTo>
                        <a:pt x="1" y="603"/>
                        <a:pt x="96" y="761"/>
                        <a:pt x="222" y="793"/>
                      </a:cubicBezTo>
                      <a:cubicBezTo>
                        <a:pt x="222" y="539"/>
                        <a:pt x="317" y="318"/>
                        <a:pt x="444" y="64"/>
                      </a:cubicBezTo>
                      <a:cubicBezTo>
                        <a:pt x="412" y="33"/>
                        <a:pt x="349"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0" name="Google Shape;1878;p23">
                  <a:extLst>
                    <a:ext uri="{FF2B5EF4-FFF2-40B4-BE49-F238E27FC236}">
                      <a16:creationId xmlns:a16="http://schemas.microsoft.com/office/drawing/2014/main" id="{61088D63-A71D-5E69-8CF8-0E0CD0EE561B}"/>
                    </a:ext>
                  </a:extLst>
                </p:cNvPr>
                <p:cNvSpPr/>
                <p:nvPr/>
              </p:nvSpPr>
              <p:spPr>
                <a:xfrm>
                  <a:off x="6137553" y="2980793"/>
                  <a:ext cx="19368" cy="26817"/>
                </a:xfrm>
                <a:custGeom>
                  <a:avLst/>
                  <a:gdLst/>
                  <a:ahLst/>
                  <a:cxnLst/>
                  <a:rect l="l" t="t" r="r" b="b"/>
                  <a:pathLst>
                    <a:path w="572" h="792"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1" name="Google Shape;1879;p23">
                  <a:extLst>
                    <a:ext uri="{FF2B5EF4-FFF2-40B4-BE49-F238E27FC236}">
                      <a16:creationId xmlns:a16="http://schemas.microsoft.com/office/drawing/2014/main" id="{43959699-DD6C-EBCB-95BE-CA8DEF1E3610}"/>
                    </a:ext>
                  </a:extLst>
                </p:cNvPr>
                <p:cNvSpPr/>
                <p:nvPr/>
              </p:nvSpPr>
              <p:spPr>
                <a:xfrm>
                  <a:off x="6157937" y="3007576"/>
                  <a:ext cx="19334" cy="27935"/>
                </a:xfrm>
                <a:custGeom>
                  <a:avLst/>
                  <a:gdLst/>
                  <a:ahLst/>
                  <a:cxnLst/>
                  <a:rect l="l" t="t" r="r" b="b"/>
                  <a:pathLst>
                    <a:path w="571" h="825" extrusionOk="0">
                      <a:moveTo>
                        <a:pt x="286" y="1"/>
                      </a:moveTo>
                      <a:cubicBezTo>
                        <a:pt x="127" y="1"/>
                        <a:pt x="1" y="191"/>
                        <a:pt x="1" y="413"/>
                      </a:cubicBezTo>
                      <a:cubicBezTo>
                        <a:pt x="1" y="634"/>
                        <a:pt x="127" y="824"/>
                        <a:pt x="286" y="824"/>
                      </a:cubicBezTo>
                      <a:cubicBezTo>
                        <a:pt x="444" y="824"/>
                        <a:pt x="571" y="634"/>
                        <a:pt x="571" y="413"/>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2" name="Google Shape;1880;p23">
                  <a:extLst>
                    <a:ext uri="{FF2B5EF4-FFF2-40B4-BE49-F238E27FC236}">
                      <a16:creationId xmlns:a16="http://schemas.microsoft.com/office/drawing/2014/main" id="{3D93D600-7D66-755E-B797-6D9B0C6EEEA9}"/>
                    </a:ext>
                  </a:extLst>
                </p:cNvPr>
                <p:cNvSpPr/>
                <p:nvPr/>
              </p:nvSpPr>
              <p:spPr>
                <a:xfrm>
                  <a:off x="6137553" y="3035477"/>
                  <a:ext cx="19368" cy="26851"/>
                </a:xfrm>
                <a:custGeom>
                  <a:avLst/>
                  <a:gdLst/>
                  <a:ahLst/>
                  <a:cxnLst/>
                  <a:rect l="l" t="t" r="r" b="b"/>
                  <a:pathLst>
                    <a:path w="572" h="793"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3" name="Google Shape;1881;p23">
                  <a:extLst>
                    <a:ext uri="{FF2B5EF4-FFF2-40B4-BE49-F238E27FC236}">
                      <a16:creationId xmlns:a16="http://schemas.microsoft.com/office/drawing/2014/main" id="{AF3C038B-4F28-42C8-7B36-09BC155C3A66}"/>
                    </a:ext>
                  </a:extLst>
                </p:cNvPr>
                <p:cNvSpPr/>
                <p:nvPr/>
              </p:nvSpPr>
              <p:spPr>
                <a:xfrm>
                  <a:off x="6178321" y="3035477"/>
                  <a:ext cx="20418" cy="26851"/>
                </a:xfrm>
                <a:custGeom>
                  <a:avLst/>
                  <a:gdLst/>
                  <a:ahLst/>
                  <a:cxnLst/>
                  <a:rect l="l" t="t" r="r" b="b"/>
                  <a:pathLst>
                    <a:path w="603" h="793" extrusionOk="0">
                      <a:moveTo>
                        <a:pt x="285" y="0"/>
                      </a:moveTo>
                      <a:cubicBezTo>
                        <a:pt x="127" y="0"/>
                        <a:pt x="0" y="159"/>
                        <a:pt x="0" y="380"/>
                      </a:cubicBezTo>
                      <a:cubicBezTo>
                        <a:pt x="0" y="602"/>
                        <a:pt x="127" y="792"/>
                        <a:pt x="285" y="792"/>
                      </a:cubicBezTo>
                      <a:cubicBezTo>
                        <a:pt x="475" y="792"/>
                        <a:pt x="602" y="602"/>
                        <a:pt x="602" y="380"/>
                      </a:cubicBezTo>
                      <a:cubicBezTo>
                        <a:pt x="602"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4" name="Google Shape;1882;p23">
                  <a:extLst>
                    <a:ext uri="{FF2B5EF4-FFF2-40B4-BE49-F238E27FC236}">
                      <a16:creationId xmlns:a16="http://schemas.microsoft.com/office/drawing/2014/main" id="{5BD76BD2-A853-E68E-1A23-C01D19AB21EC}"/>
                    </a:ext>
                  </a:extLst>
                </p:cNvPr>
                <p:cNvSpPr/>
                <p:nvPr/>
              </p:nvSpPr>
              <p:spPr>
                <a:xfrm>
                  <a:off x="6157937" y="3062294"/>
                  <a:ext cx="19334" cy="27901"/>
                </a:xfrm>
                <a:custGeom>
                  <a:avLst/>
                  <a:gdLst/>
                  <a:ahLst/>
                  <a:cxnLst/>
                  <a:rect l="l" t="t" r="r" b="b"/>
                  <a:pathLst>
                    <a:path w="571" h="824" extrusionOk="0">
                      <a:moveTo>
                        <a:pt x="286" y="0"/>
                      </a:moveTo>
                      <a:cubicBezTo>
                        <a:pt x="127" y="0"/>
                        <a:pt x="1" y="190"/>
                        <a:pt x="1" y="412"/>
                      </a:cubicBezTo>
                      <a:cubicBezTo>
                        <a:pt x="1" y="633"/>
                        <a:pt x="127" y="823"/>
                        <a:pt x="286" y="823"/>
                      </a:cubicBezTo>
                      <a:cubicBezTo>
                        <a:pt x="444" y="823"/>
                        <a:pt x="571" y="633"/>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5" name="Google Shape;1883;p23">
                  <a:extLst>
                    <a:ext uri="{FF2B5EF4-FFF2-40B4-BE49-F238E27FC236}">
                      <a16:creationId xmlns:a16="http://schemas.microsoft.com/office/drawing/2014/main" id="{2ED50B78-32D1-17E1-2FF5-A81BEEA9E55C}"/>
                    </a:ext>
                  </a:extLst>
                </p:cNvPr>
                <p:cNvSpPr/>
                <p:nvPr/>
              </p:nvSpPr>
              <p:spPr>
                <a:xfrm>
                  <a:off x="6199754" y="3062294"/>
                  <a:ext cx="19334" cy="27901"/>
                </a:xfrm>
                <a:custGeom>
                  <a:avLst/>
                  <a:gdLst/>
                  <a:ahLst/>
                  <a:cxnLst/>
                  <a:rect l="l" t="t" r="r" b="b"/>
                  <a:pathLst>
                    <a:path w="571" h="824" extrusionOk="0">
                      <a:moveTo>
                        <a:pt x="286" y="0"/>
                      </a:moveTo>
                      <a:cubicBezTo>
                        <a:pt x="127" y="0"/>
                        <a:pt x="1" y="190"/>
                        <a:pt x="1" y="412"/>
                      </a:cubicBezTo>
                      <a:cubicBezTo>
                        <a:pt x="1" y="633"/>
                        <a:pt x="127" y="823"/>
                        <a:pt x="286" y="823"/>
                      </a:cubicBezTo>
                      <a:cubicBezTo>
                        <a:pt x="444" y="823"/>
                        <a:pt x="571" y="633"/>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6" name="Google Shape;1884;p23">
                  <a:extLst>
                    <a:ext uri="{FF2B5EF4-FFF2-40B4-BE49-F238E27FC236}">
                      <a16:creationId xmlns:a16="http://schemas.microsoft.com/office/drawing/2014/main" id="{87A6BD3E-12D1-93DC-EA5B-3254CDB4D1CE}"/>
                    </a:ext>
                  </a:extLst>
                </p:cNvPr>
                <p:cNvSpPr/>
                <p:nvPr/>
              </p:nvSpPr>
              <p:spPr>
                <a:xfrm>
                  <a:off x="6137553" y="3090160"/>
                  <a:ext cx="19368" cy="26851"/>
                </a:xfrm>
                <a:custGeom>
                  <a:avLst/>
                  <a:gdLst/>
                  <a:ahLst/>
                  <a:cxnLst/>
                  <a:rect l="l" t="t" r="r" b="b"/>
                  <a:pathLst>
                    <a:path w="572" h="793"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7" name="Google Shape;1885;p23">
                  <a:extLst>
                    <a:ext uri="{FF2B5EF4-FFF2-40B4-BE49-F238E27FC236}">
                      <a16:creationId xmlns:a16="http://schemas.microsoft.com/office/drawing/2014/main" id="{97507D57-ADAE-C8A5-E404-1E6C8510DF84}"/>
                    </a:ext>
                  </a:extLst>
                </p:cNvPr>
                <p:cNvSpPr/>
                <p:nvPr/>
              </p:nvSpPr>
              <p:spPr>
                <a:xfrm>
                  <a:off x="6178321" y="3090160"/>
                  <a:ext cx="20418" cy="26851"/>
                </a:xfrm>
                <a:custGeom>
                  <a:avLst/>
                  <a:gdLst/>
                  <a:ahLst/>
                  <a:cxnLst/>
                  <a:rect l="l" t="t" r="r" b="b"/>
                  <a:pathLst>
                    <a:path w="603" h="793" extrusionOk="0">
                      <a:moveTo>
                        <a:pt x="285" y="0"/>
                      </a:moveTo>
                      <a:cubicBezTo>
                        <a:pt x="127" y="0"/>
                        <a:pt x="0" y="159"/>
                        <a:pt x="0" y="380"/>
                      </a:cubicBezTo>
                      <a:cubicBezTo>
                        <a:pt x="0" y="602"/>
                        <a:pt x="127" y="792"/>
                        <a:pt x="285" y="792"/>
                      </a:cubicBezTo>
                      <a:cubicBezTo>
                        <a:pt x="475" y="792"/>
                        <a:pt x="602" y="602"/>
                        <a:pt x="602" y="380"/>
                      </a:cubicBezTo>
                      <a:cubicBezTo>
                        <a:pt x="602"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8" name="Google Shape;1886;p23">
                  <a:extLst>
                    <a:ext uri="{FF2B5EF4-FFF2-40B4-BE49-F238E27FC236}">
                      <a16:creationId xmlns:a16="http://schemas.microsoft.com/office/drawing/2014/main" id="{313C4627-E1AD-0586-F6C7-4801837CC6DD}"/>
                    </a:ext>
                  </a:extLst>
                </p:cNvPr>
                <p:cNvSpPr/>
                <p:nvPr/>
              </p:nvSpPr>
              <p:spPr>
                <a:xfrm>
                  <a:off x="6157937" y="3116978"/>
                  <a:ext cx="19334" cy="24684"/>
                </a:xfrm>
                <a:custGeom>
                  <a:avLst/>
                  <a:gdLst/>
                  <a:ahLst/>
                  <a:cxnLst/>
                  <a:rect l="l" t="t" r="r" b="b"/>
                  <a:pathLst>
                    <a:path w="571" h="729" extrusionOk="0">
                      <a:moveTo>
                        <a:pt x="286" y="0"/>
                      </a:moveTo>
                      <a:cubicBezTo>
                        <a:pt x="127" y="0"/>
                        <a:pt x="1" y="190"/>
                        <a:pt x="1" y="412"/>
                      </a:cubicBezTo>
                      <a:cubicBezTo>
                        <a:pt x="1" y="539"/>
                        <a:pt x="32" y="634"/>
                        <a:pt x="64" y="697"/>
                      </a:cubicBezTo>
                      <a:cubicBezTo>
                        <a:pt x="222" y="697"/>
                        <a:pt x="349" y="729"/>
                        <a:pt x="444" y="729"/>
                      </a:cubicBezTo>
                      <a:cubicBezTo>
                        <a:pt x="539" y="665"/>
                        <a:pt x="571" y="539"/>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09" name="Google Shape;1887;p23">
                  <a:extLst>
                    <a:ext uri="{FF2B5EF4-FFF2-40B4-BE49-F238E27FC236}">
                      <a16:creationId xmlns:a16="http://schemas.microsoft.com/office/drawing/2014/main" id="{5B271287-8AA0-F1F0-4C0B-45D0824086D9}"/>
                    </a:ext>
                  </a:extLst>
                </p:cNvPr>
                <p:cNvSpPr/>
                <p:nvPr/>
              </p:nvSpPr>
              <p:spPr>
                <a:xfrm>
                  <a:off x="6199754" y="3116978"/>
                  <a:ext cx="16117" cy="26817"/>
                </a:xfrm>
                <a:custGeom>
                  <a:avLst/>
                  <a:gdLst/>
                  <a:ahLst/>
                  <a:cxnLst/>
                  <a:rect l="l" t="t" r="r" b="b"/>
                  <a:pathLst>
                    <a:path w="476" h="792" extrusionOk="0">
                      <a:moveTo>
                        <a:pt x="286" y="0"/>
                      </a:moveTo>
                      <a:cubicBezTo>
                        <a:pt x="127" y="0"/>
                        <a:pt x="1" y="190"/>
                        <a:pt x="1" y="412"/>
                      </a:cubicBezTo>
                      <a:cubicBezTo>
                        <a:pt x="1" y="602"/>
                        <a:pt x="64" y="760"/>
                        <a:pt x="191" y="792"/>
                      </a:cubicBezTo>
                      <a:lnTo>
                        <a:pt x="476" y="127"/>
                      </a:lnTo>
                      <a:cubicBezTo>
                        <a:pt x="412" y="64"/>
                        <a:pt x="349"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0" name="Google Shape;1888;p23">
                  <a:extLst>
                    <a:ext uri="{FF2B5EF4-FFF2-40B4-BE49-F238E27FC236}">
                      <a16:creationId xmlns:a16="http://schemas.microsoft.com/office/drawing/2014/main" id="{4EC5C36D-6A45-42F1-D584-F75D0F8EE6D6}"/>
                    </a:ext>
                  </a:extLst>
                </p:cNvPr>
                <p:cNvSpPr/>
                <p:nvPr/>
              </p:nvSpPr>
              <p:spPr>
                <a:xfrm>
                  <a:off x="6187971" y="3144844"/>
                  <a:ext cx="3251" cy="34"/>
                </a:xfrm>
                <a:custGeom>
                  <a:avLst/>
                  <a:gdLst/>
                  <a:ahLst/>
                  <a:cxnLst/>
                  <a:rect l="l" t="t" r="r" b="b"/>
                  <a:pathLst>
                    <a:path w="96" h="1" extrusionOk="0">
                      <a:moveTo>
                        <a:pt x="0" y="1"/>
                      </a:moveTo>
                      <a:cubicBezTo>
                        <a:pt x="32" y="1"/>
                        <a:pt x="64" y="1"/>
                        <a:pt x="95" y="1"/>
                      </a:cubicBezTo>
                      <a:cubicBezTo>
                        <a:pt x="64" y="1"/>
                        <a:pt x="32" y="1"/>
                        <a:pt x="0"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1" name="Google Shape;1889;p23">
                  <a:extLst>
                    <a:ext uri="{FF2B5EF4-FFF2-40B4-BE49-F238E27FC236}">
                      <a16:creationId xmlns:a16="http://schemas.microsoft.com/office/drawing/2014/main" id="{C56ADB96-486E-4633-7547-4B2C3089AB0E}"/>
                    </a:ext>
                  </a:extLst>
                </p:cNvPr>
                <p:cNvSpPr/>
                <p:nvPr/>
              </p:nvSpPr>
              <p:spPr>
                <a:xfrm>
                  <a:off x="6075386" y="2689123"/>
                  <a:ext cx="10734" cy="17167"/>
                </a:xfrm>
                <a:custGeom>
                  <a:avLst/>
                  <a:gdLst/>
                  <a:ahLst/>
                  <a:cxnLst/>
                  <a:rect l="l" t="t" r="r" b="b"/>
                  <a:pathLst>
                    <a:path w="317" h="507" extrusionOk="0">
                      <a:moveTo>
                        <a:pt x="32" y="0"/>
                      </a:moveTo>
                      <a:cubicBezTo>
                        <a:pt x="32" y="32"/>
                        <a:pt x="0" y="64"/>
                        <a:pt x="0" y="95"/>
                      </a:cubicBezTo>
                      <a:cubicBezTo>
                        <a:pt x="0" y="285"/>
                        <a:pt x="95" y="444"/>
                        <a:pt x="222" y="507"/>
                      </a:cubicBezTo>
                      <a:cubicBezTo>
                        <a:pt x="254" y="349"/>
                        <a:pt x="285" y="254"/>
                        <a:pt x="285" y="254"/>
                      </a:cubicBezTo>
                      <a:cubicBezTo>
                        <a:pt x="317" y="190"/>
                        <a:pt x="285" y="95"/>
                        <a:pt x="222" y="64"/>
                      </a:cubicBezTo>
                      <a:lnTo>
                        <a:pt x="32"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2" name="Google Shape;1890;p23">
                  <a:extLst>
                    <a:ext uri="{FF2B5EF4-FFF2-40B4-BE49-F238E27FC236}">
                      <a16:creationId xmlns:a16="http://schemas.microsoft.com/office/drawing/2014/main" id="{98712F7A-5340-A494-B671-3898C53DEEE5}"/>
                    </a:ext>
                  </a:extLst>
                </p:cNvPr>
                <p:cNvSpPr/>
                <p:nvPr/>
              </p:nvSpPr>
              <p:spPr>
                <a:xfrm>
                  <a:off x="6055002" y="2706256"/>
                  <a:ext cx="19334" cy="27935"/>
                </a:xfrm>
                <a:custGeom>
                  <a:avLst/>
                  <a:gdLst/>
                  <a:ahLst/>
                  <a:cxnLst/>
                  <a:rect l="l" t="t" r="r" b="b"/>
                  <a:pathLst>
                    <a:path w="571" h="825" extrusionOk="0">
                      <a:moveTo>
                        <a:pt x="285" y="1"/>
                      </a:moveTo>
                      <a:cubicBezTo>
                        <a:pt x="127" y="1"/>
                        <a:pt x="0" y="191"/>
                        <a:pt x="0" y="413"/>
                      </a:cubicBezTo>
                      <a:cubicBezTo>
                        <a:pt x="0" y="634"/>
                        <a:pt x="127" y="824"/>
                        <a:pt x="285" y="824"/>
                      </a:cubicBezTo>
                      <a:cubicBezTo>
                        <a:pt x="444" y="824"/>
                        <a:pt x="571" y="634"/>
                        <a:pt x="571" y="413"/>
                      </a:cubicBezTo>
                      <a:cubicBezTo>
                        <a:pt x="571"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3" name="Google Shape;1891;p23">
                  <a:extLst>
                    <a:ext uri="{FF2B5EF4-FFF2-40B4-BE49-F238E27FC236}">
                      <a16:creationId xmlns:a16="http://schemas.microsoft.com/office/drawing/2014/main" id="{6A2CBD53-EE32-09BF-5F28-075F560686B7}"/>
                    </a:ext>
                  </a:extLst>
                </p:cNvPr>
                <p:cNvSpPr/>
                <p:nvPr/>
              </p:nvSpPr>
              <p:spPr>
                <a:xfrm>
                  <a:off x="6075386" y="2738457"/>
                  <a:ext cx="3251" cy="17167"/>
                </a:xfrm>
                <a:custGeom>
                  <a:avLst/>
                  <a:gdLst/>
                  <a:ahLst/>
                  <a:cxnLst/>
                  <a:rect l="l" t="t" r="r" b="b"/>
                  <a:pathLst>
                    <a:path w="96" h="507" extrusionOk="0">
                      <a:moveTo>
                        <a:pt x="95" y="0"/>
                      </a:moveTo>
                      <a:lnTo>
                        <a:pt x="95" y="0"/>
                      </a:lnTo>
                      <a:cubicBezTo>
                        <a:pt x="32" y="63"/>
                        <a:pt x="0" y="158"/>
                        <a:pt x="0" y="285"/>
                      </a:cubicBezTo>
                      <a:cubicBezTo>
                        <a:pt x="0" y="348"/>
                        <a:pt x="32" y="443"/>
                        <a:pt x="64" y="507"/>
                      </a:cubicBezTo>
                      <a:cubicBezTo>
                        <a:pt x="64" y="348"/>
                        <a:pt x="64" y="158"/>
                        <a:pt x="9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4" name="Google Shape;1892;p23">
                  <a:extLst>
                    <a:ext uri="{FF2B5EF4-FFF2-40B4-BE49-F238E27FC236}">
                      <a16:creationId xmlns:a16="http://schemas.microsoft.com/office/drawing/2014/main" id="{3E70AEF5-BA89-70FF-5ED4-F48488E4580C}"/>
                    </a:ext>
                  </a:extLst>
                </p:cNvPr>
                <p:cNvSpPr/>
                <p:nvPr/>
              </p:nvSpPr>
              <p:spPr>
                <a:xfrm>
                  <a:off x="6055002" y="3199528"/>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1" y="634"/>
                        <a:pt x="571" y="412"/>
                      </a:cubicBezTo>
                      <a:cubicBezTo>
                        <a:pt x="571"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5" name="Google Shape;1893;p23">
                  <a:extLst>
                    <a:ext uri="{FF2B5EF4-FFF2-40B4-BE49-F238E27FC236}">
                      <a16:creationId xmlns:a16="http://schemas.microsoft.com/office/drawing/2014/main" id="{47964AF7-7FC0-F9AD-A0C4-76A0D06D2345}"/>
                    </a:ext>
                  </a:extLst>
                </p:cNvPr>
                <p:cNvSpPr/>
                <p:nvPr/>
              </p:nvSpPr>
              <p:spPr>
                <a:xfrm>
                  <a:off x="6075386" y="3230646"/>
                  <a:ext cx="7517" cy="22551"/>
                </a:xfrm>
                <a:custGeom>
                  <a:avLst/>
                  <a:gdLst/>
                  <a:ahLst/>
                  <a:cxnLst/>
                  <a:rect l="l" t="t" r="r" b="b"/>
                  <a:pathLst>
                    <a:path w="222" h="666" extrusionOk="0">
                      <a:moveTo>
                        <a:pt x="95" y="0"/>
                      </a:moveTo>
                      <a:cubicBezTo>
                        <a:pt x="64" y="63"/>
                        <a:pt x="0" y="190"/>
                        <a:pt x="0" y="285"/>
                      </a:cubicBezTo>
                      <a:cubicBezTo>
                        <a:pt x="0" y="475"/>
                        <a:pt x="95" y="633"/>
                        <a:pt x="222" y="665"/>
                      </a:cubicBezTo>
                      <a:cubicBezTo>
                        <a:pt x="190" y="507"/>
                        <a:pt x="127" y="253"/>
                        <a:pt x="9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6" name="Google Shape;1894;p23">
                  <a:extLst>
                    <a:ext uri="{FF2B5EF4-FFF2-40B4-BE49-F238E27FC236}">
                      <a16:creationId xmlns:a16="http://schemas.microsoft.com/office/drawing/2014/main" id="{7BDF5F98-EDC3-106A-FC77-C808B722A384}"/>
                    </a:ext>
                  </a:extLst>
                </p:cNvPr>
                <p:cNvSpPr/>
                <p:nvPr/>
              </p:nvSpPr>
              <p:spPr>
                <a:xfrm>
                  <a:off x="6055002" y="3254212"/>
                  <a:ext cx="19334" cy="24718"/>
                </a:xfrm>
                <a:custGeom>
                  <a:avLst/>
                  <a:gdLst/>
                  <a:ahLst/>
                  <a:cxnLst/>
                  <a:rect l="l" t="t" r="r" b="b"/>
                  <a:pathLst>
                    <a:path w="571" h="730" extrusionOk="0">
                      <a:moveTo>
                        <a:pt x="285" y="1"/>
                      </a:moveTo>
                      <a:cubicBezTo>
                        <a:pt x="127" y="1"/>
                        <a:pt x="0" y="191"/>
                        <a:pt x="0" y="412"/>
                      </a:cubicBezTo>
                      <a:cubicBezTo>
                        <a:pt x="0" y="539"/>
                        <a:pt x="64" y="666"/>
                        <a:pt x="127" y="729"/>
                      </a:cubicBezTo>
                      <a:lnTo>
                        <a:pt x="571" y="539"/>
                      </a:lnTo>
                      <a:cubicBezTo>
                        <a:pt x="571" y="507"/>
                        <a:pt x="571" y="444"/>
                        <a:pt x="571" y="412"/>
                      </a:cubicBezTo>
                      <a:cubicBezTo>
                        <a:pt x="571"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7" name="Google Shape;1895;p23">
                  <a:extLst>
                    <a:ext uri="{FF2B5EF4-FFF2-40B4-BE49-F238E27FC236}">
                      <a16:creationId xmlns:a16="http://schemas.microsoft.com/office/drawing/2014/main" id="{BD4117BD-3CF4-A54F-BE0A-93BAB0BBE101}"/>
                    </a:ext>
                  </a:extLst>
                </p:cNvPr>
                <p:cNvSpPr/>
                <p:nvPr/>
              </p:nvSpPr>
              <p:spPr>
                <a:xfrm>
                  <a:off x="6014269" y="2663389"/>
                  <a:ext cx="19334" cy="16117"/>
                </a:xfrm>
                <a:custGeom>
                  <a:avLst/>
                  <a:gdLst/>
                  <a:ahLst/>
                  <a:cxnLst/>
                  <a:rect l="l" t="t" r="r" b="b"/>
                  <a:pathLst>
                    <a:path w="571" h="476" extrusionOk="0">
                      <a:moveTo>
                        <a:pt x="32" y="0"/>
                      </a:moveTo>
                      <a:cubicBezTo>
                        <a:pt x="0" y="0"/>
                        <a:pt x="0" y="32"/>
                        <a:pt x="0" y="64"/>
                      </a:cubicBezTo>
                      <a:cubicBezTo>
                        <a:pt x="0" y="285"/>
                        <a:pt x="158" y="475"/>
                        <a:pt x="317" y="475"/>
                      </a:cubicBezTo>
                      <a:cubicBezTo>
                        <a:pt x="412" y="475"/>
                        <a:pt x="538" y="349"/>
                        <a:pt x="570" y="222"/>
                      </a:cubicBezTo>
                      <a:lnTo>
                        <a:pt x="32"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8" name="Google Shape;1896;p23">
                  <a:extLst>
                    <a:ext uri="{FF2B5EF4-FFF2-40B4-BE49-F238E27FC236}">
                      <a16:creationId xmlns:a16="http://schemas.microsoft.com/office/drawing/2014/main" id="{F4F19817-DF54-EAE6-DA03-4AF3F7BEC724}"/>
                    </a:ext>
                  </a:extLst>
                </p:cNvPr>
                <p:cNvSpPr/>
                <p:nvPr/>
              </p:nvSpPr>
              <p:spPr>
                <a:xfrm>
                  <a:off x="5993885" y="2679473"/>
                  <a:ext cx="19334" cy="26817"/>
                </a:xfrm>
                <a:custGeom>
                  <a:avLst/>
                  <a:gdLst/>
                  <a:ahLst/>
                  <a:cxnLst/>
                  <a:rect l="l" t="t" r="r" b="b"/>
                  <a:pathLst>
                    <a:path w="571" h="792" extrusionOk="0">
                      <a:moveTo>
                        <a:pt x="285" y="0"/>
                      </a:moveTo>
                      <a:cubicBezTo>
                        <a:pt x="127" y="0"/>
                        <a:pt x="0" y="159"/>
                        <a:pt x="0" y="380"/>
                      </a:cubicBezTo>
                      <a:cubicBezTo>
                        <a:pt x="0" y="602"/>
                        <a:pt x="127" y="792"/>
                        <a:pt x="285" y="792"/>
                      </a:cubicBezTo>
                      <a:cubicBezTo>
                        <a:pt x="444" y="792"/>
                        <a:pt x="570" y="602"/>
                        <a:pt x="570" y="380"/>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19" name="Google Shape;1897;p23">
                  <a:extLst>
                    <a:ext uri="{FF2B5EF4-FFF2-40B4-BE49-F238E27FC236}">
                      <a16:creationId xmlns:a16="http://schemas.microsoft.com/office/drawing/2014/main" id="{47DB90AA-D8A5-CD54-EACD-6DA22CB8FEF7}"/>
                    </a:ext>
                  </a:extLst>
                </p:cNvPr>
                <p:cNvSpPr/>
                <p:nvPr/>
              </p:nvSpPr>
              <p:spPr>
                <a:xfrm>
                  <a:off x="6035702" y="2679473"/>
                  <a:ext cx="19334" cy="26817"/>
                </a:xfrm>
                <a:custGeom>
                  <a:avLst/>
                  <a:gdLst/>
                  <a:ahLst/>
                  <a:cxnLst/>
                  <a:rect l="l" t="t" r="r" b="b"/>
                  <a:pathLst>
                    <a:path w="571" h="792" extrusionOk="0">
                      <a:moveTo>
                        <a:pt x="285" y="0"/>
                      </a:moveTo>
                      <a:cubicBezTo>
                        <a:pt x="127" y="0"/>
                        <a:pt x="0" y="159"/>
                        <a:pt x="0" y="380"/>
                      </a:cubicBezTo>
                      <a:cubicBezTo>
                        <a:pt x="0" y="602"/>
                        <a:pt x="127" y="792"/>
                        <a:pt x="285" y="792"/>
                      </a:cubicBezTo>
                      <a:cubicBezTo>
                        <a:pt x="444" y="792"/>
                        <a:pt x="570" y="602"/>
                        <a:pt x="570" y="380"/>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0" name="Google Shape;1898;p23">
                  <a:extLst>
                    <a:ext uri="{FF2B5EF4-FFF2-40B4-BE49-F238E27FC236}">
                      <a16:creationId xmlns:a16="http://schemas.microsoft.com/office/drawing/2014/main" id="{FFD0B01E-6B2C-510C-EC37-D06F56CE09DE}"/>
                    </a:ext>
                  </a:extLst>
                </p:cNvPr>
                <p:cNvSpPr/>
                <p:nvPr/>
              </p:nvSpPr>
              <p:spPr>
                <a:xfrm>
                  <a:off x="5973501" y="2706256"/>
                  <a:ext cx="19334" cy="27935"/>
                </a:xfrm>
                <a:custGeom>
                  <a:avLst/>
                  <a:gdLst/>
                  <a:ahLst/>
                  <a:cxnLst/>
                  <a:rect l="l" t="t" r="r" b="b"/>
                  <a:pathLst>
                    <a:path w="571" h="825" extrusionOk="0">
                      <a:moveTo>
                        <a:pt x="286" y="1"/>
                      </a:moveTo>
                      <a:cubicBezTo>
                        <a:pt x="127" y="1"/>
                        <a:pt x="1" y="191"/>
                        <a:pt x="1" y="413"/>
                      </a:cubicBezTo>
                      <a:cubicBezTo>
                        <a:pt x="1" y="634"/>
                        <a:pt x="127" y="824"/>
                        <a:pt x="286" y="824"/>
                      </a:cubicBezTo>
                      <a:cubicBezTo>
                        <a:pt x="444" y="824"/>
                        <a:pt x="571" y="634"/>
                        <a:pt x="571" y="413"/>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1" name="Google Shape;1899;p23">
                  <a:extLst>
                    <a:ext uri="{FF2B5EF4-FFF2-40B4-BE49-F238E27FC236}">
                      <a16:creationId xmlns:a16="http://schemas.microsoft.com/office/drawing/2014/main" id="{68BEAED7-9080-D363-92D0-B8E94DADB0FF}"/>
                    </a:ext>
                  </a:extLst>
                </p:cNvPr>
                <p:cNvSpPr/>
                <p:nvPr/>
              </p:nvSpPr>
              <p:spPr>
                <a:xfrm>
                  <a:off x="6014269" y="2706256"/>
                  <a:ext cx="20384" cy="27935"/>
                </a:xfrm>
                <a:custGeom>
                  <a:avLst/>
                  <a:gdLst/>
                  <a:ahLst/>
                  <a:cxnLst/>
                  <a:rect l="l" t="t" r="r" b="b"/>
                  <a:pathLst>
                    <a:path w="602" h="825" extrusionOk="0">
                      <a:moveTo>
                        <a:pt x="317" y="1"/>
                      </a:moveTo>
                      <a:cubicBezTo>
                        <a:pt x="127" y="1"/>
                        <a:pt x="0" y="191"/>
                        <a:pt x="0" y="413"/>
                      </a:cubicBezTo>
                      <a:cubicBezTo>
                        <a:pt x="0" y="634"/>
                        <a:pt x="127" y="824"/>
                        <a:pt x="317" y="824"/>
                      </a:cubicBezTo>
                      <a:cubicBezTo>
                        <a:pt x="475" y="824"/>
                        <a:pt x="602" y="634"/>
                        <a:pt x="602" y="413"/>
                      </a:cubicBezTo>
                      <a:cubicBezTo>
                        <a:pt x="602" y="191"/>
                        <a:pt x="475" y="1"/>
                        <a:pt x="31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2" name="Google Shape;1900;p23">
                  <a:extLst>
                    <a:ext uri="{FF2B5EF4-FFF2-40B4-BE49-F238E27FC236}">
                      <a16:creationId xmlns:a16="http://schemas.microsoft.com/office/drawing/2014/main" id="{F415FF05-8732-4FD2-E9CC-6BAB1AEF212D}"/>
                    </a:ext>
                  </a:extLst>
                </p:cNvPr>
                <p:cNvSpPr/>
                <p:nvPr/>
              </p:nvSpPr>
              <p:spPr>
                <a:xfrm>
                  <a:off x="5993885" y="2734156"/>
                  <a:ext cx="19334" cy="26851"/>
                </a:xfrm>
                <a:custGeom>
                  <a:avLst/>
                  <a:gdLst/>
                  <a:ahLst/>
                  <a:cxnLst/>
                  <a:rect l="l" t="t" r="r" b="b"/>
                  <a:pathLst>
                    <a:path w="571" h="793" extrusionOk="0">
                      <a:moveTo>
                        <a:pt x="285" y="0"/>
                      </a:moveTo>
                      <a:cubicBezTo>
                        <a:pt x="127" y="0"/>
                        <a:pt x="0" y="159"/>
                        <a:pt x="0" y="380"/>
                      </a:cubicBezTo>
                      <a:cubicBezTo>
                        <a:pt x="0" y="602"/>
                        <a:pt x="127" y="792"/>
                        <a:pt x="285" y="792"/>
                      </a:cubicBezTo>
                      <a:cubicBezTo>
                        <a:pt x="444" y="792"/>
                        <a:pt x="570" y="602"/>
                        <a:pt x="570" y="380"/>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3" name="Google Shape;1901;p23">
                  <a:extLst>
                    <a:ext uri="{FF2B5EF4-FFF2-40B4-BE49-F238E27FC236}">
                      <a16:creationId xmlns:a16="http://schemas.microsoft.com/office/drawing/2014/main" id="{E7175F12-8BCD-4096-DCD7-BBFA2BDD201A}"/>
                    </a:ext>
                  </a:extLst>
                </p:cNvPr>
                <p:cNvSpPr/>
                <p:nvPr/>
              </p:nvSpPr>
              <p:spPr>
                <a:xfrm>
                  <a:off x="6035702" y="2734156"/>
                  <a:ext cx="19334" cy="26851"/>
                </a:xfrm>
                <a:custGeom>
                  <a:avLst/>
                  <a:gdLst/>
                  <a:ahLst/>
                  <a:cxnLst/>
                  <a:rect l="l" t="t" r="r" b="b"/>
                  <a:pathLst>
                    <a:path w="571" h="793" extrusionOk="0">
                      <a:moveTo>
                        <a:pt x="285" y="0"/>
                      </a:moveTo>
                      <a:cubicBezTo>
                        <a:pt x="127" y="0"/>
                        <a:pt x="0" y="159"/>
                        <a:pt x="0" y="380"/>
                      </a:cubicBezTo>
                      <a:cubicBezTo>
                        <a:pt x="0" y="602"/>
                        <a:pt x="127" y="792"/>
                        <a:pt x="285" y="792"/>
                      </a:cubicBezTo>
                      <a:cubicBezTo>
                        <a:pt x="444" y="792"/>
                        <a:pt x="570" y="602"/>
                        <a:pt x="570" y="380"/>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4" name="Google Shape;1902;p23">
                  <a:extLst>
                    <a:ext uri="{FF2B5EF4-FFF2-40B4-BE49-F238E27FC236}">
                      <a16:creationId xmlns:a16="http://schemas.microsoft.com/office/drawing/2014/main" id="{E9216653-2213-0694-36C5-2BBEEC1FC728}"/>
                    </a:ext>
                  </a:extLst>
                </p:cNvPr>
                <p:cNvSpPr/>
                <p:nvPr/>
              </p:nvSpPr>
              <p:spPr>
                <a:xfrm>
                  <a:off x="5973501" y="3199528"/>
                  <a:ext cx="19334" cy="26851"/>
                </a:xfrm>
                <a:custGeom>
                  <a:avLst/>
                  <a:gdLst/>
                  <a:ahLst/>
                  <a:cxnLst/>
                  <a:rect l="l" t="t" r="r" b="b"/>
                  <a:pathLst>
                    <a:path w="571" h="793" extrusionOk="0">
                      <a:moveTo>
                        <a:pt x="286" y="1"/>
                      </a:moveTo>
                      <a:cubicBezTo>
                        <a:pt x="127" y="1"/>
                        <a:pt x="1" y="191"/>
                        <a:pt x="1" y="412"/>
                      </a:cubicBezTo>
                      <a:cubicBezTo>
                        <a:pt x="1" y="634"/>
                        <a:pt x="127" y="792"/>
                        <a:pt x="286" y="792"/>
                      </a:cubicBezTo>
                      <a:cubicBezTo>
                        <a:pt x="444" y="792"/>
                        <a:pt x="571" y="634"/>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5" name="Google Shape;1903;p23">
                  <a:extLst>
                    <a:ext uri="{FF2B5EF4-FFF2-40B4-BE49-F238E27FC236}">
                      <a16:creationId xmlns:a16="http://schemas.microsoft.com/office/drawing/2014/main" id="{3250EC0D-798B-61D1-4853-9B7925B23C41}"/>
                    </a:ext>
                  </a:extLst>
                </p:cNvPr>
                <p:cNvSpPr/>
                <p:nvPr/>
              </p:nvSpPr>
              <p:spPr>
                <a:xfrm>
                  <a:off x="6014269" y="3199528"/>
                  <a:ext cx="20384" cy="26851"/>
                </a:xfrm>
                <a:custGeom>
                  <a:avLst/>
                  <a:gdLst/>
                  <a:ahLst/>
                  <a:cxnLst/>
                  <a:rect l="l" t="t" r="r" b="b"/>
                  <a:pathLst>
                    <a:path w="602" h="793" extrusionOk="0">
                      <a:moveTo>
                        <a:pt x="317" y="1"/>
                      </a:moveTo>
                      <a:cubicBezTo>
                        <a:pt x="127" y="1"/>
                        <a:pt x="0" y="191"/>
                        <a:pt x="0" y="412"/>
                      </a:cubicBezTo>
                      <a:cubicBezTo>
                        <a:pt x="0" y="634"/>
                        <a:pt x="127" y="792"/>
                        <a:pt x="317" y="792"/>
                      </a:cubicBezTo>
                      <a:cubicBezTo>
                        <a:pt x="475" y="792"/>
                        <a:pt x="602" y="634"/>
                        <a:pt x="602" y="412"/>
                      </a:cubicBezTo>
                      <a:cubicBezTo>
                        <a:pt x="602" y="191"/>
                        <a:pt x="475" y="1"/>
                        <a:pt x="31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6" name="Google Shape;1904;p23">
                  <a:extLst>
                    <a:ext uri="{FF2B5EF4-FFF2-40B4-BE49-F238E27FC236}">
                      <a16:creationId xmlns:a16="http://schemas.microsoft.com/office/drawing/2014/main" id="{B7D0E40F-65F8-63A5-02F2-A234F56DBAE6}"/>
                    </a:ext>
                  </a:extLst>
                </p:cNvPr>
                <p:cNvSpPr/>
                <p:nvPr/>
              </p:nvSpPr>
              <p:spPr>
                <a:xfrm>
                  <a:off x="5993885" y="3226345"/>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7" name="Google Shape;1905;p23">
                  <a:extLst>
                    <a:ext uri="{FF2B5EF4-FFF2-40B4-BE49-F238E27FC236}">
                      <a16:creationId xmlns:a16="http://schemas.microsoft.com/office/drawing/2014/main" id="{6FD5FB39-3956-EA43-5AEF-090E57AC0EAD}"/>
                    </a:ext>
                  </a:extLst>
                </p:cNvPr>
                <p:cNvSpPr/>
                <p:nvPr/>
              </p:nvSpPr>
              <p:spPr>
                <a:xfrm>
                  <a:off x="6035702" y="3226345"/>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8" name="Google Shape;1906;p23">
                  <a:extLst>
                    <a:ext uri="{FF2B5EF4-FFF2-40B4-BE49-F238E27FC236}">
                      <a16:creationId xmlns:a16="http://schemas.microsoft.com/office/drawing/2014/main" id="{C19B846E-574D-8381-C5DD-60C77D1EF535}"/>
                    </a:ext>
                  </a:extLst>
                </p:cNvPr>
                <p:cNvSpPr/>
                <p:nvPr/>
              </p:nvSpPr>
              <p:spPr>
                <a:xfrm>
                  <a:off x="5974585" y="3254212"/>
                  <a:ext cx="18251" cy="25767"/>
                </a:xfrm>
                <a:custGeom>
                  <a:avLst/>
                  <a:gdLst/>
                  <a:ahLst/>
                  <a:cxnLst/>
                  <a:rect l="l" t="t" r="r" b="b"/>
                  <a:pathLst>
                    <a:path w="539" h="761" extrusionOk="0">
                      <a:moveTo>
                        <a:pt x="254" y="1"/>
                      </a:moveTo>
                      <a:cubicBezTo>
                        <a:pt x="127" y="1"/>
                        <a:pt x="32" y="96"/>
                        <a:pt x="0" y="222"/>
                      </a:cubicBezTo>
                      <a:cubicBezTo>
                        <a:pt x="159" y="412"/>
                        <a:pt x="285" y="571"/>
                        <a:pt x="412" y="761"/>
                      </a:cubicBezTo>
                      <a:cubicBezTo>
                        <a:pt x="475" y="666"/>
                        <a:pt x="539" y="539"/>
                        <a:pt x="539" y="412"/>
                      </a:cubicBezTo>
                      <a:cubicBezTo>
                        <a:pt x="539" y="191"/>
                        <a:pt x="412" y="1"/>
                        <a:pt x="25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29" name="Google Shape;1907;p23">
                  <a:extLst>
                    <a:ext uri="{FF2B5EF4-FFF2-40B4-BE49-F238E27FC236}">
                      <a16:creationId xmlns:a16="http://schemas.microsoft.com/office/drawing/2014/main" id="{C8369D37-70D0-30BB-0777-5028E0A869F8}"/>
                    </a:ext>
                  </a:extLst>
                </p:cNvPr>
                <p:cNvSpPr/>
                <p:nvPr/>
              </p:nvSpPr>
              <p:spPr>
                <a:xfrm>
                  <a:off x="6014269" y="3254212"/>
                  <a:ext cx="20384" cy="26851"/>
                </a:xfrm>
                <a:custGeom>
                  <a:avLst/>
                  <a:gdLst/>
                  <a:ahLst/>
                  <a:cxnLst/>
                  <a:rect l="l" t="t" r="r" b="b"/>
                  <a:pathLst>
                    <a:path w="602" h="793" extrusionOk="0">
                      <a:moveTo>
                        <a:pt x="317" y="1"/>
                      </a:moveTo>
                      <a:cubicBezTo>
                        <a:pt x="127" y="1"/>
                        <a:pt x="0" y="191"/>
                        <a:pt x="0" y="412"/>
                      </a:cubicBezTo>
                      <a:cubicBezTo>
                        <a:pt x="0" y="634"/>
                        <a:pt x="127" y="793"/>
                        <a:pt x="317" y="793"/>
                      </a:cubicBezTo>
                      <a:cubicBezTo>
                        <a:pt x="475" y="793"/>
                        <a:pt x="602" y="634"/>
                        <a:pt x="602" y="412"/>
                      </a:cubicBezTo>
                      <a:cubicBezTo>
                        <a:pt x="602" y="191"/>
                        <a:pt x="475" y="1"/>
                        <a:pt x="31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0" name="Google Shape;1908;p23">
                  <a:extLst>
                    <a:ext uri="{FF2B5EF4-FFF2-40B4-BE49-F238E27FC236}">
                      <a16:creationId xmlns:a16="http://schemas.microsoft.com/office/drawing/2014/main" id="{91A68340-4D14-DF94-CA61-E165183CCB27}"/>
                    </a:ext>
                  </a:extLst>
                </p:cNvPr>
                <p:cNvSpPr/>
                <p:nvPr/>
              </p:nvSpPr>
              <p:spPr>
                <a:xfrm>
                  <a:off x="5994935" y="3282113"/>
                  <a:ext cx="18284" cy="19334"/>
                </a:xfrm>
                <a:custGeom>
                  <a:avLst/>
                  <a:gdLst/>
                  <a:ahLst/>
                  <a:cxnLst/>
                  <a:rect l="l" t="t" r="r" b="b"/>
                  <a:pathLst>
                    <a:path w="540" h="571" extrusionOk="0">
                      <a:moveTo>
                        <a:pt x="254" y="0"/>
                      </a:moveTo>
                      <a:cubicBezTo>
                        <a:pt x="159" y="0"/>
                        <a:pt x="33" y="95"/>
                        <a:pt x="1" y="222"/>
                      </a:cubicBezTo>
                      <a:cubicBezTo>
                        <a:pt x="96" y="380"/>
                        <a:pt x="159" y="475"/>
                        <a:pt x="159" y="475"/>
                      </a:cubicBezTo>
                      <a:cubicBezTo>
                        <a:pt x="191" y="539"/>
                        <a:pt x="286" y="570"/>
                        <a:pt x="349" y="570"/>
                      </a:cubicBezTo>
                      <a:lnTo>
                        <a:pt x="539" y="475"/>
                      </a:lnTo>
                      <a:cubicBezTo>
                        <a:pt x="539" y="444"/>
                        <a:pt x="539" y="412"/>
                        <a:pt x="539" y="380"/>
                      </a:cubicBezTo>
                      <a:cubicBezTo>
                        <a:pt x="539" y="159"/>
                        <a:pt x="413" y="0"/>
                        <a:pt x="25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1" name="Google Shape;1909;p23">
                  <a:extLst>
                    <a:ext uri="{FF2B5EF4-FFF2-40B4-BE49-F238E27FC236}">
                      <a16:creationId xmlns:a16="http://schemas.microsoft.com/office/drawing/2014/main" id="{F33021DF-9861-5DDD-1183-901EC7881B06}"/>
                    </a:ext>
                  </a:extLst>
                </p:cNvPr>
                <p:cNvSpPr/>
                <p:nvPr/>
              </p:nvSpPr>
              <p:spPr>
                <a:xfrm>
                  <a:off x="6036786" y="3282113"/>
                  <a:ext cx="12901" cy="6467"/>
                </a:xfrm>
                <a:custGeom>
                  <a:avLst/>
                  <a:gdLst/>
                  <a:ahLst/>
                  <a:cxnLst/>
                  <a:rect l="l" t="t" r="r" b="b"/>
                  <a:pathLst>
                    <a:path w="381" h="191" extrusionOk="0">
                      <a:moveTo>
                        <a:pt x="253" y="0"/>
                      </a:moveTo>
                      <a:cubicBezTo>
                        <a:pt x="158" y="0"/>
                        <a:pt x="63" y="64"/>
                        <a:pt x="0" y="190"/>
                      </a:cubicBezTo>
                      <a:lnTo>
                        <a:pt x="380" y="32"/>
                      </a:lnTo>
                      <a:cubicBezTo>
                        <a:pt x="348" y="0"/>
                        <a:pt x="285" y="0"/>
                        <a:pt x="253"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2" name="Google Shape;1910;p23">
                  <a:extLst>
                    <a:ext uri="{FF2B5EF4-FFF2-40B4-BE49-F238E27FC236}">
                      <a16:creationId xmlns:a16="http://schemas.microsoft.com/office/drawing/2014/main" id="{D2DBFB29-E310-59A7-6DF2-4AAFCF2A3773}"/>
                    </a:ext>
                  </a:extLst>
                </p:cNvPr>
                <p:cNvSpPr/>
                <p:nvPr/>
              </p:nvSpPr>
              <p:spPr>
                <a:xfrm>
                  <a:off x="5892000" y="2722373"/>
                  <a:ext cx="16117" cy="11817"/>
                </a:xfrm>
                <a:custGeom>
                  <a:avLst/>
                  <a:gdLst/>
                  <a:ahLst/>
                  <a:cxnLst/>
                  <a:rect l="l" t="t" r="r" b="b"/>
                  <a:pathLst>
                    <a:path w="476" h="349" extrusionOk="0">
                      <a:moveTo>
                        <a:pt x="1" y="0"/>
                      </a:moveTo>
                      <a:cubicBezTo>
                        <a:pt x="1" y="190"/>
                        <a:pt x="127" y="348"/>
                        <a:pt x="254" y="348"/>
                      </a:cubicBezTo>
                      <a:cubicBezTo>
                        <a:pt x="349" y="348"/>
                        <a:pt x="412" y="285"/>
                        <a:pt x="476" y="222"/>
                      </a:cubicBezTo>
                      <a:cubicBezTo>
                        <a:pt x="286" y="190"/>
                        <a:pt x="127" y="95"/>
                        <a:pt x="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3" name="Google Shape;1911;p23">
                  <a:extLst>
                    <a:ext uri="{FF2B5EF4-FFF2-40B4-BE49-F238E27FC236}">
                      <a16:creationId xmlns:a16="http://schemas.microsoft.com/office/drawing/2014/main" id="{8955EA8B-FB92-FA4D-569B-C2C55B9DD81B}"/>
                    </a:ext>
                  </a:extLst>
                </p:cNvPr>
                <p:cNvSpPr/>
                <p:nvPr/>
              </p:nvSpPr>
              <p:spPr>
                <a:xfrm>
                  <a:off x="5934901" y="2719156"/>
                  <a:ext cx="17201" cy="15034"/>
                </a:xfrm>
                <a:custGeom>
                  <a:avLst/>
                  <a:gdLst/>
                  <a:ahLst/>
                  <a:cxnLst/>
                  <a:rect l="l" t="t" r="r" b="b"/>
                  <a:pathLst>
                    <a:path w="508" h="444" extrusionOk="0">
                      <a:moveTo>
                        <a:pt x="507" y="0"/>
                      </a:moveTo>
                      <a:cubicBezTo>
                        <a:pt x="349" y="127"/>
                        <a:pt x="191" y="222"/>
                        <a:pt x="1" y="285"/>
                      </a:cubicBezTo>
                      <a:cubicBezTo>
                        <a:pt x="64" y="380"/>
                        <a:pt x="127" y="443"/>
                        <a:pt x="222" y="443"/>
                      </a:cubicBezTo>
                      <a:cubicBezTo>
                        <a:pt x="381" y="443"/>
                        <a:pt x="507" y="253"/>
                        <a:pt x="507" y="32"/>
                      </a:cubicBezTo>
                      <a:lnTo>
                        <a:pt x="507"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4" name="Google Shape;1912;p23">
                  <a:extLst>
                    <a:ext uri="{FF2B5EF4-FFF2-40B4-BE49-F238E27FC236}">
                      <a16:creationId xmlns:a16="http://schemas.microsoft.com/office/drawing/2014/main" id="{0D47CB76-D65D-C088-C0B4-39285C7E551D}"/>
                    </a:ext>
                  </a:extLst>
                </p:cNvPr>
                <p:cNvSpPr/>
                <p:nvPr/>
              </p:nvSpPr>
              <p:spPr>
                <a:xfrm>
                  <a:off x="5912384" y="2734156"/>
                  <a:ext cx="19334" cy="26851"/>
                </a:xfrm>
                <a:custGeom>
                  <a:avLst/>
                  <a:gdLst/>
                  <a:ahLst/>
                  <a:cxnLst/>
                  <a:rect l="l" t="t" r="r" b="b"/>
                  <a:pathLst>
                    <a:path w="571" h="793" extrusionOk="0">
                      <a:moveTo>
                        <a:pt x="286" y="0"/>
                      </a:moveTo>
                      <a:cubicBezTo>
                        <a:pt x="127" y="0"/>
                        <a:pt x="0" y="159"/>
                        <a:pt x="0" y="380"/>
                      </a:cubicBezTo>
                      <a:cubicBezTo>
                        <a:pt x="0" y="602"/>
                        <a:pt x="127"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5" name="Google Shape;1913;p23">
                  <a:extLst>
                    <a:ext uri="{FF2B5EF4-FFF2-40B4-BE49-F238E27FC236}">
                      <a16:creationId xmlns:a16="http://schemas.microsoft.com/office/drawing/2014/main" id="{EEFC392C-83A4-715C-ED44-2F1E700DFBF1}"/>
                    </a:ext>
                  </a:extLst>
                </p:cNvPr>
                <p:cNvSpPr/>
                <p:nvPr/>
              </p:nvSpPr>
              <p:spPr>
                <a:xfrm>
                  <a:off x="5953118" y="2734156"/>
                  <a:ext cx="20418" cy="26851"/>
                </a:xfrm>
                <a:custGeom>
                  <a:avLst/>
                  <a:gdLst/>
                  <a:ahLst/>
                  <a:cxnLst/>
                  <a:rect l="l" t="t" r="r" b="b"/>
                  <a:pathLst>
                    <a:path w="603" h="793" extrusionOk="0">
                      <a:moveTo>
                        <a:pt x="318" y="0"/>
                      </a:moveTo>
                      <a:cubicBezTo>
                        <a:pt x="128" y="0"/>
                        <a:pt x="1" y="159"/>
                        <a:pt x="1" y="380"/>
                      </a:cubicBezTo>
                      <a:cubicBezTo>
                        <a:pt x="1" y="602"/>
                        <a:pt x="159" y="792"/>
                        <a:pt x="318" y="792"/>
                      </a:cubicBezTo>
                      <a:cubicBezTo>
                        <a:pt x="476" y="792"/>
                        <a:pt x="603" y="602"/>
                        <a:pt x="603" y="380"/>
                      </a:cubicBezTo>
                      <a:cubicBezTo>
                        <a:pt x="603" y="159"/>
                        <a:pt x="476" y="0"/>
                        <a:pt x="318"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6" name="Google Shape;1914;p23">
                  <a:extLst>
                    <a:ext uri="{FF2B5EF4-FFF2-40B4-BE49-F238E27FC236}">
                      <a16:creationId xmlns:a16="http://schemas.microsoft.com/office/drawing/2014/main" id="{354E7BC0-A29C-3D1B-2E07-BC672367DB6C}"/>
                    </a:ext>
                  </a:extLst>
                </p:cNvPr>
                <p:cNvSpPr/>
                <p:nvPr/>
              </p:nvSpPr>
              <p:spPr>
                <a:xfrm>
                  <a:off x="5890951" y="3199528"/>
                  <a:ext cx="20384" cy="26851"/>
                </a:xfrm>
                <a:custGeom>
                  <a:avLst/>
                  <a:gdLst/>
                  <a:ahLst/>
                  <a:cxnLst/>
                  <a:rect l="l" t="t" r="r" b="b"/>
                  <a:pathLst>
                    <a:path w="602" h="793" extrusionOk="0">
                      <a:moveTo>
                        <a:pt x="285" y="1"/>
                      </a:moveTo>
                      <a:cubicBezTo>
                        <a:pt x="127" y="1"/>
                        <a:pt x="0" y="191"/>
                        <a:pt x="0" y="412"/>
                      </a:cubicBezTo>
                      <a:cubicBezTo>
                        <a:pt x="0" y="634"/>
                        <a:pt x="127" y="792"/>
                        <a:pt x="285" y="792"/>
                      </a:cubicBezTo>
                      <a:cubicBezTo>
                        <a:pt x="475" y="792"/>
                        <a:pt x="602" y="634"/>
                        <a:pt x="602" y="412"/>
                      </a:cubicBezTo>
                      <a:cubicBezTo>
                        <a:pt x="602" y="191"/>
                        <a:pt x="475"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7" name="Google Shape;1915;p23">
                  <a:extLst>
                    <a:ext uri="{FF2B5EF4-FFF2-40B4-BE49-F238E27FC236}">
                      <a16:creationId xmlns:a16="http://schemas.microsoft.com/office/drawing/2014/main" id="{37BD47ED-2169-9BBF-2A9C-5265576DA082}"/>
                    </a:ext>
                  </a:extLst>
                </p:cNvPr>
                <p:cNvSpPr/>
                <p:nvPr/>
              </p:nvSpPr>
              <p:spPr>
                <a:xfrm>
                  <a:off x="5932768" y="3199528"/>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8" name="Google Shape;1916;p23">
                  <a:extLst>
                    <a:ext uri="{FF2B5EF4-FFF2-40B4-BE49-F238E27FC236}">
                      <a16:creationId xmlns:a16="http://schemas.microsoft.com/office/drawing/2014/main" id="{59BA11CB-14BE-B892-D6DE-6E7013A474DB}"/>
                    </a:ext>
                  </a:extLst>
                </p:cNvPr>
                <p:cNvSpPr/>
                <p:nvPr/>
              </p:nvSpPr>
              <p:spPr>
                <a:xfrm>
                  <a:off x="5916684" y="3226345"/>
                  <a:ext cx="10734" cy="3251"/>
                </a:xfrm>
                <a:custGeom>
                  <a:avLst/>
                  <a:gdLst/>
                  <a:ahLst/>
                  <a:cxnLst/>
                  <a:rect l="l" t="t" r="r" b="b"/>
                  <a:pathLst>
                    <a:path w="317" h="96" extrusionOk="0">
                      <a:moveTo>
                        <a:pt x="159" y="0"/>
                      </a:moveTo>
                      <a:cubicBezTo>
                        <a:pt x="95" y="0"/>
                        <a:pt x="63" y="32"/>
                        <a:pt x="0" y="64"/>
                      </a:cubicBezTo>
                      <a:lnTo>
                        <a:pt x="63" y="64"/>
                      </a:lnTo>
                      <a:cubicBezTo>
                        <a:pt x="159" y="64"/>
                        <a:pt x="254" y="64"/>
                        <a:pt x="317" y="95"/>
                      </a:cubicBezTo>
                      <a:cubicBezTo>
                        <a:pt x="285" y="32"/>
                        <a:pt x="222" y="0"/>
                        <a:pt x="15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39" name="Google Shape;1917;p23">
                  <a:extLst>
                    <a:ext uri="{FF2B5EF4-FFF2-40B4-BE49-F238E27FC236}">
                      <a16:creationId xmlns:a16="http://schemas.microsoft.com/office/drawing/2014/main" id="{9C26FD12-EFD8-5A31-B204-2C0B932A0D4C}"/>
                    </a:ext>
                  </a:extLst>
                </p:cNvPr>
                <p:cNvSpPr/>
                <p:nvPr/>
              </p:nvSpPr>
              <p:spPr>
                <a:xfrm>
                  <a:off x="5953118" y="3226345"/>
                  <a:ext cx="20418" cy="26851"/>
                </a:xfrm>
                <a:custGeom>
                  <a:avLst/>
                  <a:gdLst/>
                  <a:ahLst/>
                  <a:cxnLst/>
                  <a:rect l="l" t="t" r="r" b="b"/>
                  <a:pathLst>
                    <a:path w="603" h="793" extrusionOk="0">
                      <a:moveTo>
                        <a:pt x="318" y="0"/>
                      </a:moveTo>
                      <a:cubicBezTo>
                        <a:pt x="128" y="0"/>
                        <a:pt x="1" y="190"/>
                        <a:pt x="1" y="412"/>
                      </a:cubicBezTo>
                      <a:cubicBezTo>
                        <a:pt x="1" y="444"/>
                        <a:pt x="33" y="444"/>
                        <a:pt x="33" y="475"/>
                      </a:cubicBezTo>
                      <a:cubicBezTo>
                        <a:pt x="159" y="570"/>
                        <a:pt x="286" y="697"/>
                        <a:pt x="381" y="792"/>
                      </a:cubicBezTo>
                      <a:cubicBezTo>
                        <a:pt x="508" y="760"/>
                        <a:pt x="603" y="602"/>
                        <a:pt x="603" y="412"/>
                      </a:cubicBezTo>
                      <a:cubicBezTo>
                        <a:pt x="603" y="190"/>
                        <a:pt x="476" y="0"/>
                        <a:pt x="318"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0" name="Google Shape;1918;p23">
                  <a:extLst>
                    <a:ext uri="{FF2B5EF4-FFF2-40B4-BE49-F238E27FC236}">
                      <a16:creationId xmlns:a16="http://schemas.microsoft.com/office/drawing/2014/main" id="{40B57D3B-FC16-AC6F-A402-700AC3AD4436}"/>
                    </a:ext>
                  </a:extLst>
                </p:cNvPr>
                <p:cNvSpPr/>
                <p:nvPr/>
              </p:nvSpPr>
              <p:spPr>
                <a:xfrm>
                  <a:off x="5809450" y="2661222"/>
                  <a:ext cx="19334" cy="18284"/>
                </a:xfrm>
                <a:custGeom>
                  <a:avLst/>
                  <a:gdLst/>
                  <a:ahLst/>
                  <a:cxnLst/>
                  <a:rect l="l" t="t" r="r" b="b"/>
                  <a:pathLst>
                    <a:path w="571" h="540" extrusionOk="0">
                      <a:moveTo>
                        <a:pt x="570" y="1"/>
                      </a:moveTo>
                      <a:lnTo>
                        <a:pt x="0" y="223"/>
                      </a:lnTo>
                      <a:cubicBezTo>
                        <a:pt x="32" y="381"/>
                        <a:pt x="159" y="539"/>
                        <a:pt x="285" y="539"/>
                      </a:cubicBezTo>
                      <a:cubicBezTo>
                        <a:pt x="444" y="539"/>
                        <a:pt x="570" y="349"/>
                        <a:pt x="570" y="128"/>
                      </a:cubicBezTo>
                      <a:cubicBezTo>
                        <a:pt x="570" y="64"/>
                        <a:pt x="570" y="33"/>
                        <a:pt x="570"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2" name="Google Shape;1920;p23">
                  <a:extLst>
                    <a:ext uri="{FF2B5EF4-FFF2-40B4-BE49-F238E27FC236}">
                      <a16:creationId xmlns:a16="http://schemas.microsoft.com/office/drawing/2014/main" id="{96BF51C7-7147-D0F7-85EB-8756E7E7334C}"/>
                    </a:ext>
                  </a:extLst>
                </p:cNvPr>
                <p:cNvSpPr/>
                <p:nvPr/>
              </p:nvSpPr>
              <p:spPr>
                <a:xfrm>
                  <a:off x="5809450" y="2706256"/>
                  <a:ext cx="19334" cy="27935"/>
                </a:xfrm>
                <a:custGeom>
                  <a:avLst/>
                  <a:gdLst/>
                  <a:ahLst/>
                  <a:cxnLst/>
                  <a:rect l="l" t="t" r="r" b="b"/>
                  <a:pathLst>
                    <a:path w="571" h="825" extrusionOk="0">
                      <a:moveTo>
                        <a:pt x="285" y="1"/>
                      </a:moveTo>
                      <a:cubicBezTo>
                        <a:pt x="127" y="1"/>
                        <a:pt x="0" y="191"/>
                        <a:pt x="0" y="413"/>
                      </a:cubicBezTo>
                      <a:cubicBezTo>
                        <a:pt x="0" y="634"/>
                        <a:pt x="127" y="824"/>
                        <a:pt x="285" y="824"/>
                      </a:cubicBezTo>
                      <a:cubicBezTo>
                        <a:pt x="444" y="824"/>
                        <a:pt x="570" y="634"/>
                        <a:pt x="570" y="413"/>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3" name="Google Shape;1921;p23">
                  <a:extLst>
                    <a:ext uri="{FF2B5EF4-FFF2-40B4-BE49-F238E27FC236}">
                      <a16:creationId xmlns:a16="http://schemas.microsoft.com/office/drawing/2014/main" id="{260F9E71-2ACB-E95C-B74F-2A4FD2A5C018}"/>
                    </a:ext>
                  </a:extLst>
                </p:cNvPr>
                <p:cNvSpPr/>
                <p:nvPr/>
              </p:nvSpPr>
              <p:spPr>
                <a:xfrm>
                  <a:off x="5851267" y="2706256"/>
                  <a:ext cx="19334" cy="27935"/>
                </a:xfrm>
                <a:custGeom>
                  <a:avLst/>
                  <a:gdLst/>
                  <a:ahLst/>
                  <a:cxnLst/>
                  <a:rect l="l" t="t" r="r" b="b"/>
                  <a:pathLst>
                    <a:path w="571" h="825" extrusionOk="0">
                      <a:moveTo>
                        <a:pt x="285" y="1"/>
                      </a:moveTo>
                      <a:cubicBezTo>
                        <a:pt x="127" y="1"/>
                        <a:pt x="0" y="191"/>
                        <a:pt x="0" y="413"/>
                      </a:cubicBezTo>
                      <a:cubicBezTo>
                        <a:pt x="0" y="634"/>
                        <a:pt x="127" y="824"/>
                        <a:pt x="285" y="824"/>
                      </a:cubicBezTo>
                      <a:cubicBezTo>
                        <a:pt x="444" y="824"/>
                        <a:pt x="570" y="634"/>
                        <a:pt x="570" y="413"/>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4" name="Google Shape;1922;p23">
                  <a:extLst>
                    <a:ext uri="{FF2B5EF4-FFF2-40B4-BE49-F238E27FC236}">
                      <a16:creationId xmlns:a16="http://schemas.microsoft.com/office/drawing/2014/main" id="{28347AC8-112B-5BC6-7040-CCDE0A74677B}"/>
                    </a:ext>
                  </a:extLst>
                </p:cNvPr>
                <p:cNvSpPr/>
                <p:nvPr/>
              </p:nvSpPr>
              <p:spPr>
                <a:xfrm>
                  <a:off x="5829800" y="2734156"/>
                  <a:ext cx="20418" cy="26851"/>
                </a:xfrm>
                <a:custGeom>
                  <a:avLst/>
                  <a:gdLst/>
                  <a:ahLst/>
                  <a:cxnLst/>
                  <a:rect l="l" t="t" r="r" b="b"/>
                  <a:pathLst>
                    <a:path w="603" h="793" extrusionOk="0">
                      <a:moveTo>
                        <a:pt x="286" y="0"/>
                      </a:moveTo>
                      <a:cubicBezTo>
                        <a:pt x="128" y="0"/>
                        <a:pt x="1" y="159"/>
                        <a:pt x="1" y="380"/>
                      </a:cubicBezTo>
                      <a:cubicBezTo>
                        <a:pt x="1" y="602"/>
                        <a:pt x="128" y="792"/>
                        <a:pt x="286" y="792"/>
                      </a:cubicBezTo>
                      <a:cubicBezTo>
                        <a:pt x="476" y="792"/>
                        <a:pt x="603" y="602"/>
                        <a:pt x="603" y="380"/>
                      </a:cubicBezTo>
                      <a:cubicBezTo>
                        <a:pt x="603"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5" name="Google Shape;1923;p23">
                  <a:extLst>
                    <a:ext uri="{FF2B5EF4-FFF2-40B4-BE49-F238E27FC236}">
                      <a16:creationId xmlns:a16="http://schemas.microsoft.com/office/drawing/2014/main" id="{8ABF7BD4-5FCF-B072-F3FE-81F259252903}"/>
                    </a:ext>
                  </a:extLst>
                </p:cNvPr>
                <p:cNvSpPr/>
                <p:nvPr/>
              </p:nvSpPr>
              <p:spPr>
                <a:xfrm>
                  <a:off x="5871651" y="2734156"/>
                  <a:ext cx="19334" cy="26851"/>
                </a:xfrm>
                <a:custGeom>
                  <a:avLst/>
                  <a:gdLst/>
                  <a:ahLst/>
                  <a:cxnLst/>
                  <a:rect l="l" t="t" r="r" b="b"/>
                  <a:pathLst>
                    <a:path w="571" h="793" extrusionOk="0">
                      <a:moveTo>
                        <a:pt x="285" y="0"/>
                      </a:moveTo>
                      <a:cubicBezTo>
                        <a:pt x="127" y="0"/>
                        <a:pt x="0" y="159"/>
                        <a:pt x="0" y="380"/>
                      </a:cubicBezTo>
                      <a:cubicBezTo>
                        <a:pt x="0" y="602"/>
                        <a:pt x="127" y="792"/>
                        <a:pt x="285" y="792"/>
                      </a:cubicBezTo>
                      <a:cubicBezTo>
                        <a:pt x="443" y="792"/>
                        <a:pt x="570" y="602"/>
                        <a:pt x="570" y="380"/>
                      </a:cubicBezTo>
                      <a:cubicBezTo>
                        <a:pt x="570" y="159"/>
                        <a:pt x="443"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6" name="Google Shape;1924;p23">
                  <a:extLst>
                    <a:ext uri="{FF2B5EF4-FFF2-40B4-BE49-F238E27FC236}">
                      <a16:creationId xmlns:a16="http://schemas.microsoft.com/office/drawing/2014/main" id="{8A33BB99-2ACA-9922-FCDB-8FA4994DA444}"/>
                    </a:ext>
                  </a:extLst>
                </p:cNvPr>
                <p:cNvSpPr/>
                <p:nvPr/>
              </p:nvSpPr>
              <p:spPr>
                <a:xfrm>
                  <a:off x="5809450" y="3199528"/>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7" name="Google Shape;1925;p23">
                  <a:extLst>
                    <a:ext uri="{FF2B5EF4-FFF2-40B4-BE49-F238E27FC236}">
                      <a16:creationId xmlns:a16="http://schemas.microsoft.com/office/drawing/2014/main" id="{F978AE76-159A-0F52-65C3-31A32D36B8A6}"/>
                    </a:ext>
                  </a:extLst>
                </p:cNvPr>
                <p:cNvSpPr/>
                <p:nvPr/>
              </p:nvSpPr>
              <p:spPr>
                <a:xfrm>
                  <a:off x="5851267" y="3199528"/>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8" name="Google Shape;1926;p23">
                  <a:extLst>
                    <a:ext uri="{FF2B5EF4-FFF2-40B4-BE49-F238E27FC236}">
                      <a16:creationId xmlns:a16="http://schemas.microsoft.com/office/drawing/2014/main" id="{EDFA5940-22E7-2B78-7C54-B6329BB17FBF}"/>
                    </a:ext>
                  </a:extLst>
                </p:cNvPr>
                <p:cNvSpPr/>
                <p:nvPr/>
              </p:nvSpPr>
              <p:spPr>
                <a:xfrm>
                  <a:off x="5829800" y="3226345"/>
                  <a:ext cx="20418" cy="27901"/>
                </a:xfrm>
                <a:custGeom>
                  <a:avLst/>
                  <a:gdLst/>
                  <a:ahLst/>
                  <a:cxnLst/>
                  <a:rect l="l" t="t" r="r" b="b"/>
                  <a:pathLst>
                    <a:path w="603" h="824" extrusionOk="0">
                      <a:moveTo>
                        <a:pt x="286" y="0"/>
                      </a:moveTo>
                      <a:cubicBezTo>
                        <a:pt x="128" y="0"/>
                        <a:pt x="1" y="190"/>
                        <a:pt x="1" y="412"/>
                      </a:cubicBezTo>
                      <a:cubicBezTo>
                        <a:pt x="1" y="634"/>
                        <a:pt x="128" y="824"/>
                        <a:pt x="286" y="824"/>
                      </a:cubicBezTo>
                      <a:cubicBezTo>
                        <a:pt x="476" y="824"/>
                        <a:pt x="603" y="634"/>
                        <a:pt x="603" y="412"/>
                      </a:cubicBezTo>
                      <a:cubicBezTo>
                        <a:pt x="603"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49" name="Google Shape;1927;p23">
                  <a:extLst>
                    <a:ext uri="{FF2B5EF4-FFF2-40B4-BE49-F238E27FC236}">
                      <a16:creationId xmlns:a16="http://schemas.microsoft.com/office/drawing/2014/main" id="{177E0584-B267-E25A-004B-D2CC800E3E77}"/>
                    </a:ext>
                  </a:extLst>
                </p:cNvPr>
                <p:cNvSpPr/>
                <p:nvPr/>
              </p:nvSpPr>
              <p:spPr>
                <a:xfrm>
                  <a:off x="5871651" y="3226345"/>
                  <a:ext cx="19334" cy="23634"/>
                </a:xfrm>
                <a:custGeom>
                  <a:avLst/>
                  <a:gdLst/>
                  <a:ahLst/>
                  <a:cxnLst/>
                  <a:rect l="l" t="t" r="r" b="b"/>
                  <a:pathLst>
                    <a:path w="571" h="698" extrusionOk="0">
                      <a:moveTo>
                        <a:pt x="285" y="0"/>
                      </a:moveTo>
                      <a:cubicBezTo>
                        <a:pt x="127" y="0"/>
                        <a:pt x="0" y="190"/>
                        <a:pt x="0" y="412"/>
                      </a:cubicBezTo>
                      <a:cubicBezTo>
                        <a:pt x="0" y="539"/>
                        <a:pt x="32" y="634"/>
                        <a:pt x="95" y="697"/>
                      </a:cubicBezTo>
                      <a:cubicBezTo>
                        <a:pt x="222" y="570"/>
                        <a:pt x="412" y="444"/>
                        <a:pt x="570" y="317"/>
                      </a:cubicBezTo>
                      <a:cubicBezTo>
                        <a:pt x="538" y="159"/>
                        <a:pt x="412"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0" name="Google Shape;1928;p23">
                  <a:extLst>
                    <a:ext uri="{FF2B5EF4-FFF2-40B4-BE49-F238E27FC236}">
                      <a16:creationId xmlns:a16="http://schemas.microsoft.com/office/drawing/2014/main" id="{1842C150-D9E4-C6CE-65CD-2E4F0BD193A8}"/>
                    </a:ext>
                  </a:extLst>
                </p:cNvPr>
                <p:cNvSpPr/>
                <p:nvPr/>
              </p:nvSpPr>
              <p:spPr>
                <a:xfrm>
                  <a:off x="5809450" y="3254212"/>
                  <a:ext cx="19334" cy="26851"/>
                </a:xfrm>
                <a:custGeom>
                  <a:avLst/>
                  <a:gdLst/>
                  <a:ahLst/>
                  <a:cxnLst/>
                  <a:rect l="l" t="t" r="r" b="b"/>
                  <a:pathLst>
                    <a:path w="571" h="793" extrusionOk="0">
                      <a:moveTo>
                        <a:pt x="285" y="1"/>
                      </a:moveTo>
                      <a:cubicBezTo>
                        <a:pt x="127" y="1"/>
                        <a:pt x="0" y="191"/>
                        <a:pt x="0" y="412"/>
                      </a:cubicBezTo>
                      <a:cubicBezTo>
                        <a:pt x="0" y="634"/>
                        <a:pt x="127" y="793"/>
                        <a:pt x="285" y="793"/>
                      </a:cubicBezTo>
                      <a:cubicBezTo>
                        <a:pt x="444" y="793"/>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1" name="Google Shape;1929;p23">
                  <a:extLst>
                    <a:ext uri="{FF2B5EF4-FFF2-40B4-BE49-F238E27FC236}">
                      <a16:creationId xmlns:a16="http://schemas.microsoft.com/office/drawing/2014/main" id="{ECFFE3E7-96BB-9983-3F5F-2635744541B8}"/>
                    </a:ext>
                  </a:extLst>
                </p:cNvPr>
                <p:cNvSpPr/>
                <p:nvPr/>
              </p:nvSpPr>
              <p:spPr>
                <a:xfrm>
                  <a:off x="5851267" y="3254212"/>
                  <a:ext cx="16117" cy="21501"/>
                </a:xfrm>
                <a:custGeom>
                  <a:avLst/>
                  <a:gdLst/>
                  <a:ahLst/>
                  <a:cxnLst/>
                  <a:rect l="l" t="t" r="r" b="b"/>
                  <a:pathLst>
                    <a:path w="476" h="635" extrusionOk="0">
                      <a:moveTo>
                        <a:pt x="285" y="1"/>
                      </a:moveTo>
                      <a:cubicBezTo>
                        <a:pt x="127" y="1"/>
                        <a:pt x="0" y="191"/>
                        <a:pt x="0" y="412"/>
                      </a:cubicBezTo>
                      <a:cubicBezTo>
                        <a:pt x="0" y="476"/>
                        <a:pt x="0" y="571"/>
                        <a:pt x="32" y="634"/>
                      </a:cubicBezTo>
                      <a:cubicBezTo>
                        <a:pt x="159" y="444"/>
                        <a:pt x="317" y="286"/>
                        <a:pt x="475" y="96"/>
                      </a:cubicBezTo>
                      <a:cubicBezTo>
                        <a:pt x="412" y="32"/>
                        <a:pt x="349"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2" name="Google Shape;1930;p23">
                  <a:extLst>
                    <a:ext uri="{FF2B5EF4-FFF2-40B4-BE49-F238E27FC236}">
                      <a16:creationId xmlns:a16="http://schemas.microsoft.com/office/drawing/2014/main" id="{DE415EE2-3CFB-CD93-7C5E-2D6ED1259855}"/>
                    </a:ext>
                  </a:extLst>
                </p:cNvPr>
                <p:cNvSpPr/>
                <p:nvPr/>
              </p:nvSpPr>
              <p:spPr>
                <a:xfrm>
                  <a:off x="5829800" y="3282113"/>
                  <a:ext cx="16117" cy="18657"/>
                </a:xfrm>
                <a:custGeom>
                  <a:avLst/>
                  <a:gdLst/>
                  <a:ahLst/>
                  <a:cxnLst/>
                  <a:rect l="l" t="t" r="r" b="b"/>
                  <a:pathLst>
                    <a:path w="476" h="551" extrusionOk="0">
                      <a:moveTo>
                        <a:pt x="286" y="0"/>
                      </a:moveTo>
                      <a:cubicBezTo>
                        <a:pt x="128" y="0"/>
                        <a:pt x="1" y="159"/>
                        <a:pt x="1" y="380"/>
                      </a:cubicBezTo>
                      <a:cubicBezTo>
                        <a:pt x="1" y="444"/>
                        <a:pt x="1" y="507"/>
                        <a:pt x="33" y="539"/>
                      </a:cubicBezTo>
                      <a:cubicBezTo>
                        <a:pt x="50" y="547"/>
                        <a:pt x="69" y="551"/>
                        <a:pt x="89" y="551"/>
                      </a:cubicBezTo>
                      <a:cubicBezTo>
                        <a:pt x="142" y="551"/>
                        <a:pt x="199" y="522"/>
                        <a:pt x="223" y="475"/>
                      </a:cubicBezTo>
                      <a:cubicBezTo>
                        <a:pt x="223" y="475"/>
                        <a:pt x="318" y="317"/>
                        <a:pt x="476" y="64"/>
                      </a:cubicBezTo>
                      <a:cubicBezTo>
                        <a:pt x="444" y="32"/>
                        <a:pt x="381"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3" name="Google Shape;1931;p23">
                  <a:extLst>
                    <a:ext uri="{FF2B5EF4-FFF2-40B4-BE49-F238E27FC236}">
                      <a16:creationId xmlns:a16="http://schemas.microsoft.com/office/drawing/2014/main" id="{DFB42931-E916-8FFA-FE87-8F1F3F488CEB}"/>
                    </a:ext>
                  </a:extLst>
                </p:cNvPr>
                <p:cNvSpPr/>
                <p:nvPr/>
              </p:nvSpPr>
              <p:spPr>
                <a:xfrm>
                  <a:off x="5752599" y="2686956"/>
                  <a:ext cx="15068" cy="19334"/>
                </a:xfrm>
                <a:custGeom>
                  <a:avLst/>
                  <a:gdLst/>
                  <a:ahLst/>
                  <a:cxnLst/>
                  <a:rect l="l" t="t" r="r" b="b"/>
                  <a:pathLst>
                    <a:path w="445" h="571" extrusionOk="0">
                      <a:moveTo>
                        <a:pt x="412" y="1"/>
                      </a:moveTo>
                      <a:lnTo>
                        <a:pt x="96" y="128"/>
                      </a:lnTo>
                      <a:cubicBezTo>
                        <a:pt x="32" y="159"/>
                        <a:pt x="1" y="223"/>
                        <a:pt x="32" y="286"/>
                      </a:cubicBezTo>
                      <a:cubicBezTo>
                        <a:pt x="32" y="286"/>
                        <a:pt x="96" y="413"/>
                        <a:pt x="191" y="571"/>
                      </a:cubicBezTo>
                      <a:cubicBezTo>
                        <a:pt x="317" y="571"/>
                        <a:pt x="444" y="381"/>
                        <a:pt x="444" y="159"/>
                      </a:cubicBezTo>
                      <a:cubicBezTo>
                        <a:pt x="444" y="96"/>
                        <a:pt x="444" y="33"/>
                        <a:pt x="412"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5" name="Google Shape;1933;p23">
                  <a:extLst>
                    <a:ext uri="{FF2B5EF4-FFF2-40B4-BE49-F238E27FC236}">
                      <a16:creationId xmlns:a16="http://schemas.microsoft.com/office/drawing/2014/main" id="{4E06595C-999C-1EC2-33A7-7026265E3AA7}"/>
                    </a:ext>
                  </a:extLst>
                </p:cNvPr>
                <p:cNvSpPr/>
                <p:nvPr/>
              </p:nvSpPr>
              <p:spPr>
                <a:xfrm>
                  <a:off x="5768682" y="2706256"/>
                  <a:ext cx="20418" cy="27935"/>
                </a:xfrm>
                <a:custGeom>
                  <a:avLst/>
                  <a:gdLst/>
                  <a:ahLst/>
                  <a:cxnLst/>
                  <a:rect l="l" t="t" r="r" b="b"/>
                  <a:pathLst>
                    <a:path w="603" h="825" extrusionOk="0">
                      <a:moveTo>
                        <a:pt x="286" y="1"/>
                      </a:moveTo>
                      <a:cubicBezTo>
                        <a:pt x="128" y="1"/>
                        <a:pt x="1" y="191"/>
                        <a:pt x="1" y="413"/>
                      </a:cubicBezTo>
                      <a:cubicBezTo>
                        <a:pt x="1" y="634"/>
                        <a:pt x="128" y="824"/>
                        <a:pt x="286" y="824"/>
                      </a:cubicBezTo>
                      <a:cubicBezTo>
                        <a:pt x="444" y="824"/>
                        <a:pt x="571" y="634"/>
                        <a:pt x="571" y="413"/>
                      </a:cubicBezTo>
                      <a:cubicBezTo>
                        <a:pt x="603"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6" name="Google Shape;1934;p23">
                  <a:extLst>
                    <a:ext uri="{FF2B5EF4-FFF2-40B4-BE49-F238E27FC236}">
                      <a16:creationId xmlns:a16="http://schemas.microsoft.com/office/drawing/2014/main" id="{D547C37C-BF52-0A6C-3007-8A48CB1341DA}"/>
                    </a:ext>
                  </a:extLst>
                </p:cNvPr>
                <p:cNvSpPr/>
                <p:nvPr/>
              </p:nvSpPr>
              <p:spPr>
                <a:xfrm>
                  <a:off x="5790150" y="2734156"/>
                  <a:ext cx="19334" cy="26851"/>
                </a:xfrm>
                <a:custGeom>
                  <a:avLst/>
                  <a:gdLst/>
                  <a:ahLst/>
                  <a:cxnLst/>
                  <a:rect l="l" t="t" r="r" b="b"/>
                  <a:pathLst>
                    <a:path w="571" h="793" extrusionOk="0">
                      <a:moveTo>
                        <a:pt x="285" y="0"/>
                      </a:moveTo>
                      <a:cubicBezTo>
                        <a:pt x="127" y="0"/>
                        <a:pt x="0" y="159"/>
                        <a:pt x="0" y="380"/>
                      </a:cubicBezTo>
                      <a:cubicBezTo>
                        <a:pt x="0" y="602"/>
                        <a:pt x="127" y="792"/>
                        <a:pt x="285" y="792"/>
                      </a:cubicBezTo>
                      <a:cubicBezTo>
                        <a:pt x="444" y="792"/>
                        <a:pt x="570" y="602"/>
                        <a:pt x="570" y="380"/>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7" name="Google Shape;1935;p23">
                  <a:extLst>
                    <a:ext uri="{FF2B5EF4-FFF2-40B4-BE49-F238E27FC236}">
                      <a16:creationId xmlns:a16="http://schemas.microsoft.com/office/drawing/2014/main" id="{53CFE5F9-40C2-C29F-4AA5-A822DE5E5432}"/>
                    </a:ext>
                  </a:extLst>
                </p:cNvPr>
                <p:cNvSpPr/>
                <p:nvPr/>
              </p:nvSpPr>
              <p:spPr>
                <a:xfrm>
                  <a:off x="5768682" y="3199528"/>
                  <a:ext cx="20418" cy="26851"/>
                </a:xfrm>
                <a:custGeom>
                  <a:avLst/>
                  <a:gdLst/>
                  <a:ahLst/>
                  <a:cxnLst/>
                  <a:rect l="l" t="t" r="r" b="b"/>
                  <a:pathLst>
                    <a:path w="603" h="793" extrusionOk="0">
                      <a:moveTo>
                        <a:pt x="286" y="1"/>
                      </a:moveTo>
                      <a:cubicBezTo>
                        <a:pt x="128" y="1"/>
                        <a:pt x="1" y="191"/>
                        <a:pt x="1" y="412"/>
                      </a:cubicBezTo>
                      <a:cubicBezTo>
                        <a:pt x="1" y="634"/>
                        <a:pt x="128" y="792"/>
                        <a:pt x="286" y="792"/>
                      </a:cubicBezTo>
                      <a:cubicBezTo>
                        <a:pt x="444" y="792"/>
                        <a:pt x="571" y="634"/>
                        <a:pt x="571" y="412"/>
                      </a:cubicBezTo>
                      <a:cubicBezTo>
                        <a:pt x="603"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8" name="Google Shape;1936;p23">
                  <a:extLst>
                    <a:ext uri="{FF2B5EF4-FFF2-40B4-BE49-F238E27FC236}">
                      <a16:creationId xmlns:a16="http://schemas.microsoft.com/office/drawing/2014/main" id="{6A39472C-0296-E6D2-2832-CFE735717B4B}"/>
                    </a:ext>
                  </a:extLst>
                </p:cNvPr>
                <p:cNvSpPr/>
                <p:nvPr/>
              </p:nvSpPr>
              <p:spPr>
                <a:xfrm>
                  <a:off x="5757983" y="3232779"/>
                  <a:ext cx="9684" cy="21467"/>
                </a:xfrm>
                <a:custGeom>
                  <a:avLst/>
                  <a:gdLst/>
                  <a:ahLst/>
                  <a:cxnLst/>
                  <a:rect l="l" t="t" r="r" b="b"/>
                  <a:pathLst>
                    <a:path w="286" h="634" extrusionOk="0">
                      <a:moveTo>
                        <a:pt x="222" y="0"/>
                      </a:moveTo>
                      <a:cubicBezTo>
                        <a:pt x="158" y="222"/>
                        <a:pt x="63" y="475"/>
                        <a:pt x="0" y="634"/>
                      </a:cubicBezTo>
                      <a:cubicBezTo>
                        <a:pt x="158" y="634"/>
                        <a:pt x="285" y="444"/>
                        <a:pt x="285" y="222"/>
                      </a:cubicBezTo>
                      <a:cubicBezTo>
                        <a:pt x="285" y="127"/>
                        <a:pt x="253" y="64"/>
                        <a:pt x="22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59" name="Google Shape;1937;p23">
                  <a:extLst>
                    <a:ext uri="{FF2B5EF4-FFF2-40B4-BE49-F238E27FC236}">
                      <a16:creationId xmlns:a16="http://schemas.microsoft.com/office/drawing/2014/main" id="{D58AB8CC-2363-FB75-59AA-99A9CF78EED9}"/>
                    </a:ext>
                  </a:extLst>
                </p:cNvPr>
                <p:cNvSpPr/>
                <p:nvPr/>
              </p:nvSpPr>
              <p:spPr>
                <a:xfrm>
                  <a:off x="5790150" y="3226345"/>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0" name="Google Shape;1938;p23">
                  <a:extLst>
                    <a:ext uri="{FF2B5EF4-FFF2-40B4-BE49-F238E27FC236}">
                      <a16:creationId xmlns:a16="http://schemas.microsoft.com/office/drawing/2014/main" id="{54858093-3B52-0C7D-AC94-230748A5ED2D}"/>
                    </a:ext>
                  </a:extLst>
                </p:cNvPr>
                <p:cNvSpPr/>
                <p:nvPr/>
              </p:nvSpPr>
              <p:spPr>
                <a:xfrm>
                  <a:off x="5768682" y="3254212"/>
                  <a:ext cx="20418" cy="25767"/>
                </a:xfrm>
                <a:custGeom>
                  <a:avLst/>
                  <a:gdLst/>
                  <a:ahLst/>
                  <a:cxnLst/>
                  <a:rect l="l" t="t" r="r" b="b"/>
                  <a:pathLst>
                    <a:path w="603" h="761" extrusionOk="0">
                      <a:moveTo>
                        <a:pt x="286" y="1"/>
                      </a:moveTo>
                      <a:cubicBezTo>
                        <a:pt x="128" y="1"/>
                        <a:pt x="1" y="191"/>
                        <a:pt x="1" y="412"/>
                      </a:cubicBezTo>
                      <a:cubicBezTo>
                        <a:pt x="1" y="476"/>
                        <a:pt x="32" y="571"/>
                        <a:pt x="64" y="634"/>
                      </a:cubicBezTo>
                      <a:lnTo>
                        <a:pt x="413" y="761"/>
                      </a:lnTo>
                      <a:cubicBezTo>
                        <a:pt x="508" y="698"/>
                        <a:pt x="571" y="571"/>
                        <a:pt x="571" y="412"/>
                      </a:cubicBezTo>
                      <a:cubicBezTo>
                        <a:pt x="603"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1" name="Google Shape;1939;p23">
                  <a:extLst>
                    <a:ext uri="{FF2B5EF4-FFF2-40B4-BE49-F238E27FC236}">
                      <a16:creationId xmlns:a16="http://schemas.microsoft.com/office/drawing/2014/main" id="{2CD5E250-4E93-2DD5-142A-A735132EA0D4}"/>
                    </a:ext>
                  </a:extLst>
                </p:cNvPr>
                <p:cNvSpPr/>
                <p:nvPr/>
              </p:nvSpPr>
              <p:spPr>
                <a:xfrm>
                  <a:off x="5793366" y="3282113"/>
                  <a:ext cx="15034" cy="9684"/>
                </a:xfrm>
                <a:custGeom>
                  <a:avLst/>
                  <a:gdLst/>
                  <a:ahLst/>
                  <a:cxnLst/>
                  <a:rect l="l" t="t" r="r" b="b"/>
                  <a:pathLst>
                    <a:path w="444" h="286" extrusionOk="0">
                      <a:moveTo>
                        <a:pt x="190" y="0"/>
                      </a:moveTo>
                      <a:cubicBezTo>
                        <a:pt x="95" y="0"/>
                        <a:pt x="32" y="32"/>
                        <a:pt x="0" y="95"/>
                      </a:cubicBezTo>
                      <a:lnTo>
                        <a:pt x="444" y="285"/>
                      </a:lnTo>
                      <a:cubicBezTo>
                        <a:pt x="412" y="95"/>
                        <a:pt x="317" y="0"/>
                        <a:pt x="190"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2" name="Google Shape;1940;p23">
                  <a:extLst>
                    <a:ext uri="{FF2B5EF4-FFF2-40B4-BE49-F238E27FC236}">
                      <a16:creationId xmlns:a16="http://schemas.microsoft.com/office/drawing/2014/main" id="{9AA8409A-8428-865A-3119-17CF34B408C8}"/>
                    </a:ext>
                  </a:extLst>
                </p:cNvPr>
                <p:cNvSpPr/>
                <p:nvPr/>
              </p:nvSpPr>
              <p:spPr>
                <a:xfrm>
                  <a:off x="5645364" y="2816707"/>
                  <a:ext cx="19334" cy="26851"/>
                </a:xfrm>
                <a:custGeom>
                  <a:avLst/>
                  <a:gdLst/>
                  <a:ahLst/>
                  <a:cxnLst/>
                  <a:rect l="l" t="t" r="r" b="b"/>
                  <a:pathLst>
                    <a:path w="571" h="793" extrusionOk="0">
                      <a:moveTo>
                        <a:pt x="254" y="1"/>
                      </a:moveTo>
                      <a:cubicBezTo>
                        <a:pt x="96" y="33"/>
                        <a:pt x="1" y="191"/>
                        <a:pt x="1" y="381"/>
                      </a:cubicBezTo>
                      <a:cubicBezTo>
                        <a:pt x="1" y="603"/>
                        <a:pt x="128" y="793"/>
                        <a:pt x="286" y="793"/>
                      </a:cubicBezTo>
                      <a:cubicBezTo>
                        <a:pt x="444" y="793"/>
                        <a:pt x="571" y="603"/>
                        <a:pt x="571" y="381"/>
                      </a:cubicBezTo>
                      <a:cubicBezTo>
                        <a:pt x="571" y="223"/>
                        <a:pt x="508" y="96"/>
                        <a:pt x="413" y="33"/>
                      </a:cubicBezTo>
                      <a:cubicBezTo>
                        <a:pt x="349" y="1"/>
                        <a:pt x="286" y="1"/>
                        <a:pt x="25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3" name="Google Shape;1941;p23">
                  <a:extLst>
                    <a:ext uri="{FF2B5EF4-FFF2-40B4-BE49-F238E27FC236}">
                      <a16:creationId xmlns:a16="http://schemas.microsoft.com/office/drawing/2014/main" id="{26697BCB-471D-B42E-BE71-147657D25D37}"/>
                    </a:ext>
                  </a:extLst>
                </p:cNvPr>
                <p:cNvSpPr/>
                <p:nvPr/>
              </p:nvSpPr>
              <p:spPr>
                <a:xfrm>
                  <a:off x="5687181" y="2819924"/>
                  <a:ext cx="19368" cy="23634"/>
                </a:xfrm>
                <a:custGeom>
                  <a:avLst/>
                  <a:gdLst/>
                  <a:ahLst/>
                  <a:cxnLst/>
                  <a:rect l="l" t="t" r="r" b="b"/>
                  <a:pathLst>
                    <a:path w="572" h="698" extrusionOk="0">
                      <a:moveTo>
                        <a:pt x="64" y="1"/>
                      </a:moveTo>
                      <a:cubicBezTo>
                        <a:pt x="33" y="96"/>
                        <a:pt x="1" y="191"/>
                        <a:pt x="1" y="286"/>
                      </a:cubicBezTo>
                      <a:cubicBezTo>
                        <a:pt x="1" y="508"/>
                        <a:pt x="128" y="698"/>
                        <a:pt x="286" y="698"/>
                      </a:cubicBezTo>
                      <a:cubicBezTo>
                        <a:pt x="444" y="698"/>
                        <a:pt x="571" y="508"/>
                        <a:pt x="571" y="286"/>
                      </a:cubicBezTo>
                      <a:cubicBezTo>
                        <a:pt x="571" y="191"/>
                        <a:pt x="539" y="64"/>
                        <a:pt x="476" y="1"/>
                      </a:cubicBezTo>
                      <a:cubicBezTo>
                        <a:pt x="392" y="1"/>
                        <a:pt x="307" y="15"/>
                        <a:pt x="213" y="15"/>
                      </a:cubicBezTo>
                      <a:cubicBezTo>
                        <a:pt x="166" y="15"/>
                        <a:pt x="117" y="11"/>
                        <a:pt x="6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4" name="Google Shape;1942;p23">
                  <a:extLst>
                    <a:ext uri="{FF2B5EF4-FFF2-40B4-BE49-F238E27FC236}">
                      <a16:creationId xmlns:a16="http://schemas.microsoft.com/office/drawing/2014/main" id="{43736DB1-26EB-810E-AB99-9D7EFE176908}"/>
                    </a:ext>
                  </a:extLst>
                </p:cNvPr>
                <p:cNvSpPr/>
                <p:nvPr/>
              </p:nvSpPr>
              <p:spPr>
                <a:xfrm>
                  <a:off x="5665748" y="2843524"/>
                  <a:ext cx="20418" cy="26851"/>
                </a:xfrm>
                <a:custGeom>
                  <a:avLst/>
                  <a:gdLst/>
                  <a:ahLst/>
                  <a:cxnLst/>
                  <a:rect l="l" t="t" r="r" b="b"/>
                  <a:pathLst>
                    <a:path w="603" h="793" extrusionOk="0">
                      <a:moveTo>
                        <a:pt x="317" y="1"/>
                      </a:moveTo>
                      <a:cubicBezTo>
                        <a:pt x="127" y="1"/>
                        <a:pt x="1" y="191"/>
                        <a:pt x="1" y="412"/>
                      </a:cubicBezTo>
                      <a:cubicBezTo>
                        <a:pt x="1" y="634"/>
                        <a:pt x="127" y="792"/>
                        <a:pt x="317" y="792"/>
                      </a:cubicBezTo>
                      <a:cubicBezTo>
                        <a:pt x="476" y="792"/>
                        <a:pt x="602" y="634"/>
                        <a:pt x="602" y="412"/>
                      </a:cubicBezTo>
                      <a:cubicBezTo>
                        <a:pt x="602" y="191"/>
                        <a:pt x="476" y="1"/>
                        <a:pt x="31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5" name="Google Shape;1943;p23">
                  <a:extLst>
                    <a:ext uri="{FF2B5EF4-FFF2-40B4-BE49-F238E27FC236}">
                      <a16:creationId xmlns:a16="http://schemas.microsoft.com/office/drawing/2014/main" id="{31D52EC7-2606-777F-7D0D-B75E04FDA6A5}"/>
                    </a:ext>
                  </a:extLst>
                </p:cNvPr>
                <p:cNvSpPr/>
                <p:nvPr/>
              </p:nvSpPr>
              <p:spPr>
                <a:xfrm>
                  <a:off x="5707565" y="2843524"/>
                  <a:ext cx="19334" cy="26851"/>
                </a:xfrm>
                <a:custGeom>
                  <a:avLst/>
                  <a:gdLst/>
                  <a:ahLst/>
                  <a:cxnLst/>
                  <a:rect l="l" t="t" r="r" b="b"/>
                  <a:pathLst>
                    <a:path w="571" h="793" extrusionOk="0">
                      <a:moveTo>
                        <a:pt x="286" y="1"/>
                      </a:moveTo>
                      <a:cubicBezTo>
                        <a:pt x="127" y="1"/>
                        <a:pt x="1" y="191"/>
                        <a:pt x="1" y="412"/>
                      </a:cubicBezTo>
                      <a:cubicBezTo>
                        <a:pt x="1" y="634"/>
                        <a:pt x="127" y="792"/>
                        <a:pt x="286" y="792"/>
                      </a:cubicBezTo>
                      <a:cubicBezTo>
                        <a:pt x="444" y="792"/>
                        <a:pt x="571" y="634"/>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6" name="Google Shape;1944;p23">
                  <a:extLst>
                    <a:ext uri="{FF2B5EF4-FFF2-40B4-BE49-F238E27FC236}">
                      <a16:creationId xmlns:a16="http://schemas.microsoft.com/office/drawing/2014/main" id="{5F793012-B1F3-02AC-A231-85ED96A316F5}"/>
                    </a:ext>
                  </a:extLst>
                </p:cNvPr>
                <p:cNvSpPr/>
                <p:nvPr/>
              </p:nvSpPr>
              <p:spPr>
                <a:xfrm>
                  <a:off x="5645364" y="2870341"/>
                  <a:ext cx="19334" cy="27901"/>
                </a:xfrm>
                <a:custGeom>
                  <a:avLst/>
                  <a:gdLst/>
                  <a:ahLst/>
                  <a:cxnLst/>
                  <a:rect l="l" t="t" r="r" b="b"/>
                  <a:pathLst>
                    <a:path w="571" h="824" extrusionOk="0">
                      <a:moveTo>
                        <a:pt x="286" y="0"/>
                      </a:moveTo>
                      <a:cubicBezTo>
                        <a:pt x="128" y="0"/>
                        <a:pt x="1" y="190"/>
                        <a:pt x="1" y="412"/>
                      </a:cubicBezTo>
                      <a:cubicBezTo>
                        <a:pt x="1" y="634"/>
                        <a:pt x="128"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7" name="Google Shape;1945;p23">
                  <a:extLst>
                    <a:ext uri="{FF2B5EF4-FFF2-40B4-BE49-F238E27FC236}">
                      <a16:creationId xmlns:a16="http://schemas.microsoft.com/office/drawing/2014/main" id="{95445FDF-8DFF-9378-46BC-988CBD0C9CE8}"/>
                    </a:ext>
                  </a:extLst>
                </p:cNvPr>
                <p:cNvSpPr/>
                <p:nvPr/>
              </p:nvSpPr>
              <p:spPr>
                <a:xfrm>
                  <a:off x="5687181" y="2870341"/>
                  <a:ext cx="19368" cy="27901"/>
                </a:xfrm>
                <a:custGeom>
                  <a:avLst/>
                  <a:gdLst/>
                  <a:ahLst/>
                  <a:cxnLst/>
                  <a:rect l="l" t="t" r="r" b="b"/>
                  <a:pathLst>
                    <a:path w="572" h="824" extrusionOk="0">
                      <a:moveTo>
                        <a:pt x="286" y="0"/>
                      </a:moveTo>
                      <a:cubicBezTo>
                        <a:pt x="128" y="0"/>
                        <a:pt x="1" y="190"/>
                        <a:pt x="1" y="412"/>
                      </a:cubicBezTo>
                      <a:cubicBezTo>
                        <a:pt x="1" y="634"/>
                        <a:pt x="128"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8" name="Google Shape;1946;p23">
                  <a:extLst>
                    <a:ext uri="{FF2B5EF4-FFF2-40B4-BE49-F238E27FC236}">
                      <a16:creationId xmlns:a16="http://schemas.microsoft.com/office/drawing/2014/main" id="{79661FCC-FFC5-A3C7-C9EF-1F7645FE3767}"/>
                    </a:ext>
                  </a:extLst>
                </p:cNvPr>
                <p:cNvSpPr/>
                <p:nvPr/>
              </p:nvSpPr>
              <p:spPr>
                <a:xfrm>
                  <a:off x="5665748" y="2898208"/>
                  <a:ext cx="20418" cy="26851"/>
                </a:xfrm>
                <a:custGeom>
                  <a:avLst/>
                  <a:gdLst/>
                  <a:ahLst/>
                  <a:cxnLst/>
                  <a:rect l="l" t="t" r="r" b="b"/>
                  <a:pathLst>
                    <a:path w="603" h="793" extrusionOk="0">
                      <a:moveTo>
                        <a:pt x="317" y="1"/>
                      </a:moveTo>
                      <a:cubicBezTo>
                        <a:pt x="127" y="1"/>
                        <a:pt x="1" y="191"/>
                        <a:pt x="1" y="412"/>
                      </a:cubicBezTo>
                      <a:cubicBezTo>
                        <a:pt x="1" y="634"/>
                        <a:pt x="127" y="792"/>
                        <a:pt x="317" y="792"/>
                      </a:cubicBezTo>
                      <a:cubicBezTo>
                        <a:pt x="476" y="792"/>
                        <a:pt x="602" y="634"/>
                        <a:pt x="602" y="412"/>
                      </a:cubicBezTo>
                      <a:cubicBezTo>
                        <a:pt x="602" y="191"/>
                        <a:pt x="476" y="1"/>
                        <a:pt x="31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69" name="Google Shape;1947;p23">
                  <a:extLst>
                    <a:ext uri="{FF2B5EF4-FFF2-40B4-BE49-F238E27FC236}">
                      <a16:creationId xmlns:a16="http://schemas.microsoft.com/office/drawing/2014/main" id="{28CF6D33-3111-F6D0-94C5-6C825F6A018D}"/>
                    </a:ext>
                  </a:extLst>
                </p:cNvPr>
                <p:cNvSpPr/>
                <p:nvPr/>
              </p:nvSpPr>
              <p:spPr>
                <a:xfrm>
                  <a:off x="5707565" y="2898208"/>
                  <a:ext cx="19334" cy="26851"/>
                </a:xfrm>
                <a:custGeom>
                  <a:avLst/>
                  <a:gdLst/>
                  <a:ahLst/>
                  <a:cxnLst/>
                  <a:rect l="l" t="t" r="r" b="b"/>
                  <a:pathLst>
                    <a:path w="571" h="793" extrusionOk="0">
                      <a:moveTo>
                        <a:pt x="286" y="1"/>
                      </a:moveTo>
                      <a:cubicBezTo>
                        <a:pt x="127" y="1"/>
                        <a:pt x="1" y="191"/>
                        <a:pt x="1" y="412"/>
                      </a:cubicBezTo>
                      <a:cubicBezTo>
                        <a:pt x="1" y="634"/>
                        <a:pt x="127" y="792"/>
                        <a:pt x="286" y="792"/>
                      </a:cubicBezTo>
                      <a:cubicBezTo>
                        <a:pt x="444" y="792"/>
                        <a:pt x="571" y="634"/>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0" name="Google Shape;1948;p23">
                  <a:extLst>
                    <a:ext uri="{FF2B5EF4-FFF2-40B4-BE49-F238E27FC236}">
                      <a16:creationId xmlns:a16="http://schemas.microsoft.com/office/drawing/2014/main" id="{2D43FF09-D47A-99E0-940B-4D9C84A932FC}"/>
                    </a:ext>
                  </a:extLst>
                </p:cNvPr>
                <p:cNvSpPr/>
                <p:nvPr/>
              </p:nvSpPr>
              <p:spPr>
                <a:xfrm>
                  <a:off x="5647531" y="2925025"/>
                  <a:ext cx="17167" cy="24684"/>
                </a:xfrm>
                <a:custGeom>
                  <a:avLst/>
                  <a:gdLst/>
                  <a:ahLst/>
                  <a:cxnLst/>
                  <a:rect l="l" t="t" r="r" b="b"/>
                  <a:pathLst>
                    <a:path w="507" h="729" extrusionOk="0">
                      <a:moveTo>
                        <a:pt x="222" y="0"/>
                      </a:moveTo>
                      <a:cubicBezTo>
                        <a:pt x="127" y="0"/>
                        <a:pt x="32" y="95"/>
                        <a:pt x="0" y="190"/>
                      </a:cubicBezTo>
                      <a:cubicBezTo>
                        <a:pt x="159" y="349"/>
                        <a:pt x="285" y="539"/>
                        <a:pt x="412" y="729"/>
                      </a:cubicBezTo>
                      <a:cubicBezTo>
                        <a:pt x="475" y="634"/>
                        <a:pt x="507" y="539"/>
                        <a:pt x="507" y="412"/>
                      </a:cubicBezTo>
                      <a:cubicBezTo>
                        <a:pt x="507" y="190"/>
                        <a:pt x="380" y="0"/>
                        <a:pt x="22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1" name="Google Shape;1949;p23">
                  <a:extLst>
                    <a:ext uri="{FF2B5EF4-FFF2-40B4-BE49-F238E27FC236}">
                      <a16:creationId xmlns:a16="http://schemas.microsoft.com/office/drawing/2014/main" id="{F5F3796C-B35D-4C0E-4F4C-76426729B29F}"/>
                    </a:ext>
                  </a:extLst>
                </p:cNvPr>
                <p:cNvSpPr/>
                <p:nvPr/>
              </p:nvSpPr>
              <p:spPr>
                <a:xfrm>
                  <a:off x="5687181" y="2925025"/>
                  <a:ext cx="19368" cy="27901"/>
                </a:xfrm>
                <a:custGeom>
                  <a:avLst/>
                  <a:gdLst/>
                  <a:ahLst/>
                  <a:cxnLst/>
                  <a:rect l="l" t="t" r="r" b="b"/>
                  <a:pathLst>
                    <a:path w="572" h="824" extrusionOk="0">
                      <a:moveTo>
                        <a:pt x="286" y="0"/>
                      </a:moveTo>
                      <a:cubicBezTo>
                        <a:pt x="128" y="0"/>
                        <a:pt x="1" y="190"/>
                        <a:pt x="1" y="412"/>
                      </a:cubicBezTo>
                      <a:cubicBezTo>
                        <a:pt x="1" y="634"/>
                        <a:pt x="128"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2" name="Google Shape;1950;p23">
                  <a:extLst>
                    <a:ext uri="{FF2B5EF4-FFF2-40B4-BE49-F238E27FC236}">
                      <a16:creationId xmlns:a16="http://schemas.microsoft.com/office/drawing/2014/main" id="{1D63E74E-892A-6979-9166-02A8B2190217}"/>
                    </a:ext>
                  </a:extLst>
                </p:cNvPr>
                <p:cNvSpPr/>
                <p:nvPr/>
              </p:nvSpPr>
              <p:spPr>
                <a:xfrm>
                  <a:off x="5667881" y="2952892"/>
                  <a:ext cx="18284" cy="27935"/>
                </a:xfrm>
                <a:custGeom>
                  <a:avLst/>
                  <a:gdLst/>
                  <a:ahLst/>
                  <a:cxnLst/>
                  <a:rect l="l" t="t" r="r" b="b"/>
                  <a:pathLst>
                    <a:path w="540" h="825" extrusionOk="0">
                      <a:moveTo>
                        <a:pt x="254" y="1"/>
                      </a:moveTo>
                      <a:cubicBezTo>
                        <a:pt x="128" y="1"/>
                        <a:pt x="33" y="96"/>
                        <a:pt x="1" y="223"/>
                      </a:cubicBezTo>
                      <a:cubicBezTo>
                        <a:pt x="64" y="381"/>
                        <a:pt x="128" y="603"/>
                        <a:pt x="128" y="793"/>
                      </a:cubicBezTo>
                      <a:cubicBezTo>
                        <a:pt x="159" y="793"/>
                        <a:pt x="191" y="824"/>
                        <a:pt x="254" y="824"/>
                      </a:cubicBezTo>
                      <a:cubicBezTo>
                        <a:pt x="413" y="824"/>
                        <a:pt x="539" y="634"/>
                        <a:pt x="539" y="413"/>
                      </a:cubicBezTo>
                      <a:cubicBezTo>
                        <a:pt x="539" y="191"/>
                        <a:pt x="413" y="1"/>
                        <a:pt x="25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3" name="Google Shape;1951;p23">
                  <a:extLst>
                    <a:ext uri="{FF2B5EF4-FFF2-40B4-BE49-F238E27FC236}">
                      <a16:creationId xmlns:a16="http://schemas.microsoft.com/office/drawing/2014/main" id="{67502F01-9A1D-59C9-9624-C1A0EB0ECBB7}"/>
                    </a:ext>
                  </a:extLst>
                </p:cNvPr>
                <p:cNvSpPr/>
                <p:nvPr/>
              </p:nvSpPr>
              <p:spPr>
                <a:xfrm>
                  <a:off x="5707565" y="2952892"/>
                  <a:ext cx="19334" cy="27935"/>
                </a:xfrm>
                <a:custGeom>
                  <a:avLst/>
                  <a:gdLst/>
                  <a:ahLst/>
                  <a:cxnLst/>
                  <a:rect l="l" t="t" r="r" b="b"/>
                  <a:pathLst>
                    <a:path w="571" h="825" extrusionOk="0">
                      <a:moveTo>
                        <a:pt x="286" y="1"/>
                      </a:moveTo>
                      <a:cubicBezTo>
                        <a:pt x="127" y="1"/>
                        <a:pt x="1" y="191"/>
                        <a:pt x="1" y="413"/>
                      </a:cubicBezTo>
                      <a:cubicBezTo>
                        <a:pt x="1" y="634"/>
                        <a:pt x="127" y="824"/>
                        <a:pt x="286" y="824"/>
                      </a:cubicBezTo>
                      <a:cubicBezTo>
                        <a:pt x="444" y="824"/>
                        <a:pt x="571" y="634"/>
                        <a:pt x="571" y="413"/>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4" name="Google Shape;1952;p23">
                  <a:extLst>
                    <a:ext uri="{FF2B5EF4-FFF2-40B4-BE49-F238E27FC236}">
                      <a16:creationId xmlns:a16="http://schemas.microsoft.com/office/drawing/2014/main" id="{82A670CF-2F88-3DC9-DB39-CD71F3F150AE}"/>
                    </a:ext>
                  </a:extLst>
                </p:cNvPr>
                <p:cNvSpPr/>
                <p:nvPr/>
              </p:nvSpPr>
              <p:spPr>
                <a:xfrm>
                  <a:off x="5687181" y="2980793"/>
                  <a:ext cx="19368" cy="26817"/>
                </a:xfrm>
                <a:custGeom>
                  <a:avLst/>
                  <a:gdLst/>
                  <a:ahLst/>
                  <a:cxnLst/>
                  <a:rect l="l" t="t" r="r" b="b"/>
                  <a:pathLst>
                    <a:path w="572" h="792"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5" name="Google Shape;1953;p23">
                  <a:extLst>
                    <a:ext uri="{FF2B5EF4-FFF2-40B4-BE49-F238E27FC236}">
                      <a16:creationId xmlns:a16="http://schemas.microsoft.com/office/drawing/2014/main" id="{0168E1BF-465F-3575-27C3-4F6B5C810EF7}"/>
                    </a:ext>
                  </a:extLst>
                </p:cNvPr>
                <p:cNvSpPr/>
                <p:nvPr/>
              </p:nvSpPr>
              <p:spPr>
                <a:xfrm>
                  <a:off x="5665748" y="3007576"/>
                  <a:ext cx="20418" cy="27935"/>
                </a:xfrm>
                <a:custGeom>
                  <a:avLst/>
                  <a:gdLst/>
                  <a:ahLst/>
                  <a:cxnLst/>
                  <a:rect l="l" t="t" r="r" b="b"/>
                  <a:pathLst>
                    <a:path w="603" h="825" extrusionOk="0">
                      <a:moveTo>
                        <a:pt x="317" y="1"/>
                      </a:moveTo>
                      <a:cubicBezTo>
                        <a:pt x="127" y="1"/>
                        <a:pt x="1" y="191"/>
                        <a:pt x="1" y="413"/>
                      </a:cubicBezTo>
                      <a:cubicBezTo>
                        <a:pt x="1" y="634"/>
                        <a:pt x="127" y="824"/>
                        <a:pt x="317" y="824"/>
                      </a:cubicBezTo>
                      <a:cubicBezTo>
                        <a:pt x="476" y="824"/>
                        <a:pt x="602" y="634"/>
                        <a:pt x="602" y="413"/>
                      </a:cubicBezTo>
                      <a:cubicBezTo>
                        <a:pt x="602" y="191"/>
                        <a:pt x="476" y="1"/>
                        <a:pt x="31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6" name="Google Shape;1954;p23">
                  <a:extLst>
                    <a:ext uri="{FF2B5EF4-FFF2-40B4-BE49-F238E27FC236}">
                      <a16:creationId xmlns:a16="http://schemas.microsoft.com/office/drawing/2014/main" id="{670B8C60-97A4-0786-A472-BE6DAF3B5738}"/>
                    </a:ext>
                  </a:extLst>
                </p:cNvPr>
                <p:cNvSpPr/>
                <p:nvPr/>
              </p:nvSpPr>
              <p:spPr>
                <a:xfrm>
                  <a:off x="5707565" y="3007576"/>
                  <a:ext cx="19334" cy="27935"/>
                </a:xfrm>
                <a:custGeom>
                  <a:avLst/>
                  <a:gdLst/>
                  <a:ahLst/>
                  <a:cxnLst/>
                  <a:rect l="l" t="t" r="r" b="b"/>
                  <a:pathLst>
                    <a:path w="571" h="825" extrusionOk="0">
                      <a:moveTo>
                        <a:pt x="286" y="1"/>
                      </a:moveTo>
                      <a:cubicBezTo>
                        <a:pt x="127" y="1"/>
                        <a:pt x="1" y="191"/>
                        <a:pt x="1" y="413"/>
                      </a:cubicBezTo>
                      <a:cubicBezTo>
                        <a:pt x="1" y="634"/>
                        <a:pt x="127" y="824"/>
                        <a:pt x="286" y="824"/>
                      </a:cubicBezTo>
                      <a:cubicBezTo>
                        <a:pt x="444" y="824"/>
                        <a:pt x="571" y="634"/>
                        <a:pt x="571" y="413"/>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7" name="Google Shape;1955;p23">
                  <a:extLst>
                    <a:ext uri="{FF2B5EF4-FFF2-40B4-BE49-F238E27FC236}">
                      <a16:creationId xmlns:a16="http://schemas.microsoft.com/office/drawing/2014/main" id="{48411267-5A8D-1A96-881B-F0F6B122E6D6}"/>
                    </a:ext>
                  </a:extLst>
                </p:cNvPr>
                <p:cNvSpPr/>
                <p:nvPr/>
              </p:nvSpPr>
              <p:spPr>
                <a:xfrm>
                  <a:off x="5645364" y="3035477"/>
                  <a:ext cx="19334" cy="26851"/>
                </a:xfrm>
                <a:custGeom>
                  <a:avLst/>
                  <a:gdLst/>
                  <a:ahLst/>
                  <a:cxnLst/>
                  <a:rect l="l" t="t" r="r" b="b"/>
                  <a:pathLst>
                    <a:path w="571" h="793" extrusionOk="0">
                      <a:moveTo>
                        <a:pt x="286" y="0"/>
                      </a:moveTo>
                      <a:cubicBezTo>
                        <a:pt x="128" y="0"/>
                        <a:pt x="1" y="159"/>
                        <a:pt x="1" y="380"/>
                      </a:cubicBezTo>
                      <a:cubicBezTo>
                        <a:pt x="1" y="634"/>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8" name="Google Shape;1956;p23">
                  <a:extLst>
                    <a:ext uri="{FF2B5EF4-FFF2-40B4-BE49-F238E27FC236}">
                      <a16:creationId xmlns:a16="http://schemas.microsoft.com/office/drawing/2014/main" id="{34BDE49A-9EDE-6882-037E-D02AEA473589}"/>
                    </a:ext>
                  </a:extLst>
                </p:cNvPr>
                <p:cNvSpPr/>
                <p:nvPr/>
              </p:nvSpPr>
              <p:spPr>
                <a:xfrm>
                  <a:off x="5687181" y="3035477"/>
                  <a:ext cx="19368" cy="26851"/>
                </a:xfrm>
                <a:custGeom>
                  <a:avLst/>
                  <a:gdLst/>
                  <a:ahLst/>
                  <a:cxnLst/>
                  <a:rect l="l" t="t" r="r" b="b"/>
                  <a:pathLst>
                    <a:path w="572" h="793"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79" name="Google Shape;1957;p23">
                  <a:extLst>
                    <a:ext uri="{FF2B5EF4-FFF2-40B4-BE49-F238E27FC236}">
                      <a16:creationId xmlns:a16="http://schemas.microsoft.com/office/drawing/2014/main" id="{8BD588E8-1B16-FDE1-C547-DC105BCD8502}"/>
                    </a:ext>
                  </a:extLst>
                </p:cNvPr>
                <p:cNvSpPr/>
                <p:nvPr/>
              </p:nvSpPr>
              <p:spPr>
                <a:xfrm>
                  <a:off x="5665748" y="3062294"/>
                  <a:ext cx="20418" cy="27901"/>
                </a:xfrm>
                <a:custGeom>
                  <a:avLst/>
                  <a:gdLst/>
                  <a:ahLst/>
                  <a:cxnLst/>
                  <a:rect l="l" t="t" r="r" b="b"/>
                  <a:pathLst>
                    <a:path w="603" h="824" extrusionOk="0">
                      <a:moveTo>
                        <a:pt x="317" y="0"/>
                      </a:moveTo>
                      <a:cubicBezTo>
                        <a:pt x="127" y="0"/>
                        <a:pt x="1" y="190"/>
                        <a:pt x="1" y="412"/>
                      </a:cubicBezTo>
                      <a:cubicBezTo>
                        <a:pt x="1" y="633"/>
                        <a:pt x="127" y="823"/>
                        <a:pt x="317" y="823"/>
                      </a:cubicBezTo>
                      <a:cubicBezTo>
                        <a:pt x="476" y="823"/>
                        <a:pt x="602" y="633"/>
                        <a:pt x="602" y="412"/>
                      </a:cubicBezTo>
                      <a:cubicBezTo>
                        <a:pt x="602" y="190"/>
                        <a:pt x="476" y="0"/>
                        <a:pt x="31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0" name="Google Shape;1958;p23">
                  <a:extLst>
                    <a:ext uri="{FF2B5EF4-FFF2-40B4-BE49-F238E27FC236}">
                      <a16:creationId xmlns:a16="http://schemas.microsoft.com/office/drawing/2014/main" id="{46CAE437-3969-618C-2CAB-E762804F5C96}"/>
                    </a:ext>
                  </a:extLst>
                </p:cNvPr>
                <p:cNvSpPr/>
                <p:nvPr/>
              </p:nvSpPr>
              <p:spPr>
                <a:xfrm>
                  <a:off x="5707565" y="3062294"/>
                  <a:ext cx="19334" cy="27901"/>
                </a:xfrm>
                <a:custGeom>
                  <a:avLst/>
                  <a:gdLst/>
                  <a:ahLst/>
                  <a:cxnLst/>
                  <a:rect l="l" t="t" r="r" b="b"/>
                  <a:pathLst>
                    <a:path w="571" h="824" extrusionOk="0">
                      <a:moveTo>
                        <a:pt x="286" y="0"/>
                      </a:moveTo>
                      <a:cubicBezTo>
                        <a:pt x="127" y="0"/>
                        <a:pt x="1" y="190"/>
                        <a:pt x="1" y="412"/>
                      </a:cubicBezTo>
                      <a:cubicBezTo>
                        <a:pt x="1" y="633"/>
                        <a:pt x="127" y="823"/>
                        <a:pt x="286" y="823"/>
                      </a:cubicBezTo>
                      <a:cubicBezTo>
                        <a:pt x="444" y="823"/>
                        <a:pt x="571" y="633"/>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1" name="Google Shape;1959;p23">
                  <a:extLst>
                    <a:ext uri="{FF2B5EF4-FFF2-40B4-BE49-F238E27FC236}">
                      <a16:creationId xmlns:a16="http://schemas.microsoft.com/office/drawing/2014/main" id="{10204E2D-A388-F467-7245-A71B0752312D}"/>
                    </a:ext>
                  </a:extLst>
                </p:cNvPr>
                <p:cNvSpPr/>
                <p:nvPr/>
              </p:nvSpPr>
              <p:spPr>
                <a:xfrm>
                  <a:off x="5645364" y="3090160"/>
                  <a:ext cx="19334" cy="26851"/>
                </a:xfrm>
                <a:custGeom>
                  <a:avLst/>
                  <a:gdLst/>
                  <a:ahLst/>
                  <a:cxnLst/>
                  <a:rect l="l" t="t" r="r" b="b"/>
                  <a:pathLst>
                    <a:path w="571" h="793" extrusionOk="0">
                      <a:moveTo>
                        <a:pt x="286" y="0"/>
                      </a:moveTo>
                      <a:cubicBezTo>
                        <a:pt x="128" y="0"/>
                        <a:pt x="1" y="159"/>
                        <a:pt x="1" y="380"/>
                      </a:cubicBezTo>
                      <a:cubicBezTo>
                        <a:pt x="1" y="634"/>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2" name="Google Shape;1960;p23">
                  <a:extLst>
                    <a:ext uri="{FF2B5EF4-FFF2-40B4-BE49-F238E27FC236}">
                      <a16:creationId xmlns:a16="http://schemas.microsoft.com/office/drawing/2014/main" id="{EAE804F4-0994-72DF-A7FF-50A011B8D64E}"/>
                    </a:ext>
                  </a:extLst>
                </p:cNvPr>
                <p:cNvSpPr/>
                <p:nvPr/>
              </p:nvSpPr>
              <p:spPr>
                <a:xfrm>
                  <a:off x="5687181" y="3090160"/>
                  <a:ext cx="19368" cy="26851"/>
                </a:xfrm>
                <a:custGeom>
                  <a:avLst/>
                  <a:gdLst/>
                  <a:ahLst/>
                  <a:cxnLst/>
                  <a:rect l="l" t="t" r="r" b="b"/>
                  <a:pathLst>
                    <a:path w="572" h="793"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3" name="Google Shape;1961;p23">
                  <a:extLst>
                    <a:ext uri="{FF2B5EF4-FFF2-40B4-BE49-F238E27FC236}">
                      <a16:creationId xmlns:a16="http://schemas.microsoft.com/office/drawing/2014/main" id="{45764EC8-1314-65AD-383F-D32C3A85AEC8}"/>
                    </a:ext>
                  </a:extLst>
                </p:cNvPr>
                <p:cNvSpPr/>
                <p:nvPr/>
              </p:nvSpPr>
              <p:spPr>
                <a:xfrm>
                  <a:off x="5665748" y="3116978"/>
                  <a:ext cx="20418" cy="23600"/>
                </a:xfrm>
                <a:custGeom>
                  <a:avLst/>
                  <a:gdLst/>
                  <a:ahLst/>
                  <a:cxnLst/>
                  <a:rect l="l" t="t" r="r" b="b"/>
                  <a:pathLst>
                    <a:path w="603" h="697" extrusionOk="0">
                      <a:moveTo>
                        <a:pt x="317" y="0"/>
                      </a:moveTo>
                      <a:cubicBezTo>
                        <a:pt x="127" y="0"/>
                        <a:pt x="1" y="190"/>
                        <a:pt x="1" y="412"/>
                      </a:cubicBezTo>
                      <a:cubicBezTo>
                        <a:pt x="1" y="539"/>
                        <a:pt x="32" y="634"/>
                        <a:pt x="96" y="697"/>
                      </a:cubicBezTo>
                      <a:cubicBezTo>
                        <a:pt x="222" y="697"/>
                        <a:pt x="381" y="665"/>
                        <a:pt x="539" y="665"/>
                      </a:cubicBezTo>
                      <a:cubicBezTo>
                        <a:pt x="571" y="602"/>
                        <a:pt x="602" y="507"/>
                        <a:pt x="602" y="412"/>
                      </a:cubicBezTo>
                      <a:cubicBezTo>
                        <a:pt x="602" y="190"/>
                        <a:pt x="476" y="0"/>
                        <a:pt x="31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4" name="Google Shape;1962;p23">
                  <a:extLst>
                    <a:ext uri="{FF2B5EF4-FFF2-40B4-BE49-F238E27FC236}">
                      <a16:creationId xmlns:a16="http://schemas.microsoft.com/office/drawing/2014/main" id="{A9665541-87B8-C236-E598-FBFBFE4904B7}"/>
                    </a:ext>
                  </a:extLst>
                </p:cNvPr>
                <p:cNvSpPr/>
                <p:nvPr/>
              </p:nvSpPr>
              <p:spPr>
                <a:xfrm>
                  <a:off x="5707565" y="3116978"/>
                  <a:ext cx="20418" cy="25767"/>
                </a:xfrm>
                <a:custGeom>
                  <a:avLst/>
                  <a:gdLst/>
                  <a:ahLst/>
                  <a:cxnLst/>
                  <a:rect l="l" t="t" r="r" b="b"/>
                  <a:pathLst>
                    <a:path w="603" h="761" extrusionOk="0">
                      <a:moveTo>
                        <a:pt x="286" y="0"/>
                      </a:moveTo>
                      <a:cubicBezTo>
                        <a:pt x="127" y="0"/>
                        <a:pt x="1" y="190"/>
                        <a:pt x="1" y="412"/>
                      </a:cubicBezTo>
                      <a:cubicBezTo>
                        <a:pt x="1" y="539"/>
                        <a:pt x="32" y="634"/>
                        <a:pt x="96" y="697"/>
                      </a:cubicBezTo>
                      <a:cubicBezTo>
                        <a:pt x="222" y="729"/>
                        <a:pt x="317" y="729"/>
                        <a:pt x="444" y="760"/>
                      </a:cubicBezTo>
                      <a:cubicBezTo>
                        <a:pt x="539" y="697"/>
                        <a:pt x="602" y="570"/>
                        <a:pt x="602"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5" name="Google Shape;1963;p23">
                  <a:extLst>
                    <a:ext uri="{FF2B5EF4-FFF2-40B4-BE49-F238E27FC236}">
                      <a16:creationId xmlns:a16="http://schemas.microsoft.com/office/drawing/2014/main" id="{68EE2723-A7AE-489E-3D7A-D6344EA5FB40}"/>
                    </a:ext>
                  </a:extLst>
                </p:cNvPr>
                <p:cNvSpPr/>
                <p:nvPr/>
              </p:nvSpPr>
              <p:spPr>
                <a:xfrm>
                  <a:off x="5632497" y="2812441"/>
                  <a:ext cx="8634" cy="3251"/>
                </a:xfrm>
                <a:custGeom>
                  <a:avLst/>
                  <a:gdLst/>
                  <a:ahLst/>
                  <a:cxnLst/>
                  <a:rect l="l" t="t" r="r" b="b"/>
                  <a:pathLst>
                    <a:path w="255" h="96" extrusionOk="0">
                      <a:moveTo>
                        <a:pt x="159" y="0"/>
                      </a:moveTo>
                      <a:cubicBezTo>
                        <a:pt x="96" y="0"/>
                        <a:pt x="33" y="32"/>
                        <a:pt x="1" y="64"/>
                      </a:cubicBezTo>
                      <a:cubicBezTo>
                        <a:pt x="33" y="95"/>
                        <a:pt x="64" y="95"/>
                        <a:pt x="96" y="95"/>
                      </a:cubicBezTo>
                      <a:cubicBezTo>
                        <a:pt x="159" y="95"/>
                        <a:pt x="223" y="64"/>
                        <a:pt x="254" y="32"/>
                      </a:cubicBezTo>
                      <a:cubicBezTo>
                        <a:pt x="191" y="0"/>
                        <a:pt x="159" y="0"/>
                        <a:pt x="15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6" name="Google Shape;1964;p23">
                  <a:extLst>
                    <a:ext uri="{FF2B5EF4-FFF2-40B4-BE49-F238E27FC236}">
                      <a16:creationId xmlns:a16="http://schemas.microsoft.com/office/drawing/2014/main" id="{9A4C17E5-E63A-7B4D-8D6B-A5190C5E7F98}"/>
                    </a:ext>
                  </a:extLst>
                </p:cNvPr>
                <p:cNvSpPr/>
                <p:nvPr/>
              </p:nvSpPr>
              <p:spPr>
                <a:xfrm>
                  <a:off x="5622847" y="2836007"/>
                  <a:ext cx="1117" cy="1117"/>
                </a:xfrm>
                <a:custGeom>
                  <a:avLst/>
                  <a:gdLst/>
                  <a:ahLst/>
                  <a:cxnLst/>
                  <a:rect l="l" t="t" r="r" b="b"/>
                  <a:pathLst>
                    <a:path w="33" h="33" extrusionOk="0">
                      <a:moveTo>
                        <a:pt x="1" y="33"/>
                      </a:moveTo>
                      <a:cubicBezTo>
                        <a:pt x="1" y="33"/>
                        <a:pt x="33" y="1"/>
                        <a:pt x="33"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7" name="Google Shape;1965;p23">
                  <a:extLst>
                    <a:ext uri="{FF2B5EF4-FFF2-40B4-BE49-F238E27FC236}">
                      <a16:creationId xmlns:a16="http://schemas.microsoft.com/office/drawing/2014/main" id="{08C64DEA-F6D7-100B-9BFD-109E8D390583}"/>
                    </a:ext>
                  </a:extLst>
                </p:cNvPr>
                <p:cNvSpPr/>
                <p:nvPr/>
              </p:nvSpPr>
              <p:spPr>
                <a:xfrm>
                  <a:off x="5626064" y="2843524"/>
                  <a:ext cx="19334" cy="26851"/>
                </a:xfrm>
                <a:custGeom>
                  <a:avLst/>
                  <a:gdLst/>
                  <a:ahLst/>
                  <a:cxnLst/>
                  <a:rect l="l" t="t" r="r" b="b"/>
                  <a:pathLst>
                    <a:path w="571" h="793" extrusionOk="0">
                      <a:moveTo>
                        <a:pt x="286" y="1"/>
                      </a:moveTo>
                      <a:cubicBezTo>
                        <a:pt x="128" y="1"/>
                        <a:pt x="1" y="191"/>
                        <a:pt x="1" y="412"/>
                      </a:cubicBezTo>
                      <a:cubicBezTo>
                        <a:pt x="1" y="634"/>
                        <a:pt x="128" y="792"/>
                        <a:pt x="286" y="792"/>
                      </a:cubicBezTo>
                      <a:cubicBezTo>
                        <a:pt x="444" y="792"/>
                        <a:pt x="571" y="634"/>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8" name="Google Shape;1966;p23">
                  <a:extLst>
                    <a:ext uri="{FF2B5EF4-FFF2-40B4-BE49-F238E27FC236}">
                      <a16:creationId xmlns:a16="http://schemas.microsoft.com/office/drawing/2014/main" id="{B41E3A4C-763A-02EE-05DF-14984EBD24F5}"/>
                    </a:ext>
                  </a:extLst>
                </p:cNvPr>
                <p:cNvSpPr/>
                <p:nvPr/>
              </p:nvSpPr>
              <p:spPr>
                <a:xfrm>
                  <a:off x="5604631" y="2870341"/>
                  <a:ext cx="20418" cy="27901"/>
                </a:xfrm>
                <a:custGeom>
                  <a:avLst/>
                  <a:gdLst/>
                  <a:ahLst/>
                  <a:cxnLst/>
                  <a:rect l="l" t="t" r="r" b="b"/>
                  <a:pathLst>
                    <a:path w="603" h="824" extrusionOk="0">
                      <a:moveTo>
                        <a:pt x="317" y="0"/>
                      </a:moveTo>
                      <a:cubicBezTo>
                        <a:pt x="127" y="0"/>
                        <a:pt x="0" y="190"/>
                        <a:pt x="0" y="412"/>
                      </a:cubicBezTo>
                      <a:cubicBezTo>
                        <a:pt x="0" y="634"/>
                        <a:pt x="159" y="824"/>
                        <a:pt x="317" y="824"/>
                      </a:cubicBezTo>
                      <a:cubicBezTo>
                        <a:pt x="475" y="824"/>
                        <a:pt x="602" y="634"/>
                        <a:pt x="602" y="412"/>
                      </a:cubicBezTo>
                      <a:cubicBezTo>
                        <a:pt x="602" y="190"/>
                        <a:pt x="475" y="0"/>
                        <a:pt x="31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89" name="Google Shape;1967;p23">
                  <a:extLst>
                    <a:ext uri="{FF2B5EF4-FFF2-40B4-BE49-F238E27FC236}">
                      <a16:creationId xmlns:a16="http://schemas.microsoft.com/office/drawing/2014/main" id="{35BDF0F8-608C-D6B0-5CA3-87C445C1D468}"/>
                    </a:ext>
                  </a:extLst>
                </p:cNvPr>
                <p:cNvSpPr/>
                <p:nvPr/>
              </p:nvSpPr>
              <p:spPr>
                <a:xfrm>
                  <a:off x="5626064" y="2898208"/>
                  <a:ext cx="19334" cy="25767"/>
                </a:xfrm>
                <a:custGeom>
                  <a:avLst/>
                  <a:gdLst/>
                  <a:ahLst/>
                  <a:cxnLst/>
                  <a:rect l="l" t="t" r="r" b="b"/>
                  <a:pathLst>
                    <a:path w="571" h="761" extrusionOk="0">
                      <a:moveTo>
                        <a:pt x="286" y="1"/>
                      </a:moveTo>
                      <a:cubicBezTo>
                        <a:pt x="128" y="1"/>
                        <a:pt x="1" y="191"/>
                        <a:pt x="1" y="412"/>
                      </a:cubicBezTo>
                      <a:cubicBezTo>
                        <a:pt x="1" y="412"/>
                        <a:pt x="1" y="444"/>
                        <a:pt x="1" y="444"/>
                      </a:cubicBezTo>
                      <a:cubicBezTo>
                        <a:pt x="128" y="539"/>
                        <a:pt x="254" y="666"/>
                        <a:pt x="381" y="761"/>
                      </a:cubicBezTo>
                      <a:cubicBezTo>
                        <a:pt x="508" y="697"/>
                        <a:pt x="571" y="571"/>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0" name="Google Shape;1968;p23">
                  <a:extLst>
                    <a:ext uri="{FF2B5EF4-FFF2-40B4-BE49-F238E27FC236}">
                      <a16:creationId xmlns:a16="http://schemas.microsoft.com/office/drawing/2014/main" id="{E5113672-9BA3-D46E-E916-5FC989BA5BD9}"/>
                    </a:ext>
                  </a:extLst>
                </p:cNvPr>
                <p:cNvSpPr/>
                <p:nvPr/>
              </p:nvSpPr>
              <p:spPr>
                <a:xfrm>
                  <a:off x="5607847" y="3047260"/>
                  <a:ext cx="17201" cy="15068"/>
                </a:xfrm>
                <a:custGeom>
                  <a:avLst/>
                  <a:gdLst/>
                  <a:ahLst/>
                  <a:cxnLst/>
                  <a:rect l="l" t="t" r="r" b="b"/>
                  <a:pathLst>
                    <a:path w="508" h="445" extrusionOk="0">
                      <a:moveTo>
                        <a:pt x="507" y="1"/>
                      </a:moveTo>
                      <a:cubicBezTo>
                        <a:pt x="285" y="159"/>
                        <a:pt x="127" y="254"/>
                        <a:pt x="0" y="317"/>
                      </a:cubicBezTo>
                      <a:cubicBezTo>
                        <a:pt x="64" y="412"/>
                        <a:pt x="127" y="444"/>
                        <a:pt x="222" y="444"/>
                      </a:cubicBezTo>
                      <a:cubicBezTo>
                        <a:pt x="380" y="444"/>
                        <a:pt x="507" y="254"/>
                        <a:pt x="507" y="32"/>
                      </a:cubicBezTo>
                      <a:cubicBezTo>
                        <a:pt x="507" y="32"/>
                        <a:pt x="507" y="1"/>
                        <a:pt x="50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1" name="Google Shape;1969;p23">
                  <a:extLst>
                    <a:ext uri="{FF2B5EF4-FFF2-40B4-BE49-F238E27FC236}">
                      <a16:creationId xmlns:a16="http://schemas.microsoft.com/office/drawing/2014/main" id="{C8A7FBC4-6891-BFA2-1067-97857013613F}"/>
                    </a:ext>
                  </a:extLst>
                </p:cNvPr>
                <p:cNvSpPr/>
                <p:nvPr/>
              </p:nvSpPr>
              <p:spPr>
                <a:xfrm>
                  <a:off x="5600330" y="3065510"/>
                  <a:ext cx="3251" cy="10734"/>
                </a:xfrm>
                <a:custGeom>
                  <a:avLst/>
                  <a:gdLst/>
                  <a:ahLst/>
                  <a:cxnLst/>
                  <a:rect l="l" t="t" r="r" b="b"/>
                  <a:pathLst>
                    <a:path w="96" h="317" extrusionOk="0">
                      <a:moveTo>
                        <a:pt x="1" y="0"/>
                      </a:moveTo>
                      <a:cubicBezTo>
                        <a:pt x="1" y="32"/>
                        <a:pt x="1" y="32"/>
                        <a:pt x="1" y="63"/>
                      </a:cubicBezTo>
                      <a:lnTo>
                        <a:pt x="96" y="317"/>
                      </a:lnTo>
                      <a:cubicBezTo>
                        <a:pt x="96" y="190"/>
                        <a:pt x="64" y="63"/>
                        <a:pt x="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2" name="Google Shape;1970;p23">
                  <a:extLst>
                    <a:ext uri="{FF2B5EF4-FFF2-40B4-BE49-F238E27FC236}">
                      <a16:creationId xmlns:a16="http://schemas.microsoft.com/office/drawing/2014/main" id="{6D238AE1-ADF3-DC0E-B28C-AA7A6EE51B1B}"/>
                    </a:ext>
                  </a:extLst>
                </p:cNvPr>
                <p:cNvSpPr/>
                <p:nvPr/>
              </p:nvSpPr>
              <p:spPr>
                <a:xfrm>
                  <a:off x="5626064" y="3062294"/>
                  <a:ext cx="19334" cy="27901"/>
                </a:xfrm>
                <a:custGeom>
                  <a:avLst/>
                  <a:gdLst/>
                  <a:ahLst/>
                  <a:cxnLst/>
                  <a:rect l="l" t="t" r="r" b="b"/>
                  <a:pathLst>
                    <a:path w="571" h="824" extrusionOk="0">
                      <a:moveTo>
                        <a:pt x="286" y="0"/>
                      </a:moveTo>
                      <a:cubicBezTo>
                        <a:pt x="128" y="0"/>
                        <a:pt x="1" y="190"/>
                        <a:pt x="1" y="412"/>
                      </a:cubicBezTo>
                      <a:cubicBezTo>
                        <a:pt x="1" y="633"/>
                        <a:pt x="128" y="823"/>
                        <a:pt x="286" y="823"/>
                      </a:cubicBezTo>
                      <a:cubicBezTo>
                        <a:pt x="444" y="823"/>
                        <a:pt x="571" y="633"/>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3" name="Google Shape;1971;p23">
                  <a:extLst>
                    <a:ext uri="{FF2B5EF4-FFF2-40B4-BE49-F238E27FC236}">
                      <a16:creationId xmlns:a16="http://schemas.microsoft.com/office/drawing/2014/main" id="{DA43115D-95CA-CC21-FE16-762A031F62A3}"/>
                    </a:ext>
                  </a:extLst>
                </p:cNvPr>
                <p:cNvSpPr/>
                <p:nvPr/>
              </p:nvSpPr>
              <p:spPr>
                <a:xfrm>
                  <a:off x="5609980" y="3090160"/>
                  <a:ext cx="15068" cy="25767"/>
                </a:xfrm>
                <a:custGeom>
                  <a:avLst/>
                  <a:gdLst/>
                  <a:ahLst/>
                  <a:cxnLst/>
                  <a:rect l="l" t="t" r="r" b="b"/>
                  <a:pathLst>
                    <a:path w="445" h="761" extrusionOk="0">
                      <a:moveTo>
                        <a:pt x="159" y="0"/>
                      </a:moveTo>
                      <a:cubicBezTo>
                        <a:pt x="96" y="0"/>
                        <a:pt x="32" y="0"/>
                        <a:pt x="1" y="32"/>
                      </a:cubicBezTo>
                      <a:lnTo>
                        <a:pt x="286" y="761"/>
                      </a:lnTo>
                      <a:cubicBezTo>
                        <a:pt x="381" y="666"/>
                        <a:pt x="444" y="539"/>
                        <a:pt x="444" y="412"/>
                      </a:cubicBezTo>
                      <a:cubicBezTo>
                        <a:pt x="444" y="159"/>
                        <a:pt x="317" y="0"/>
                        <a:pt x="15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4" name="Google Shape;1972;p23">
                  <a:extLst>
                    <a:ext uri="{FF2B5EF4-FFF2-40B4-BE49-F238E27FC236}">
                      <a16:creationId xmlns:a16="http://schemas.microsoft.com/office/drawing/2014/main" id="{078DA6B8-6EE6-94F8-AA4C-EE74581AD117}"/>
                    </a:ext>
                  </a:extLst>
                </p:cNvPr>
                <p:cNvSpPr/>
                <p:nvPr/>
              </p:nvSpPr>
              <p:spPr>
                <a:xfrm>
                  <a:off x="5626064" y="3116978"/>
                  <a:ext cx="19334" cy="27901"/>
                </a:xfrm>
                <a:custGeom>
                  <a:avLst/>
                  <a:gdLst/>
                  <a:ahLst/>
                  <a:cxnLst/>
                  <a:rect l="l" t="t" r="r" b="b"/>
                  <a:pathLst>
                    <a:path w="571" h="824" extrusionOk="0">
                      <a:moveTo>
                        <a:pt x="286" y="0"/>
                      </a:moveTo>
                      <a:cubicBezTo>
                        <a:pt x="128" y="0"/>
                        <a:pt x="1" y="190"/>
                        <a:pt x="1" y="380"/>
                      </a:cubicBezTo>
                      <a:lnTo>
                        <a:pt x="159" y="760"/>
                      </a:lnTo>
                      <a:cubicBezTo>
                        <a:pt x="191" y="792"/>
                        <a:pt x="223"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5" name="Google Shape;1973;p23">
                  <a:extLst>
                    <a:ext uri="{FF2B5EF4-FFF2-40B4-BE49-F238E27FC236}">
                      <a16:creationId xmlns:a16="http://schemas.microsoft.com/office/drawing/2014/main" id="{1941D7DA-3219-C256-82D5-69A8DF84F956}"/>
                    </a:ext>
                  </a:extLst>
                </p:cNvPr>
                <p:cNvSpPr/>
                <p:nvPr/>
              </p:nvSpPr>
              <p:spPr>
                <a:xfrm>
                  <a:off x="6055002" y="2760974"/>
                  <a:ext cx="19334" cy="27901"/>
                </a:xfrm>
                <a:custGeom>
                  <a:avLst/>
                  <a:gdLst/>
                  <a:ahLst/>
                  <a:cxnLst/>
                  <a:rect l="l" t="t" r="r" b="b"/>
                  <a:pathLst>
                    <a:path w="571" h="824" extrusionOk="0">
                      <a:moveTo>
                        <a:pt x="285" y="0"/>
                      </a:moveTo>
                      <a:cubicBezTo>
                        <a:pt x="127" y="0"/>
                        <a:pt x="0" y="190"/>
                        <a:pt x="0" y="412"/>
                      </a:cubicBezTo>
                      <a:cubicBezTo>
                        <a:pt x="0" y="633"/>
                        <a:pt x="127" y="823"/>
                        <a:pt x="285" y="823"/>
                      </a:cubicBezTo>
                      <a:cubicBezTo>
                        <a:pt x="444" y="823"/>
                        <a:pt x="571" y="633"/>
                        <a:pt x="571" y="412"/>
                      </a:cubicBezTo>
                      <a:cubicBezTo>
                        <a:pt x="571"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6" name="Google Shape;1974;p23">
                  <a:extLst>
                    <a:ext uri="{FF2B5EF4-FFF2-40B4-BE49-F238E27FC236}">
                      <a16:creationId xmlns:a16="http://schemas.microsoft.com/office/drawing/2014/main" id="{588428A6-F70A-01C8-A724-00F733935C65}"/>
                    </a:ext>
                  </a:extLst>
                </p:cNvPr>
                <p:cNvSpPr/>
                <p:nvPr/>
              </p:nvSpPr>
              <p:spPr>
                <a:xfrm>
                  <a:off x="6075386" y="2788840"/>
                  <a:ext cx="19334" cy="26851"/>
                </a:xfrm>
                <a:custGeom>
                  <a:avLst/>
                  <a:gdLst/>
                  <a:ahLst/>
                  <a:cxnLst/>
                  <a:rect l="l" t="t" r="r" b="b"/>
                  <a:pathLst>
                    <a:path w="571" h="793" extrusionOk="0">
                      <a:moveTo>
                        <a:pt x="254" y="0"/>
                      </a:moveTo>
                      <a:cubicBezTo>
                        <a:pt x="127" y="32"/>
                        <a:pt x="0" y="191"/>
                        <a:pt x="0" y="412"/>
                      </a:cubicBezTo>
                      <a:cubicBezTo>
                        <a:pt x="0" y="634"/>
                        <a:pt x="159" y="792"/>
                        <a:pt x="317" y="792"/>
                      </a:cubicBezTo>
                      <a:cubicBezTo>
                        <a:pt x="444" y="792"/>
                        <a:pt x="539" y="666"/>
                        <a:pt x="570" y="507"/>
                      </a:cubicBezTo>
                      <a:cubicBezTo>
                        <a:pt x="570" y="507"/>
                        <a:pt x="539" y="476"/>
                        <a:pt x="539" y="476"/>
                      </a:cubicBezTo>
                      <a:cubicBezTo>
                        <a:pt x="412" y="349"/>
                        <a:pt x="317" y="191"/>
                        <a:pt x="25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7" name="Google Shape;1975;p23">
                  <a:extLst>
                    <a:ext uri="{FF2B5EF4-FFF2-40B4-BE49-F238E27FC236}">
                      <a16:creationId xmlns:a16="http://schemas.microsoft.com/office/drawing/2014/main" id="{6E7C9DFC-85A3-F941-6365-7B46840282E8}"/>
                    </a:ext>
                  </a:extLst>
                </p:cNvPr>
                <p:cNvSpPr/>
                <p:nvPr/>
              </p:nvSpPr>
              <p:spPr>
                <a:xfrm>
                  <a:off x="6055002" y="2815657"/>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1" y="634"/>
                        <a:pt x="571" y="412"/>
                      </a:cubicBezTo>
                      <a:cubicBezTo>
                        <a:pt x="571"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8" name="Google Shape;1976;p23">
                  <a:extLst>
                    <a:ext uri="{FF2B5EF4-FFF2-40B4-BE49-F238E27FC236}">
                      <a16:creationId xmlns:a16="http://schemas.microsoft.com/office/drawing/2014/main" id="{8FBFFBCE-6EAC-A991-CF18-FC262FC70ED7}"/>
                    </a:ext>
                  </a:extLst>
                </p:cNvPr>
                <p:cNvSpPr/>
                <p:nvPr/>
              </p:nvSpPr>
              <p:spPr>
                <a:xfrm>
                  <a:off x="6096820" y="2815657"/>
                  <a:ext cx="19334" cy="27901"/>
                </a:xfrm>
                <a:custGeom>
                  <a:avLst/>
                  <a:gdLst/>
                  <a:ahLst/>
                  <a:cxnLst/>
                  <a:rect l="l" t="t" r="r" b="b"/>
                  <a:pathLst>
                    <a:path w="571" h="824" extrusionOk="0">
                      <a:moveTo>
                        <a:pt x="286" y="0"/>
                      </a:moveTo>
                      <a:cubicBezTo>
                        <a:pt x="127" y="0"/>
                        <a:pt x="1" y="190"/>
                        <a:pt x="1" y="412"/>
                      </a:cubicBezTo>
                      <a:cubicBezTo>
                        <a:pt x="1" y="634"/>
                        <a:pt x="127"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199" name="Google Shape;1977;p23">
                  <a:extLst>
                    <a:ext uri="{FF2B5EF4-FFF2-40B4-BE49-F238E27FC236}">
                      <a16:creationId xmlns:a16="http://schemas.microsoft.com/office/drawing/2014/main" id="{D0DEF1AB-F06D-1A3A-4EB2-3F1CD6BFCB6E}"/>
                    </a:ext>
                  </a:extLst>
                </p:cNvPr>
                <p:cNvSpPr/>
                <p:nvPr/>
              </p:nvSpPr>
              <p:spPr>
                <a:xfrm>
                  <a:off x="6076436" y="2843524"/>
                  <a:ext cx="19334" cy="26851"/>
                </a:xfrm>
                <a:custGeom>
                  <a:avLst/>
                  <a:gdLst/>
                  <a:ahLst/>
                  <a:cxnLst/>
                  <a:rect l="l" t="t" r="r" b="b"/>
                  <a:pathLst>
                    <a:path w="571" h="793" extrusionOk="0">
                      <a:moveTo>
                        <a:pt x="286" y="1"/>
                      </a:moveTo>
                      <a:cubicBezTo>
                        <a:pt x="128" y="1"/>
                        <a:pt x="1" y="191"/>
                        <a:pt x="1" y="412"/>
                      </a:cubicBezTo>
                      <a:cubicBezTo>
                        <a:pt x="1" y="634"/>
                        <a:pt x="128" y="792"/>
                        <a:pt x="286" y="792"/>
                      </a:cubicBezTo>
                      <a:cubicBezTo>
                        <a:pt x="444" y="792"/>
                        <a:pt x="571" y="634"/>
                        <a:pt x="571" y="412"/>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0" name="Google Shape;1978;p23">
                  <a:extLst>
                    <a:ext uri="{FF2B5EF4-FFF2-40B4-BE49-F238E27FC236}">
                      <a16:creationId xmlns:a16="http://schemas.microsoft.com/office/drawing/2014/main" id="{AC8F00F7-32DD-BC0D-7F5C-4A15CE041BE8}"/>
                    </a:ext>
                  </a:extLst>
                </p:cNvPr>
                <p:cNvSpPr/>
                <p:nvPr/>
              </p:nvSpPr>
              <p:spPr>
                <a:xfrm>
                  <a:off x="6117203" y="2843524"/>
                  <a:ext cx="20384" cy="26851"/>
                </a:xfrm>
                <a:custGeom>
                  <a:avLst/>
                  <a:gdLst/>
                  <a:ahLst/>
                  <a:cxnLst/>
                  <a:rect l="l" t="t" r="r" b="b"/>
                  <a:pathLst>
                    <a:path w="602" h="793" extrusionOk="0">
                      <a:moveTo>
                        <a:pt x="285" y="1"/>
                      </a:moveTo>
                      <a:cubicBezTo>
                        <a:pt x="127" y="1"/>
                        <a:pt x="0" y="191"/>
                        <a:pt x="0" y="412"/>
                      </a:cubicBezTo>
                      <a:cubicBezTo>
                        <a:pt x="0" y="634"/>
                        <a:pt x="127" y="792"/>
                        <a:pt x="285" y="792"/>
                      </a:cubicBezTo>
                      <a:cubicBezTo>
                        <a:pt x="444" y="792"/>
                        <a:pt x="570" y="634"/>
                        <a:pt x="570" y="412"/>
                      </a:cubicBezTo>
                      <a:cubicBezTo>
                        <a:pt x="602"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1" name="Google Shape;1979;p23">
                  <a:extLst>
                    <a:ext uri="{FF2B5EF4-FFF2-40B4-BE49-F238E27FC236}">
                      <a16:creationId xmlns:a16="http://schemas.microsoft.com/office/drawing/2014/main" id="{D83E5ECA-1636-350B-C8D9-EF6ABCC2EDAF}"/>
                    </a:ext>
                  </a:extLst>
                </p:cNvPr>
                <p:cNvSpPr/>
                <p:nvPr/>
              </p:nvSpPr>
              <p:spPr>
                <a:xfrm>
                  <a:off x="6096820" y="2870341"/>
                  <a:ext cx="19334" cy="27901"/>
                </a:xfrm>
                <a:custGeom>
                  <a:avLst/>
                  <a:gdLst/>
                  <a:ahLst/>
                  <a:cxnLst/>
                  <a:rect l="l" t="t" r="r" b="b"/>
                  <a:pathLst>
                    <a:path w="571" h="824" extrusionOk="0">
                      <a:moveTo>
                        <a:pt x="286" y="0"/>
                      </a:moveTo>
                      <a:cubicBezTo>
                        <a:pt x="127" y="0"/>
                        <a:pt x="1" y="190"/>
                        <a:pt x="1" y="412"/>
                      </a:cubicBezTo>
                      <a:cubicBezTo>
                        <a:pt x="1" y="634"/>
                        <a:pt x="127"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2" name="Google Shape;1980;p23">
                  <a:extLst>
                    <a:ext uri="{FF2B5EF4-FFF2-40B4-BE49-F238E27FC236}">
                      <a16:creationId xmlns:a16="http://schemas.microsoft.com/office/drawing/2014/main" id="{B30DD3E7-144A-6404-7909-ECEDEFD74C67}"/>
                    </a:ext>
                  </a:extLst>
                </p:cNvPr>
                <p:cNvSpPr/>
                <p:nvPr/>
              </p:nvSpPr>
              <p:spPr>
                <a:xfrm>
                  <a:off x="6088253" y="2899292"/>
                  <a:ext cx="7517" cy="15034"/>
                </a:xfrm>
                <a:custGeom>
                  <a:avLst/>
                  <a:gdLst/>
                  <a:ahLst/>
                  <a:cxnLst/>
                  <a:rect l="l" t="t" r="r" b="b"/>
                  <a:pathLst>
                    <a:path w="222" h="444" extrusionOk="0">
                      <a:moveTo>
                        <a:pt x="0" y="0"/>
                      </a:moveTo>
                      <a:lnTo>
                        <a:pt x="0" y="0"/>
                      </a:lnTo>
                      <a:cubicBezTo>
                        <a:pt x="95" y="127"/>
                        <a:pt x="159" y="285"/>
                        <a:pt x="222" y="444"/>
                      </a:cubicBezTo>
                      <a:cubicBezTo>
                        <a:pt x="222" y="444"/>
                        <a:pt x="222" y="412"/>
                        <a:pt x="222" y="380"/>
                      </a:cubicBezTo>
                      <a:cubicBezTo>
                        <a:pt x="222" y="190"/>
                        <a:pt x="127" y="32"/>
                        <a:pt x="0"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3" name="Google Shape;1981;p23">
                  <a:extLst>
                    <a:ext uri="{FF2B5EF4-FFF2-40B4-BE49-F238E27FC236}">
                      <a16:creationId xmlns:a16="http://schemas.microsoft.com/office/drawing/2014/main" id="{8E81FFCF-C3D5-B783-D609-E80A55C592B6}"/>
                    </a:ext>
                  </a:extLst>
                </p:cNvPr>
                <p:cNvSpPr/>
                <p:nvPr/>
              </p:nvSpPr>
              <p:spPr>
                <a:xfrm>
                  <a:off x="6117203" y="2898208"/>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4" name="Google Shape;1982;p23">
                  <a:extLst>
                    <a:ext uri="{FF2B5EF4-FFF2-40B4-BE49-F238E27FC236}">
                      <a16:creationId xmlns:a16="http://schemas.microsoft.com/office/drawing/2014/main" id="{C98C7B33-B011-3237-982D-4E5A262F14C3}"/>
                    </a:ext>
                  </a:extLst>
                </p:cNvPr>
                <p:cNvSpPr/>
                <p:nvPr/>
              </p:nvSpPr>
              <p:spPr>
                <a:xfrm>
                  <a:off x="6100036" y="2925025"/>
                  <a:ext cx="16117" cy="27901"/>
                </a:xfrm>
                <a:custGeom>
                  <a:avLst/>
                  <a:gdLst/>
                  <a:ahLst/>
                  <a:cxnLst/>
                  <a:rect l="l" t="t" r="r" b="b"/>
                  <a:pathLst>
                    <a:path w="476" h="824" extrusionOk="0">
                      <a:moveTo>
                        <a:pt x="191" y="0"/>
                      </a:moveTo>
                      <a:cubicBezTo>
                        <a:pt x="127" y="0"/>
                        <a:pt x="32" y="64"/>
                        <a:pt x="1" y="127"/>
                      </a:cubicBezTo>
                      <a:cubicBezTo>
                        <a:pt x="64" y="349"/>
                        <a:pt x="96" y="570"/>
                        <a:pt x="127" y="824"/>
                      </a:cubicBezTo>
                      <a:lnTo>
                        <a:pt x="191" y="824"/>
                      </a:lnTo>
                      <a:cubicBezTo>
                        <a:pt x="349" y="824"/>
                        <a:pt x="476" y="634"/>
                        <a:pt x="476" y="412"/>
                      </a:cubicBezTo>
                      <a:cubicBezTo>
                        <a:pt x="476" y="190"/>
                        <a:pt x="349" y="0"/>
                        <a:pt x="19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5" name="Google Shape;1983;p23">
                  <a:extLst>
                    <a:ext uri="{FF2B5EF4-FFF2-40B4-BE49-F238E27FC236}">
                      <a16:creationId xmlns:a16="http://schemas.microsoft.com/office/drawing/2014/main" id="{E0537302-DE14-4612-02D4-C403B30356F4}"/>
                    </a:ext>
                  </a:extLst>
                </p:cNvPr>
                <p:cNvSpPr/>
                <p:nvPr/>
              </p:nvSpPr>
              <p:spPr>
                <a:xfrm>
                  <a:off x="6117203" y="2952892"/>
                  <a:ext cx="20384" cy="27935"/>
                </a:xfrm>
                <a:custGeom>
                  <a:avLst/>
                  <a:gdLst/>
                  <a:ahLst/>
                  <a:cxnLst/>
                  <a:rect l="l" t="t" r="r" b="b"/>
                  <a:pathLst>
                    <a:path w="602" h="825" extrusionOk="0">
                      <a:moveTo>
                        <a:pt x="285" y="1"/>
                      </a:moveTo>
                      <a:cubicBezTo>
                        <a:pt x="127" y="1"/>
                        <a:pt x="0" y="191"/>
                        <a:pt x="0" y="413"/>
                      </a:cubicBezTo>
                      <a:cubicBezTo>
                        <a:pt x="0" y="634"/>
                        <a:pt x="127" y="824"/>
                        <a:pt x="285" y="824"/>
                      </a:cubicBezTo>
                      <a:cubicBezTo>
                        <a:pt x="444" y="824"/>
                        <a:pt x="570" y="634"/>
                        <a:pt x="570" y="413"/>
                      </a:cubicBezTo>
                      <a:cubicBezTo>
                        <a:pt x="602"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6" name="Google Shape;1984;p23">
                  <a:extLst>
                    <a:ext uri="{FF2B5EF4-FFF2-40B4-BE49-F238E27FC236}">
                      <a16:creationId xmlns:a16="http://schemas.microsoft.com/office/drawing/2014/main" id="{C156A1A6-51EC-6979-CCAA-9574EEB1117F}"/>
                    </a:ext>
                  </a:extLst>
                </p:cNvPr>
                <p:cNvSpPr/>
                <p:nvPr/>
              </p:nvSpPr>
              <p:spPr>
                <a:xfrm>
                  <a:off x="6104336" y="2980793"/>
                  <a:ext cx="11817" cy="26817"/>
                </a:xfrm>
                <a:custGeom>
                  <a:avLst/>
                  <a:gdLst/>
                  <a:ahLst/>
                  <a:cxnLst/>
                  <a:rect l="l" t="t" r="r" b="b"/>
                  <a:pathLst>
                    <a:path w="349" h="792" extrusionOk="0">
                      <a:moveTo>
                        <a:pt x="64" y="0"/>
                      </a:moveTo>
                      <a:cubicBezTo>
                        <a:pt x="64" y="254"/>
                        <a:pt x="64" y="539"/>
                        <a:pt x="0" y="792"/>
                      </a:cubicBezTo>
                      <a:lnTo>
                        <a:pt x="64" y="792"/>
                      </a:lnTo>
                      <a:cubicBezTo>
                        <a:pt x="222" y="792"/>
                        <a:pt x="349" y="602"/>
                        <a:pt x="349" y="380"/>
                      </a:cubicBezTo>
                      <a:cubicBezTo>
                        <a:pt x="349" y="159"/>
                        <a:pt x="222" y="0"/>
                        <a:pt x="6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7" name="Google Shape;1985;p23">
                  <a:extLst>
                    <a:ext uri="{FF2B5EF4-FFF2-40B4-BE49-F238E27FC236}">
                      <a16:creationId xmlns:a16="http://schemas.microsoft.com/office/drawing/2014/main" id="{6178F125-331C-D576-C484-E5B509CE8F45}"/>
                    </a:ext>
                  </a:extLst>
                </p:cNvPr>
                <p:cNvSpPr/>
                <p:nvPr/>
              </p:nvSpPr>
              <p:spPr>
                <a:xfrm>
                  <a:off x="6117203" y="3007576"/>
                  <a:ext cx="20384" cy="27935"/>
                </a:xfrm>
                <a:custGeom>
                  <a:avLst/>
                  <a:gdLst/>
                  <a:ahLst/>
                  <a:cxnLst/>
                  <a:rect l="l" t="t" r="r" b="b"/>
                  <a:pathLst>
                    <a:path w="602" h="825" extrusionOk="0">
                      <a:moveTo>
                        <a:pt x="285" y="1"/>
                      </a:moveTo>
                      <a:cubicBezTo>
                        <a:pt x="127" y="1"/>
                        <a:pt x="0" y="191"/>
                        <a:pt x="0" y="413"/>
                      </a:cubicBezTo>
                      <a:cubicBezTo>
                        <a:pt x="0" y="634"/>
                        <a:pt x="127" y="824"/>
                        <a:pt x="285" y="824"/>
                      </a:cubicBezTo>
                      <a:cubicBezTo>
                        <a:pt x="444" y="824"/>
                        <a:pt x="570" y="634"/>
                        <a:pt x="570" y="413"/>
                      </a:cubicBezTo>
                      <a:cubicBezTo>
                        <a:pt x="602"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8" name="Google Shape;1986;p23">
                  <a:extLst>
                    <a:ext uri="{FF2B5EF4-FFF2-40B4-BE49-F238E27FC236}">
                      <a16:creationId xmlns:a16="http://schemas.microsoft.com/office/drawing/2014/main" id="{88E53138-7E63-D989-665B-650D62D96C9A}"/>
                    </a:ext>
                  </a:extLst>
                </p:cNvPr>
                <p:cNvSpPr/>
                <p:nvPr/>
              </p:nvSpPr>
              <p:spPr>
                <a:xfrm>
                  <a:off x="6096820" y="3035477"/>
                  <a:ext cx="19334" cy="26851"/>
                </a:xfrm>
                <a:custGeom>
                  <a:avLst/>
                  <a:gdLst/>
                  <a:ahLst/>
                  <a:cxnLst/>
                  <a:rect l="l" t="t" r="r" b="b"/>
                  <a:pathLst>
                    <a:path w="571" h="793" extrusionOk="0">
                      <a:moveTo>
                        <a:pt x="286" y="0"/>
                      </a:moveTo>
                      <a:cubicBezTo>
                        <a:pt x="127" y="0"/>
                        <a:pt x="1" y="159"/>
                        <a:pt x="1" y="380"/>
                      </a:cubicBezTo>
                      <a:cubicBezTo>
                        <a:pt x="1" y="602"/>
                        <a:pt x="127"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09" name="Google Shape;1987;p23">
                  <a:extLst>
                    <a:ext uri="{FF2B5EF4-FFF2-40B4-BE49-F238E27FC236}">
                      <a16:creationId xmlns:a16="http://schemas.microsoft.com/office/drawing/2014/main" id="{6E311949-5AC9-E979-C6F2-353291360073}"/>
                    </a:ext>
                  </a:extLst>
                </p:cNvPr>
                <p:cNvSpPr/>
                <p:nvPr/>
              </p:nvSpPr>
              <p:spPr>
                <a:xfrm>
                  <a:off x="6076436" y="3063343"/>
                  <a:ext cx="19334" cy="26851"/>
                </a:xfrm>
                <a:custGeom>
                  <a:avLst/>
                  <a:gdLst/>
                  <a:ahLst/>
                  <a:cxnLst/>
                  <a:rect l="l" t="t" r="r" b="b"/>
                  <a:pathLst>
                    <a:path w="571" h="793" extrusionOk="0">
                      <a:moveTo>
                        <a:pt x="349" y="1"/>
                      </a:moveTo>
                      <a:cubicBezTo>
                        <a:pt x="254" y="191"/>
                        <a:pt x="128" y="381"/>
                        <a:pt x="1" y="571"/>
                      </a:cubicBezTo>
                      <a:cubicBezTo>
                        <a:pt x="64" y="697"/>
                        <a:pt x="159" y="792"/>
                        <a:pt x="286" y="792"/>
                      </a:cubicBezTo>
                      <a:cubicBezTo>
                        <a:pt x="444" y="792"/>
                        <a:pt x="571" y="602"/>
                        <a:pt x="571" y="381"/>
                      </a:cubicBezTo>
                      <a:cubicBezTo>
                        <a:pt x="571" y="191"/>
                        <a:pt x="476" y="32"/>
                        <a:pt x="349"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0" name="Google Shape;1988;p23">
                  <a:extLst>
                    <a:ext uri="{FF2B5EF4-FFF2-40B4-BE49-F238E27FC236}">
                      <a16:creationId xmlns:a16="http://schemas.microsoft.com/office/drawing/2014/main" id="{CFA3EDAF-A3FB-19B6-6502-A7E529B05B73}"/>
                    </a:ext>
                  </a:extLst>
                </p:cNvPr>
                <p:cNvSpPr/>
                <p:nvPr/>
              </p:nvSpPr>
              <p:spPr>
                <a:xfrm>
                  <a:off x="6117203" y="3062294"/>
                  <a:ext cx="20384" cy="27901"/>
                </a:xfrm>
                <a:custGeom>
                  <a:avLst/>
                  <a:gdLst/>
                  <a:ahLst/>
                  <a:cxnLst/>
                  <a:rect l="l" t="t" r="r" b="b"/>
                  <a:pathLst>
                    <a:path w="602" h="824" extrusionOk="0">
                      <a:moveTo>
                        <a:pt x="285" y="0"/>
                      </a:moveTo>
                      <a:cubicBezTo>
                        <a:pt x="127" y="0"/>
                        <a:pt x="0" y="190"/>
                        <a:pt x="0" y="412"/>
                      </a:cubicBezTo>
                      <a:cubicBezTo>
                        <a:pt x="0" y="633"/>
                        <a:pt x="127" y="823"/>
                        <a:pt x="285" y="823"/>
                      </a:cubicBezTo>
                      <a:cubicBezTo>
                        <a:pt x="444" y="823"/>
                        <a:pt x="570" y="633"/>
                        <a:pt x="570" y="412"/>
                      </a:cubicBezTo>
                      <a:cubicBezTo>
                        <a:pt x="602"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1" name="Google Shape;1989;p23">
                  <a:extLst>
                    <a:ext uri="{FF2B5EF4-FFF2-40B4-BE49-F238E27FC236}">
                      <a16:creationId xmlns:a16="http://schemas.microsoft.com/office/drawing/2014/main" id="{E08F453A-5D2F-9918-621A-C58EC784F180}"/>
                    </a:ext>
                  </a:extLst>
                </p:cNvPr>
                <p:cNvSpPr/>
                <p:nvPr/>
              </p:nvSpPr>
              <p:spPr>
                <a:xfrm>
                  <a:off x="6056086" y="3092294"/>
                  <a:ext cx="18251" cy="24718"/>
                </a:xfrm>
                <a:custGeom>
                  <a:avLst/>
                  <a:gdLst/>
                  <a:ahLst/>
                  <a:cxnLst/>
                  <a:rect l="l" t="t" r="r" b="b"/>
                  <a:pathLst>
                    <a:path w="539" h="730" extrusionOk="0">
                      <a:moveTo>
                        <a:pt x="412" y="1"/>
                      </a:moveTo>
                      <a:cubicBezTo>
                        <a:pt x="285" y="159"/>
                        <a:pt x="158" y="349"/>
                        <a:pt x="0" y="507"/>
                      </a:cubicBezTo>
                      <a:cubicBezTo>
                        <a:pt x="32" y="634"/>
                        <a:pt x="158" y="729"/>
                        <a:pt x="253" y="729"/>
                      </a:cubicBezTo>
                      <a:cubicBezTo>
                        <a:pt x="412" y="729"/>
                        <a:pt x="539" y="571"/>
                        <a:pt x="539" y="349"/>
                      </a:cubicBezTo>
                      <a:cubicBezTo>
                        <a:pt x="539" y="191"/>
                        <a:pt x="507" y="64"/>
                        <a:pt x="412"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2" name="Google Shape;1990;p23">
                  <a:extLst>
                    <a:ext uri="{FF2B5EF4-FFF2-40B4-BE49-F238E27FC236}">
                      <a16:creationId xmlns:a16="http://schemas.microsoft.com/office/drawing/2014/main" id="{8883652D-1EEC-2E49-FC6A-474D489105BC}"/>
                    </a:ext>
                  </a:extLst>
                </p:cNvPr>
                <p:cNvSpPr/>
                <p:nvPr/>
              </p:nvSpPr>
              <p:spPr>
                <a:xfrm>
                  <a:off x="6096820" y="3090160"/>
                  <a:ext cx="19334" cy="26851"/>
                </a:xfrm>
                <a:custGeom>
                  <a:avLst/>
                  <a:gdLst/>
                  <a:ahLst/>
                  <a:cxnLst/>
                  <a:rect l="l" t="t" r="r" b="b"/>
                  <a:pathLst>
                    <a:path w="571" h="793" extrusionOk="0">
                      <a:moveTo>
                        <a:pt x="286" y="0"/>
                      </a:moveTo>
                      <a:cubicBezTo>
                        <a:pt x="127" y="0"/>
                        <a:pt x="1" y="159"/>
                        <a:pt x="1" y="380"/>
                      </a:cubicBezTo>
                      <a:cubicBezTo>
                        <a:pt x="1" y="602"/>
                        <a:pt x="127"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3" name="Google Shape;1991;p23">
                  <a:extLst>
                    <a:ext uri="{FF2B5EF4-FFF2-40B4-BE49-F238E27FC236}">
                      <a16:creationId xmlns:a16="http://schemas.microsoft.com/office/drawing/2014/main" id="{BF3E79ED-A079-CF09-4214-DD2551B9B9EF}"/>
                    </a:ext>
                  </a:extLst>
                </p:cNvPr>
                <p:cNvSpPr/>
                <p:nvPr/>
              </p:nvSpPr>
              <p:spPr>
                <a:xfrm>
                  <a:off x="6076436" y="3116978"/>
                  <a:ext cx="19334" cy="27901"/>
                </a:xfrm>
                <a:custGeom>
                  <a:avLst/>
                  <a:gdLst/>
                  <a:ahLst/>
                  <a:cxnLst/>
                  <a:rect l="l" t="t" r="r" b="b"/>
                  <a:pathLst>
                    <a:path w="571" h="824" extrusionOk="0">
                      <a:moveTo>
                        <a:pt x="286" y="0"/>
                      </a:moveTo>
                      <a:cubicBezTo>
                        <a:pt x="128" y="0"/>
                        <a:pt x="1" y="190"/>
                        <a:pt x="1" y="412"/>
                      </a:cubicBezTo>
                      <a:cubicBezTo>
                        <a:pt x="1" y="634"/>
                        <a:pt x="128"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4" name="Google Shape;1992;p23">
                  <a:extLst>
                    <a:ext uri="{FF2B5EF4-FFF2-40B4-BE49-F238E27FC236}">
                      <a16:creationId xmlns:a16="http://schemas.microsoft.com/office/drawing/2014/main" id="{E88F8113-8F7D-7563-F378-1D3E5C452C6B}"/>
                    </a:ext>
                  </a:extLst>
                </p:cNvPr>
                <p:cNvSpPr/>
                <p:nvPr/>
              </p:nvSpPr>
              <p:spPr>
                <a:xfrm>
                  <a:off x="6117203" y="3116978"/>
                  <a:ext cx="20384" cy="24684"/>
                </a:xfrm>
                <a:custGeom>
                  <a:avLst/>
                  <a:gdLst/>
                  <a:ahLst/>
                  <a:cxnLst/>
                  <a:rect l="l" t="t" r="r" b="b"/>
                  <a:pathLst>
                    <a:path w="602" h="729" extrusionOk="0">
                      <a:moveTo>
                        <a:pt x="285" y="0"/>
                      </a:moveTo>
                      <a:cubicBezTo>
                        <a:pt x="127" y="0"/>
                        <a:pt x="0" y="190"/>
                        <a:pt x="0" y="412"/>
                      </a:cubicBezTo>
                      <a:cubicBezTo>
                        <a:pt x="0" y="539"/>
                        <a:pt x="64" y="665"/>
                        <a:pt x="127" y="729"/>
                      </a:cubicBezTo>
                      <a:cubicBezTo>
                        <a:pt x="254" y="697"/>
                        <a:pt x="380" y="697"/>
                        <a:pt x="507" y="697"/>
                      </a:cubicBezTo>
                      <a:cubicBezTo>
                        <a:pt x="570" y="602"/>
                        <a:pt x="602" y="507"/>
                        <a:pt x="602" y="412"/>
                      </a:cubicBezTo>
                      <a:cubicBezTo>
                        <a:pt x="602"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5" name="Google Shape;1993;p23">
                  <a:extLst>
                    <a:ext uri="{FF2B5EF4-FFF2-40B4-BE49-F238E27FC236}">
                      <a16:creationId xmlns:a16="http://schemas.microsoft.com/office/drawing/2014/main" id="{64C61F05-9057-0D09-85FF-A7CB3C7FF98D}"/>
                    </a:ext>
                  </a:extLst>
                </p:cNvPr>
                <p:cNvSpPr/>
                <p:nvPr/>
              </p:nvSpPr>
              <p:spPr>
                <a:xfrm>
                  <a:off x="6055002" y="3144844"/>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1" y="634"/>
                        <a:pt x="571" y="412"/>
                      </a:cubicBezTo>
                      <a:cubicBezTo>
                        <a:pt x="571"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6" name="Google Shape;1994;p23">
                  <a:extLst>
                    <a:ext uri="{FF2B5EF4-FFF2-40B4-BE49-F238E27FC236}">
                      <a16:creationId xmlns:a16="http://schemas.microsoft.com/office/drawing/2014/main" id="{FEE2D1FC-904F-A5C9-E4A3-2FE94BC648AD}"/>
                    </a:ext>
                  </a:extLst>
                </p:cNvPr>
                <p:cNvSpPr/>
                <p:nvPr/>
              </p:nvSpPr>
              <p:spPr>
                <a:xfrm>
                  <a:off x="6097903" y="3144844"/>
                  <a:ext cx="11817" cy="7551"/>
                </a:xfrm>
                <a:custGeom>
                  <a:avLst/>
                  <a:gdLst/>
                  <a:ahLst/>
                  <a:cxnLst/>
                  <a:rect l="l" t="t" r="r" b="b"/>
                  <a:pathLst>
                    <a:path w="349" h="223" extrusionOk="0">
                      <a:moveTo>
                        <a:pt x="254" y="1"/>
                      </a:moveTo>
                      <a:cubicBezTo>
                        <a:pt x="127" y="1"/>
                        <a:pt x="32" y="96"/>
                        <a:pt x="0" y="222"/>
                      </a:cubicBezTo>
                      <a:cubicBezTo>
                        <a:pt x="95" y="127"/>
                        <a:pt x="222" y="64"/>
                        <a:pt x="349" y="32"/>
                      </a:cubicBezTo>
                      <a:cubicBezTo>
                        <a:pt x="317" y="1"/>
                        <a:pt x="285" y="1"/>
                        <a:pt x="25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7" name="Google Shape;1995;p23">
                  <a:extLst>
                    <a:ext uri="{FF2B5EF4-FFF2-40B4-BE49-F238E27FC236}">
                      <a16:creationId xmlns:a16="http://schemas.microsoft.com/office/drawing/2014/main" id="{C4B455C6-F830-04AE-B281-D5A0FBA45B32}"/>
                    </a:ext>
                  </a:extLst>
                </p:cNvPr>
                <p:cNvSpPr/>
                <p:nvPr/>
              </p:nvSpPr>
              <p:spPr>
                <a:xfrm>
                  <a:off x="6075386" y="3172711"/>
                  <a:ext cx="7517" cy="21501"/>
                </a:xfrm>
                <a:custGeom>
                  <a:avLst/>
                  <a:gdLst/>
                  <a:ahLst/>
                  <a:cxnLst/>
                  <a:rect l="l" t="t" r="r" b="b"/>
                  <a:pathLst>
                    <a:path w="222" h="635" extrusionOk="0">
                      <a:moveTo>
                        <a:pt x="222" y="1"/>
                      </a:moveTo>
                      <a:lnTo>
                        <a:pt x="222" y="1"/>
                      </a:lnTo>
                      <a:cubicBezTo>
                        <a:pt x="95" y="33"/>
                        <a:pt x="0" y="191"/>
                        <a:pt x="0" y="381"/>
                      </a:cubicBezTo>
                      <a:cubicBezTo>
                        <a:pt x="0" y="476"/>
                        <a:pt x="32" y="571"/>
                        <a:pt x="95" y="634"/>
                      </a:cubicBezTo>
                      <a:cubicBezTo>
                        <a:pt x="95" y="413"/>
                        <a:pt x="159" y="191"/>
                        <a:pt x="222"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8" name="Google Shape;1996;p23">
                  <a:extLst>
                    <a:ext uri="{FF2B5EF4-FFF2-40B4-BE49-F238E27FC236}">
                      <a16:creationId xmlns:a16="http://schemas.microsoft.com/office/drawing/2014/main" id="{154EAF46-854B-6AC2-5010-7DC2DFCAA41D}"/>
                    </a:ext>
                  </a:extLst>
                </p:cNvPr>
                <p:cNvSpPr/>
                <p:nvPr/>
              </p:nvSpPr>
              <p:spPr>
                <a:xfrm>
                  <a:off x="5973501" y="2760974"/>
                  <a:ext cx="19334" cy="27901"/>
                </a:xfrm>
                <a:custGeom>
                  <a:avLst/>
                  <a:gdLst/>
                  <a:ahLst/>
                  <a:cxnLst/>
                  <a:rect l="l" t="t" r="r" b="b"/>
                  <a:pathLst>
                    <a:path w="571" h="824" extrusionOk="0">
                      <a:moveTo>
                        <a:pt x="286" y="0"/>
                      </a:moveTo>
                      <a:cubicBezTo>
                        <a:pt x="127" y="0"/>
                        <a:pt x="1" y="190"/>
                        <a:pt x="1" y="412"/>
                      </a:cubicBezTo>
                      <a:cubicBezTo>
                        <a:pt x="1" y="633"/>
                        <a:pt x="127" y="823"/>
                        <a:pt x="286" y="823"/>
                      </a:cubicBezTo>
                      <a:cubicBezTo>
                        <a:pt x="444" y="823"/>
                        <a:pt x="571" y="633"/>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19" name="Google Shape;1997;p23">
                  <a:extLst>
                    <a:ext uri="{FF2B5EF4-FFF2-40B4-BE49-F238E27FC236}">
                      <a16:creationId xmlns:a16="http://schemas.microsoft.com/office/drawing/2014/main" id="{69D9CC24-537B-A8B1-7CAD-F58851CB3D53}"/>
                    </a:ext>
                  </a:extLst>
                </p:cNvPr>
                <p:cNvSpPr/>
                <p:nvPr/>
              </p:nvSpPr>
              <p:spPr>
                <a:xfrm>
                  <a:off x="6014269" y="2760974"/>
                  <a:ext cx="20384" cy="27901"/>
                </a:xfrm>
                <a:custGeom>
                  <a:avLst/>
                  <a:gdLst/>
                  <a:ahLst/>
                  <a:cxnLst/>
                  <a:rect l="l" t="t" r="r" b="b"/>
                  <a:pathLst>
                    <a:path w="602" h="824" extrusionOk="0">
                      <a:moveTo>
                        <a:pt x="317" y="0"/>
                      </a:moveTo>
                      <a:cubicBezTo>
                        <a:pt x="127" y="0"/>
                        <a:pt x="0" y="190"/>
                        <a:pt x="0" y="412"/>
                      </a:cubicBezTo>
                      <a:cubicBezTo>
                        <a:pt x="0" y="633"/>
                        <a:pt x="127" y="823"/>
                        <a:pt x="317" y="823"/>
                      </a:cubicBezTo>
                      <a:cubicBezTo>
                        <a:pt x="475" y="823"/>
                        <a:pt x="602" y="633"/>
                        <a:pt x="602" y="412"/>
                      </a:cubicBezTo>
                      <a:cubicBezTo>
                        <a:pt x="602" y="190"/>
                        <a:pt x="475" y="0"/>
                        <a:pt x="31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0" name="Google Shape;1998;p23">
                  <a:extLst>
                    <a:ext uri="{FF2B5EF4-FFF2-40B4-BE49-F238E27FC236}">
                      <a16:creationId xmlns:a16="http://schemas.microsoft.com/office/drawing/2014/main" id="{7889A839-A68E-DCD5-3307-F2B4E001D879}"/>
                    </a:ext>
                  </a:extLst>
                </p:cNvPr>
                <p:cNvSpPr/>
                <p:nvPr/>
              </p:nvSpPr>
              <p:spPr>
                <a:xfrm>
                  <a:off x="5993885" y="2788840"/>
                  <a:ext cx="19334" cy="25767"/>
                </a:xfrm>
                <a:custGeom>
                  <a:avLst/>
                  <a:gdLst/>
                  <a:ahLst/>
                  <a:cxnLst/>
                  <a:rect l="l" t="t" r="r" b="b"/>
                  <a:pathLst>
                    <a:path w="571" h="761" extrusionOk="0">
                      <a:moveTo>
                        <a:pt x="285" y="0"/>
                      </a:moveTo>
                      <a:cubicBezTo>
                        <a:pt x="127" y="0"/>
                        <a:pt x="0" y="191"/>
                        <a:pt x="0" y="412"/>
                      </a:cubicBezTo>
                      <a:cubicBezTo>
                        <a:pt x="0" y="444"/>
                        <a:pt x="0" y="507"/>
                        <a:pt x="32" y="539"/>
                      </a:cubicBezTo>
                      <a:cubicBezTo>
                        <a:pt x="159" y="602"/>
                        <a:pt x="317" y="666"/>
                        <a:pt x="444" y="761"/>
                      </a:cubicBezTo>
                      <a:cubicBezTo>
                        <a:pt x="539" y="666"/>
                        <a:pt x="570" y="539"/>
                        <a:pt x="570" y="412"/>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1" name="Google Shape;1999;p23">
                  <a:extLst>
                    <a:ext uri="{FF2B5EF4-FFF2-40B4-BE49-F238E27FC236}">
                      <a16:creationId xmlns:a16="http://schemas.microsoft.com/office/drawing/2014/main" id="{29DAAC14-97F7-1ED7-37B3-C6AD4C04406C}"/>
                    </a:ext>
                  </a:extLst>
                </p:cNvPr>
                <p:cNvSpPr/>
                <p:nvPr/>
              </p:nvSpPr>
              <p:spPr>
                <a:xfrm>
                  <a:off x="6035702" y="2788840"/>
                  <a:ext cx="19334" cy="26851"/>
                </a:xfrm>
                <a:custGeom>
                  <a:avLst/>
                  <a:gdLst/>
                  <a:ahLst/>
                  <a:cxnLst/>
                  <a:rect l="l" t="t" r="r" b="b"/>
                  <a:pathLst>
                    <a:path w="571" h="793" extrusionOk="0">
                      <a:moveTo>
                        <a:pt x="285" y="0"/>
                      </a:moveTo>
                      <a:cubicBezTo>
                        <a:pt x="127" y="0"/>
                        <a:pt x="0" y="191"/>
                        <a:pt x="0" y="412"/>
                      </a:cubicBezTo>
                      <a:cubicBezTo>
                        <a:pt x="0" y="634"/>
                        <a:pt x="127" y="792"/>
                        <a:pt x="285" y="792"/>
                      </a:cubicBezTo>
                      <a:cubicBezTo>
                        <a:pt x="444" y="792"/>
                        <a:pt x="570" y="634"/>
                        <a:pt x="570" y="412"/>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2" name="Google Shape;2000;p23">
                  <a:extLst>
                    <a:ext uri="{FF2B5EF4-FFF2-40B4-BE49-F238E27FC236}">
                      <a16:creationId xmlns:a16="http://schemas.microsoft.com/office/drawing/2014/main" id="{B9F322B7-4668-8283-5A1C-847ECEB3A5FE}"/>
                    </a:ext>
                  </a:extLst>
                </p:cNvPr>
                <p:cNvSpPr/>
                <p:nvPr/>
              </p:nvSpPr>
              <p:spPr>
                <a:xfrm>
                  <a:off x="6017486" y="2815657"/>
                  <a:ext cx="17167" cy="15034"/>
                </a:xfrm>
                <a:custGeom>
                  <a:avLst/>
                  <a:gdLst/>
                  <a:ahLst/>
                  <a:cxnLst/>
                  <a:rect l="l" t="t" r="r" b="b"/>
                  <a:pathLst>
                    <a:path w="507" h="444" extrusionOk="0">
                      <a:moveTo>
                        <a:pt x="222" y="0"/>
                      </a:moveTo>
                      <a:cubicBezTo>
                        <a:pt x="127" y="0"/>
                        <a:pt x="63" y="64"/>
                        <a:pt x="0" y="127"/>
                      </a:cubicBezTo>
                      <a:cubicBezTo>
                        <a:pt x="190" y="222"/>
                        <a:pt x="348" y="349"/>
                        <a:pt x="507" y="444"/>
                      </a:cubicBezTo>
                      <a:cubicBezTo>
                        <a:pt x="507" y="444"/>
                        <a:pt x="507" y="444"/>
                        <a:pt x="507" y="412"/>
                      </a:cubicBezTo>
                      <a:cubicBezTo>
                        <a:pt x="507" y="190"/>
                        <a:pt x="380" y="0"/>
                        <a:pt x="22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3" name="Google Shape;2001;p23">
                  <a:extLst>
                    <a:ext uri="{FF2B5EF4-FFF2-40B4-BE49-F238E27FC236}">
                      <a16:creationId xmlns:a16="http://schemas.microsoft.com/office/drawing/2014/main" id="{338870AA-0D5F-AC26-4576-8E113B3E3879}"/>
                    </a:ext>
                  </a:extLst>
                </p:cNvPr>
                <p:cNvSpPr/>
                <p:nvPr/>
              </p:nvSpPr>
              <p:spPr>
                <a:xfrm>
                  <a:off x="6035702" y="3118027"/>
                  <a:ext cx="19334" cy="26851"/>
                </a:xfrm>
                <a:custGeom>
                  <a:avLst/>
                  <a:gdLst/>
                  <a:ahLst/>
                  <a:cxnLst/>
                  <a:rect l="l" t="t" r="r" b="b"/>
                  <a:pathLst>
                    <a:path w="571" h="793" extrusionOk="0">
                      <a:moveTo>
                        <a:pt x="349" y="1"/>
                      </a:moveTo>
                      <a:cubicBezTo>
                        <a:pt x="254" y="96"/>
                        <a:pt x="127" y="191"/>
                        <a:pt x="0" y="318"/>
                      </a:cubicBezTo>
                      <a:cubicBezTo>
                        <a:pt x="0" y="318"/>
                        <a:pt x="0" y="349"/>
                        <a:pt x="0" y="381"/>
                      </a:cubicBezTo>
                      <a:cubicBezTo>
                        <a:pt x="0" y="603"/>
                        <a:pt x="127" y="793"/>
                        <a:pt x="285" y="793"/>
                      </a:cubicBezTo>
                      <a:cubicBezTo>
                        <a:pt x="444" y="793"/>
                        <a:pt x="570" y="603"/>
                        <a:pt x="570" y="381"/>
                      </a:cubicBezTo>
                      <a:cubicBezTo>
                        <a:pt x="570" y="191"/>
                        <a:pt x="475" y="33"/>
                        <a:pt x="349"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4" name="Google Shape;2002;p23">
                  <a:extLst>
                    <a:ext uri="{FF2B5EF4-FFF2-40B4-BE49-F238E27FC236}">
                      <a16:creationId xmlns:a16="http://schemas.microsoft.com/office/drawing/2014/main" id="{ECC55D19-4A8C-B7E3-9CA2-FAD8343E3B61}"/>
                    </a:ext>
                  </a:extLst>
                </p:cNvPr>
                <p:cNvSpPr/>
                <p:nvPr/>
              </p:nvSpPr>
              <p:spPr>
                <a:xfrm>
                  <a:off x="5973501" y="3154494"/>
                  <a:ext cx="19334" cy="17201"/>
                </a:xfrm>
                <a:custGeom>
                  <a:avLst/>
                  <a:gdLst/>
                  <a:ahLst/>
                  <a:cxnLst/>
                  <a:rect l="l" t="t" r="r" b="b"/>
                  <a:pathLst>
                    <a:path w="571" h="508" extrusionOk="0">
                      <a:moveTo>
                        <a:pt x="571" y="1"/>
                      </a:moveTo>
                      <a:cubicBezTo>
                        <a:pt x="381" y="64"/>
                        <a:pt x="191" y="127"/>
                        <a:pt x="1" y="191"/>
                      </a:cubicBezTo>
                      <a:cubicBezTo>
                        <a:pt x="32" y="381"/>
                        <a:pt x="127" y="507"/>
                        <a:pt x="286" y="507"/>
                      </a:cubicBezTo>
                      <a:cubicBezTo>
                        <a:pt x="444" y="507"/>
                        <a:pt x="571" y="349"/>
                        <a:pt x="571" y="127"/>
                      </a:cubicBezTo>
                      <a:cubicBezTo>
                        <a:pt x="571" y="64"/>
                        <a:pt x="571" y="32"/>
                        <a:pt x="571"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5" name="Google Shape;2003;p23">
                  <a:extLst>
                    <a:ext uri="{FF2B5EF4-FFF2-40B4-BE49-F238E27FC236}">
                      <a16:creationId xmlns:a16="http://schemas.microsoft.com/office/drawing/2014/main" id="{752DD0A0-8457-0889-A8BF-DFC79F96279E}"/>
                    </a:ext>
                  </a:extLst>
                </p:cNvPr>
                <p:cNvSpPr/>
                <p:nvPr/>
              </p:nvSpPr>
              <p:spPr>
                <a:xfrm>
                  <a:off x="6014269" y="3144844"/>
                  <a:ext cx="20384" cy="26851"/>
                </a:xfrm>
                <a:custGeom>
                  <a:avLst/>
                  <a:gdLst/>
                  <a:ahLst/>
                  <a:cxnLst/>
                  <a:rect l="l" t="t" r="r" b="b"/>
                  <a:pathLst>
                    <a:path w="602" h="793" extrusionOk="0">
                      <a:moveTo>
                        <a:pt x="317" y="1"/>
                      </a:moveTo>
                      <a:cubicBezTo>
                        <a:pt x="127" y="1"/>
                        <a:pt x="0" y="191"/>
                        <a:pt x="0" y="412"/>
                      </a:cubicBezTo>
                      <a:cubicBezTo>
                        <a:pt x="0" y="634"/>
                        <a:pt x="127" y="792"/>
                        <a:pt x="317" y="792"/>
                      </a:cubicBezTo>
                      <a:cubicBezTo>
                        <a:pt x="475" y="792"/>
                        <a:pt x="602" y="634"/>
                        <a:pt x="602" y="412"/>
                      </a:cubicBezTo>
                      <a:cubicBezTo>
                        <a:pt x="602" y="191"/>
                        <a:pt x="475" y="1"/>
                        <a:pt x="31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6" name="Google Shape;2004;p23">
                  <a:extLst>
                    <a:ext uri="{FF2B5EF4-FFF2-40B4-BE49-F238E27FC236}">
                      <a16:creationId xmlns:a16="http://schemas.microsoft.com/office/drawing/2014/main" id="{727CCEE1-2F4F-24B7-9594-A980EAB35E6F}"/>
                    </a:ext>
                  </a:extLst>
                </p:cNvPr>
                <p:cNvSpPr/>
                <p:nvPr/>
              </p:nvSpPr>
              <p:spPr>
                <a:xfrm>
                  <a:off x="5993885" y="3171661"/>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7" name="Google Shape;2005;p23">
                  <a:extLst>
                    <a:ext uri="{FF2B5EF4-FFF2-40B4-BE49-F238E27FC236}">
                      <a16:creationId xmlns:a16="http://schemas.microsoft.com/office/drawing/2014/main" id="{AD63616A-46EB-04B0-C004-30FAD798D1CD}"/>
                    </a:ext>
                  </a:extLst>
                </p:cNvPr>
                <p:cNvSpPr/>
                <p:nvPr/>
              </p:nvSpPr>
              <p:spPr>
                <a:xfrm>
                  <a:off x="6035702" y="3171661"/>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8" name="Google Shape;2006;p23">
                  <a:extLst>
                    <a:ext uri="{FF2B5EF4-FFF2-40B4-BE49-F238E27FC236}">
                      <a16:creationId xmlns:a16="http://schemas.microsoft.com/office/drawing/2014/main" id="{B36B7816-BA10-AA4E-5E8C-7B450B6048E2}"/>
                    </a:ext>
                  </a:extLst>
                </p:cNvPr>
                <p:cNvSpPr/>
                <p:nvPr/>
              </p:nvSpPr>
              <p:spPr>
                <a:xfrm>
                  <a:off x="5890951" y="2760974"/>
                  <a:ext cx="20384" cy="27901"/>
                </a:xfrm>
                <a:custGeom>
                  <a:avLst/>
                  <a:gdLst/>
                  <a:ahLst/>
                  <a:cxnLst/>
                  <a:rect l="l" t="t" r="r" b="b"/>
                  <a:pathLst>
                    <a:path w="602" h="824" extrusionOk="0">
                      <a:moveTo>
                        <a:pt x="285" y="0"/>
                      </a:moveTo>
                      <a:cubicBezTo>
                        <a:pt x="127" y="0"/>
                        <a:pt x="0" y="190"/>
                        <a:pt x="0" y="412"/>
                      </a:cubicBezTo>
                      <a:cubicBezTo>
                        <a:pt x="0" y="633"/>
                        <a:pt x="127" y="823"/>
                        <a:pt x="285" y="823"/>
                      </a:cubicBezTo>
                      <a:cubicBezTo>
                        <a:pt x="475" y="823"/>
                        <a:pt x="602" y="633"/>
                        <a:pt x="602" y="412"/>
                      </a:cubicBezTo>
                      <a:cubicBezTo>
                        <a:pt x="602" y="190"/>
                        <a:pt x="475"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29" name="Google Shape;2007;p23">
                  <a:extLst>
                    <a:ext uri="{FF2B5EF4-FFF2-40B4-BE49-F238E27FC236}">
                      <a16:creationId xmlns:a16="http://schemas.microsoft.com/office/drawing/2014/main" id="{C5E16A46-F28C-DFCB-8F0A-BE4FB7419F96}"/>
                    </a:ext>
                  </a:extLst>
                </p:cNvPr>
                <p:cNvSpPr/>
                <p:nvPr/>
              </p:nvSpPr>
              <p:spPr>
                <a:xfrm>
                  <a:off x="5932768" y="2760974"/>
                  <a:ext cx="19334" cy="27901"/>
                </a:xfrm>
                <a:custGeom>
                  <a:avLst/>
                  <a:gdLst/>
                  <a:ahLst/>
                  <a:cxnLst/>
                  <a:rect l="l" t="t" r="r" b="b"/>
                  <a:pathLst>
                    <a:path w="571" h="824" extrusionOk="0">
                      <a:moveTo>
                        <a:pt x="285" y="0"/>
                      </a:moveTo>
                      <a:cubicBezTo>
                        <a:pt x="127" y="0"/>
                        <a:pt x="0" y="190"/>
                        <a:pt x="0" y="412"/>
                      </a:cubicBezTo>
                      <a:cubicBezTo>
                        <a:pt x="0" y="633"/>
                        <a:pt x="127" y="823"/>
                        <a:pt x="285" y="823"/>
                      </a:cubicBezTo>
                      <a:cubicBezTo>
                        <a:pt x="444" y="823"/>
                        <a:pt x="570" y="633"/>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0" name="Google Shape;2008;p23">
                  <a:extLst>
                    <a:ext uri="{FF2B5EF4-FFF2-40B4-BE49-F238E27FC236}">
                      <a16:creationId xmlns:a16="http://schemas.microsoft.com/office/drawing/2014/main" id="{A53A5EF0-2888-CE96-7B44-52F0047EEDC1}"/>
                    </a:ext>
                  </a:extLst>
                </p:cNvPr>
                <p:cNvSpPr/>
                <p:nvPr/>
              </p:nvSpPr>
              <p:spPr>
                <a:xfrm>
                  <a:off x="5915601" y="2788840"/>
                  <a:ext cx="11817" cy="2167"/>
                </a:xfrm>
                <a:custGeom>
                  <a:avLst/>
                  <a:gdLst/>
                  <a:ahLst/>
                  <a:cxnLst/>
                  <a:rect l="l" t="t" r="r" b="b"/>
                  <a:pathLst>
                    <a:path w="349" h="64" extrusionOk="0">
                      <a:moveTo>
                        <a:pt x="191" y="0"/>
                      </a:moveTo>
                      <a:cubicBezTo>
                        <a:pt x="127" y="0"/>
                        <a:pt x="64" y="32"/>
                        <a:pt x="0" y="64"/>
                      </a:cubicBezTo>
                      <a:lnTo>
                        <a:pt x="349" y="64"/>
                      </a:lnTo>
                      <a:cubicBezTo>
                        <a:pt x="317" y="32"/>
                        <a:pt x="254" y="0"/>
                        <a:pt x="19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1" name="Google Shape;2009;p23">
                  <a:extLst>
                    <a:ext uri="{FF2B5EF4-FFF2-40B4-BE49-F238E27FC236}">
                      <a16:creationId xmlns:a16="http://schemas.microsoft.com/office/drawing/2014/main" id="{8314D30A-A376-BCE6-1C23-2B62D80DB07B}"/>
                    </a:ext>
                  </a:extLst>
                </p:cNvPr>
                <p:cNvSpPr/>
                <p:nvPr/>
              </p:nvSpPr>
              <p:spPr>
                <a:xfrm>
                  <a:off x="5955285" y="2788840"/>
                  <a:ext cx="18251" cy="10767"/>
                </a:xfrm>
                <a:custGeom>
                  <a:avLst/>
                  <a:gdLst/>
                  <a:ahLst/>
                  <a:cxnLst/>
                  <a:rect l="l" t="t" r="r" b="b"/>
                  <a:pathLst>
                    <a:path w="539" h="318" extrusionOk="0">
                      <a:moveTo>
                        <a:pt x="254" y="0"/>
                      </a:moveTo>
                      <a:cubicBezTo>
                        <a:pt x="127" y="0"/>
                        <a:pt x="64" y="64"/>
                        <a:pt x="0" y="191"/>
                      </a:cubicBezTo>
                      <a:cubicBezTo>
                        <a:pt x="190" y="222"/>
                        <a:pt x="349" y="254"/>
                        <a:pt x="539" y="317"/>
                      </a:cubicBezTo>
                      <a:cubicBezTo>
                        <a:pt x="475" y="127"/>
                        <a:pt x="380" y="0"/>
                        <a:pt x="25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2" name="Google Shape;2010;p23">
                  <a:extLst>
                    <a:ext uri="{FF2B5EF4-FFF2-40B4-BE49-F238E27FC236}">
                      <a16:creationId xmlns:a16="http://schemas.microsoft.com/office/drawing/2014/main" id="{17D025C9-A125-7D67-6924-51FA0EC0053C}"/>
                    </a:ext>
                  </a:extLst>
                </p:cNvPr>
                <p:cNvSpPr/>
                <p:nvPr/>
              </p:nvSpPr>
              <p:spPr>
                <a:xfrm>
                  <a:off x="5894167" y="3167361"/>
                  <a:ext cx="12901" cy="4334"/>
                </a:xfrm>
                <a:custGeom>
                  <a:avLst/>
                  <a:gdLst/>
                  <a:ahLst/>
                  <a:cxnLst/>
                  <a:rect l="l" t="t" r="r" b="b"/>
                  <a:pathLst>
                    <a:path w="381" h="128" extrusionOk="0">
                      <a:moveTo>
                        <a:pt x="0" y="1"/>
                      </a:moveTo>
                      <a:cubicBezTo>
                        <a:pt x="32" y="96"/>
                        <a:pt x="127" y="127"/>
                        <a:pt x="190" y="127"/>
                      </a:cubicBezTo>
                      <a:cubicBezTo>
                        <a:pt x="285" y="127"/>
                        <a:pt x="348" y="96"/>
                        <a:pt x="380" y="32"/>
                      </a:cubicBezTo>
                      <a:cubicBezTo>
                        <a:pt x="253" y="32"/>
                        <a:pt x="127" y="1"/>
                        <a:pt x="0"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3" name="Google Shape;2011;p23">
                  <a:extLst>
                    <a:ext uri="{FF2B5EF4-FFF2-40B4-BE49-F238E27FC236}">
                      <a16:creationId xmlns:a16="http://schemas.microsoft.com/office/drawing/2014/main" id="{B5215653-51B5-4677-09EA-CF0AD0D445B2}"/>
                    </a:ext>
                  </a:extLst>
                </p:cNvPr>
                <p:cNvSpPr/>
                <p:nvPr/>
              </p:nvSpPr>
              <p:spPr>
                <a:xfrm>
                  <a:off x="5935985" y="3166278"/>
                  <a:ext cx="15034" cy="5418"/>
                </a:xfrm>
                <a:custGeom>
                  <a:avLst/>
                  <a:gdLst/>
                  <a:ahLst/>
                  <a:cxnLst/>
                  <a:rect l="l" t="t" r="r" b="b"/>
                  <a:pathLst>
                    <a:path w="444" h="160" extrusionOk="0">
                      <a:moveTo>
                        <a:pt x="444" y="1"/>
                      </a:moveTo>
                      <a:cubicBezTo>
                        <a:pt x="285" y="33"/>
                        <a:pt x="159" y="64"/>
                        <a:pt x="0" y="64"/>
                      </a:cubicBezTo>
                      <a:cubicBezTo>
                        <a:pt x="64" y="128"/>
                        <a:pt x="127" y="159"/>
                        <a:pt x="190" y="159"/>
                      </a:cubicBezTo>
                      <a:cubicBezTo>
                        <a:pt x="285" y="159"/>
                        <a:pt x="380" y="96"/>
                        <a:pt x="44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4" name="Google Shape;2012;p23">
                  <a:extLst>
                    <a:ext uri="{FF2B5EF4-FFF2-40B4-BE49-F238E27FC236}">
                      <a16:creationId xmlns:a16="http://schemas.microsoft.com/office/drawing/2014/main" id="{1C8E8163-1A33-2829-C916-749D31E61130}"/>
                    </a:ext>
                  </a:extLst>
                </p:cNvPr>
                <p:cNvSpPr/>
                <p:nvPr/>
              </p:nvSpPr>
              <p:spPr>
                <a:xfrm>
                  <a:off x="5912384" y="3171661"/>
                  <a:ext cx="19334" cy="27901"/>
                </a:xfrm>
                <a:custGeom>
                  <a:avLst/>
                  <a:gdLst/>
                  <a:ahLst/>
                  <a:cxnLst/>
                  <a:rect l="l" t="t" r="r" b="b"/>
                  <a:pathLst>
                    <a:path w="571" h="824" extrusionOk="0">
                      <a:moveTo>
                        <a:pt x="286" y="0"/>
                      </a:moveTo>
                      <a:cubicBezTo>
                        <a:pt x="127" y="0"/>
                        <a:pt x="0" y="190"/>
                        <a:pt x="0" y="412"/>
                      </a:cubicBezTo>
                      <a:cubicBezTo>
                        <a:pt x="0" y="634"/>
                        <a:pt x="127"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5" name="Google Shape;2013;p23">
                  <a:extLst>
                    <a:ext uri="{FF2B5EF4-FFF2-40B4-BE49-F238E27FC236}">
                      <a16:creationId xmlns:a16="http://schemas.microsoft.com/office/drawing/2014/main" id="{5A9E4333-923C-CB17-D16B-624D6EFEF7F6}"/>
                    </a:ext>
                  </a:extLst>
                </p:cNvPr>
                <p:cNvSpPr/>
                <p:nvPr/>
              </p:nvSpPr>
              <p:spPr>
                <a:xfrm>
                  <a:off x="5953118" y="3171661"/>
                  <a:ext cx="20418" cy="27901"/>
                </a:xfrm>
                <a:custGeom>
                  <a:avLst/>
                  <a:gdLst/>
                  <a:ahLst/>
                  <a:cxnLst/>
                  <a:rect l="l" t="t" r="r" b="b"/>
                  <a:pathLst>
                    <a:path w="603" h="824" extrusionOk="0">
                      <a:moveTo>
                        <a:pt x="318" y="0"/>
                      </a:moveTo>
                      <a:cubicBezTo>
                        <a:pt x="128" y="0"/>
                        <a:pt x="1" y="190"/>
                        <a:pt x="1" y="412"/>
                      </a:cubicBezTo>
                      <a:cubicBezTo>
                        <a:pt x="1" y="634"/>
                        <a:pt x="159" y="824"/>
                        <a:pt x="318" y="824"/>
                      </a:cubicBezTo>
                      <a:cubicBezTo>
                        <a:pt x="476" y="824"/>
                        <a:pt x="603" y="634"/>
                        <a:pt x="603" y="412"/>
                      </a:cubicBezTo>
                      <a:cubicBezTo>
                        <a:pt x="603" y="190"/>
                        <a:pt x="476" y="0"/>
                        <a:pt x="318"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6" name="Google Shape;2014;p23">
                  <a:extLst>
                    <a:ext uri="{FF2B5EF4-FFF2-40B4-BE49-F238E27FC236}">
                      <a16:creationId xmlns:a16="http://schemas.microsoft.com/office/drawing/2014/main" id="{26B2D047-668E-6389-2E03-26369EE640E8}"/>
                    </a:ext>
                  </a:extLst>
                </p:cNvPr>
                <p:cNvSpPr/>
                <p:nvPr/>
              </p:nvSpPr>
              <p:spPr>
                <a:xfrm>
                  <a:off x="5809450" y="2760974"/>
                  <a:ext cx="19334" cy="27901"/>
                </a:xfrm>
                <a:custGeom>
                  <a:avLst/>
                  <a:gdLst/>
                  <a:ahLst/>
                  <a:cxnLst/>
                  <a:rect l="l" t="t" r="r" b="b"/>
                  <a:pathLst>
                    <a:path w="571" h="824" extrusionOk="0">
                      <a:moveTo>
                        <a:pt x="285" y="0"/>
                      </a:moveTo>
                      <a:cubicBezTo>
                        <a:pt x="127" y="0"/>
                        <a:pt x="0" y="190"/>
                        <a:pt x="0" y="412"/>
                      </a:cubicBezTo>
                      <a:cubicBezTo>
                        <a:pt x="0" y="633"/>
                        <a:pt x="127" y="823"/>
                        <a:pt x="285" y="823"/>
                      </a:cubicBezTo>
                      <a:cubicBezTo>
                        <a:pt x="444" y="823"/>
                        <a:pt x="570" y="633"/>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7" name="Google Shape;2015;p23">
                  <a:extLst>
                    <a:ext uri="{FF2B5EF4-FFF2-40B4-BE49-F238E27FC236}">
                      <a16:creationId xmlns:a16="http://schemas.microsoft.com/office/drawing/2014/main" id="{66804BFF-E96B-796F-212F-029CFC8D7DCE}"/>
                    </a:ext>
                  </a:extLst>
                </p:cNvPr>
                <p:cNvSpPr/>
                <p:nvPr/>
              </p:nvSpPr>
              <p:spPr>
                <a:xfrm>
                  <a:off x="5851267" y="2760974"/>
                  <a:ext cx="19334" cy="27901"/>
                </a:xfrm>
                <a:custGeom>
                  <a:avLst/>
                  <a:gdLst/>
                  <a:ahLst/>
                  <a:cxnLst/>
                  <a:rect l="l" t="t" r="r" b="b"/>
                  <a:pathLst>
                    <a:path w="571" h="824" extrusionOk="0">
                      <a:moveTo>
                        <a:pt x="285" y="0"/>
                      </a:moveTo>
                      <a:cubicBezTo>
                        <a:pt x="127" y="0"/>
                        <a:pt x="0" y="190"/>
                        <a:pt x="0" y="412"/>
                      </a:cubicBezTo>
                      <a:cubicBezTo>
                        <a:pt x="0" y="633"/>
                        <a:pt x="127" y="823"/>
                        <a:pt x="285" y="823"/>
                      </a:cubicBezTo>
                      <a:cubicBezTo>
                        <a:pt x="444" y="823"/>
                        <a:pt x="570" y="633"/>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8" name="Google Shape;2016;p23">
                  <a:extLst>
                    <a:ext uri="{FF2B5EF4-FFF2-40B4-BE49-F238E27FC236}">
                      <a16:creationId xmlns:a16="http://schemas.microsoft.com/office/drawing/2014/main" id="{FEB3A67A-1033-0C1A-40EF-F66FDF163A79}"/>
                    </a:ext>
                  </a:extLst>
                </p:cNvPr>
                <p:cNvSpPr/>
                <p:nvPr/>
              </p:nvSpPr>
              <p:spPr>
                <a:xfrm>
                  <a:off x="5829800" y="2788840"/>
                  <a:ext cx="20418" cy="23634"/>
                </a:xfrm>
                <a:custGeom>
                  <a:avLst/>
                  <a:gdLst/>
                  <a:ahLst/>
                  <a:cxnLst/>
                  <a:rect l="l" t="t" r="r" b="b"/>
                  <a:pathLst>
                    <a:path w="603" h="698" extrusionOk="0">
                      <a:moveTo>
                        <a:pt x="286" y="0"/>
                      </a:moveTo>
                      <a:cubicBezTo>
                        <a:pt x="128" y="0"/>
                        <a:pt x="1" y="191"/>
                        <a:pt x="1" y="412"/>
                      </a:cubicBezTo>
                      <a:cubicBezTo>
                        <a:pt x="1" y="507"/>
                        <a:pt x="33" y="602"/>
                        <a:pt x="96" y="697"/>
                      </a:cubicBezTo>
                      <a:cubicBezTo>
                        <a:pt x="254" y="602"/>
                        <a:pt x="413" y="539"/>
                        <a:pt x="571" y="476"/>
                      </a:cubicBezTo>
                      <a:cubicBezTo>
                        <a:pt x="603" y="444"/>
                        <a:pt x="603" y="412"/>
                        <a:pt x="603" y="412"/>
                      </a:cubicBezTo>
                      <a:cubicBezTo>
                        <a:pt x="603"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39" name="Google Shape;2017;p23">
                  <a:extLst>
                    <a:ext uri="{FF2B5EF4-FFF2-40B4-BE49-F238E27FC236}">
                      <a16:creationId xmlns:a16="http://schemas.microsoft.com/office/drawing/2014/main" id="{5C1BCF84-EF2C-41DF-9963-494212A9E384}"/>
                    </a:ext>
                  </a:extLst>
                </p:cNvPr>
                <p:cNvSpPr/>
                <p:nvPr/>
              </p:nvSpPr>
              <p:spPr>
                <a:xfrm>
                  <a:off x="5872700" y="2788840"/>
                  <a:ext cx="16117" cy="8600"/>
                </a:xfrm>
                <a:custGeom>
                  <a:avLst/>
                  <a:gdLst/>
                  <a:ahLst/>
                  <a:cxnLst/>
                  <a:rect l="l" t="t" r="r" b="b"/>
                  <a:pathLst>
                    <a:path w="476" h="254" extrusionOk="0">
                      <a:moveTo>
                        <a:pt x="254" y="0"/>
                      </a:moveTo>
                      <a:cubicBezTo>
                        <a:pt x="127" y="0"/>
                        <a:pt x="32" y="96"/>
                        <a:pt x="1" y="254"/>
                      </a:cubicBezTo>
                      <a:cubicBezTo>
                        <a:pt x="159" y="191"/>
                        <a:pt x="317" y="159"/>
                        <a:pt x="476" y="159"/>
                      </a:cubicBezTo>
                      <a:cubicBezTo>
                        <a:pt x="444" y="64"/>
                        <a:pt x="349" y="0"/>
                        <a:pt x="254"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0" name="Google Shape;2018;p23">
                  <a:extLst>
                    <a:ext uri="{FF2B5EF4-FFF2-40B4-BE49-F238E27FC236}">
                      <a16:creationId xmlns:a16="http://schemas.microsoft.com/office/drawing/2014/main" id="{8037B457-4A29-B348-EA0C-F58D0FA23BB4}"/>
                    </a:ext>
                  </a:extLst>
                </p:cNvPr>
                <p:cNvSpPr/>
                <p:nvPr/>
              </p:nvSpPr>
              <p:spPr>
                <a:xfrm>
                  <a:off x="5809450" y="2815657"/>
                  <a:ext cx="13950" cy="10734"/>
                </a:xfrm>
                <a:custGeom>
                  <a:avLst/>
                  <a:gdLst/>
                  <a:ahLst/>
                  <a:cxnLst/>
                  <a:rect l="l" t="t" r="r" b="b"/>
                  <a:pathLst>
                    <a:path w="412" h="317" extrusionOk="0">
                      <a:moveTo>
                        <a:pt x="285" y="0"/>
                      </a:moveTo>
                      <a:cubicBezTo>
                        <a:pt x="159" y="0"/>
                        <a:pt x="32" y="159"/>
                        <a:pt x="0" y="317"/>
                      </a:cubicBezTo>
                      <a:cubicBezTo>
                        <a:pt x="127" y="222"/>
                        <a:pt x="285" y="127"/>
                        <a:pt x="412" y="64"/>
                      </a:cubicBezTo>
                      <a:cubicBezTo>
                        <a:pt x="380" y="32"/>
                        <a:pt x="349"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1" name="Google Shape;2019;p23">
                  <a:extLst>
                    <a:ext uri="{FF2B5EF4-FFF2-40B4-BE49-F238E27FC236}">
                      <a16:creationId xmlns:a16="http://schemas.microsoft.com/office/drawing/2014/main" id="{C4800A5F-3D46-1125-4A69-955FA643321F}"/>
                    </a:ext>
                  </a:extLst>
                </p:cNvPr>
                <p:cNvSpPr/>
                <p:nvPr/>
              </p:nvSpPr>
              <p:spPr>
                <a:xfrm>
                  <a:off x="5809450" y="3144844"/>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2" name="Google Shape;2020;p23">
                  <a:extLst>
                    <a:ext uri="{FF2B5EF4-FFF2-40B4-BE49-F238E27FC236}">
                      <a16:creationId xmlns:a16="http://schemas.microsoft.com/office/drawing/2014/main" id="{ADC9D85F-FC5A-4B54-8930-15E271CD377B}"/>
                    </a:ext>
                  </a:extLst>
                </p:cNvPr>
                <p:cNvSpPr/>
                <p:nvPr/>
              </p:nvSpPr>
              <p:spPr>
                <a:xfrm>
                  <a:off x="5851267" y="3156628"/>
                  <a:ext cx="18251" cy="15068"/>
                </a:xfrm>
                <a:custGeom>
                  <a:avLst/>
                  <a:gdLst/>
                  <a:ahLst/>
                  <a:cxnLst/>
                  <a:rect l="l" t="t" r="r" b="b"/>
                  <a:pathLst>
                    <a:path w="539" h="445" extrusionOk="0">
                      <a:moveTo>
                        <a:pt x="0" y="1"/>
                      </a:moveTo>
                      <a:cubicBezTo>
                        <a:pt x="0" y="1"/>
                        <a:pt x="0" y="33"/>
                        <a:pt x="0" y="64"/>
                      </a:cubicBezTo>
                      <a:cubicBezTo>
                        <a:pt x="0" y="286"/>
                        <a:pt x="127" y="444"/>
                        <a:pt x="285" y="444"/>
                      </a:cubicBezTo>
                      <a:cubicBezTo>
                        <a:pt x="412" y="444"/>
                        <a:pt x="507" y="349"/>
                        <a:pt x="539" y="191"/>
                      </a:cubicBezTo>
                      <a:cubicBezTo>
                        <a:pt x="349" y="128"/>
                        <a:pt x="159" y="64"/>
                        <a:pt x="0"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3" name="Google Shape;2021;p23">
                  <a:extLst>
                    <a:ext uri="{FF2B5EF4-FFF2-40B4-BE49-F238E27FC236}">
                      <a16:creationId xmlns:a16="http://schemas.microsoft.com/office/drawing/2014/main" id="{ACA07222-2A80-DDE9-2BF7-D6CCC63C040F}"/>
                    </a:ext>
                  </a:extLst>
                </p:cNvPr>
                <p:cNvSpPr/>
                <p:nvPr/>
              </p:nvSpPr>
              <p:spPr>
                <a:xfrm>
                  <a:off x="5829800" y="3171661"/>
                  <a:ext cx="20418" cy="27901"/>
                </a:xfrm>
                <a:custGeom>
                  <a:avLst/>
                  <a:gdLst/>
                  <a:ahLst/>
                  <a:cxnLst/>
                  <a:rect l="l" t="t" r="r" b="b"/>
                  <a:pathLst>
                    <a:path w="603" h="824" extrusionOk="0">
                      <a:moveTo>
                        <a:pt x="286" y="0"/>
                      </a:moveTo>
                      <a:cubicBezTo>
                        <a:pt x="128" y="0"/>
                        <a:pt x="1" y="190"/>
                        <a:pt x="1" y="412"/>
                      </a:cubicBezTo>
                      <a:cubicBezTo>
                        <a:pt x="1" y="634"/>
                        <a:pt x="128" y="824"/>
                        <a:pt x="286" y="824"/>
                      </a:cubicBezTo>
                      <a:cubicBezTo>
                        <a:pt x="476" y="824"/>
                        <a:pt x="603" y="634"/>
                        <a:pt x="603" y="412"/>
                      </a:cubicBezTo>
                      <a:cubicBezTo>
                        <a:pt x="603"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4" name="Google Shape;2022;p23">
                  <a:extLst>
                    <a:ext uri="{FF2B5EF4-FFF2-40B4-BE49-F238E27FC236}">
                      <a16:creationId xmlns:a16="http://schemas.microsoft.com/office/drawing/2014/main" id="{197FEB15-C517-4693-C321-D67DD9F5266F}"/>
                    </a:ext>
                  </a:extLst>
                </p:cNvPr>
                <p:cNvSpPr/>
                <p:nvPr/>
              </p:nvSpPr>
              <p:spPr>
                <a:xfrm>
                  <a:off x="5871651" y="3171661"/>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3" y="824"/>
                        <a:pt x="570" y="634"/>
                        <a:pt x="570" y="412"/>
                      </a:cubicBezTo>
                      <a:cubicBezTo>
                        <a:pt x="570" y="190"/>
                        <a:pt x="443"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5" name="Google Shape;2023;p23">
                  <a:extLst>
                    <a:ext uri="{FF2B5EF4-FFF2-40B4-BE49-F238E27FC236}">
                      <a16:creationId xmlns:a16="http://schemas.microsoft.com/office/drawing/2014/main" id="{E514870B-27F9-6509-5586-7B176D2FF7F2}"/>
                    </a:ext>
                  </a:extLst>
                </p:cNvPr>
                <p:cNvSpPr/>
                <p:nvPr/>
              </p:nvSpPr>
              <p:spPr>
                <a:xfrm>
                  <a:off x="5768682" y="2760974"/>
                  <a:ext cx="20418" cy="27901"/>
                </a:xfrm>
                <a:custGeom>
                  <a:avLst/>
                  <a:gdLst/>
                  <a:ahLst/>
                  <a:cxnLst/>
                  <a:rect l="l" t="t" r="r" b="b"/>
                  <a:pathLst>
                    <a:path w="603" h="824" extrusionOk="0">
                      <a:moveTo>
                        <a:pt x="286" y="0"/>
                      </a:moveTo>
                      <a:cubicBezTo>
                        <a:pt x="128" y="0"/>
                        <a:pt x="1" y="190"/>
                        <a:pt x="1" y="412"/>
                      </a:cubicBezTo>
                      <a:cubicBezTo>
                        <a:pt x="1" y="633"/>
                        <a:pt x="128" y="823"/>
                        <a:pt x="286" y="823"/>
                      </a:cubicBezTo>
                      <a:cubicBezTo>
                        <a:pt x="444" y="823"/>
                        <a:pt x="571" y="633"/>
                        <a:pt x="571" y="412"/>
                      </a:cubicBezTo>
                      <a:cubicBezTo>
                        <a:pt x="603"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6" name="Google Shape;2024;p23">
                  <a:extLst>
                    <a:ext uri="{FF2B5EF4-FFF2-40B4-BE49-F238E27FC236}">
                      <a16:creationId xmlns:a16="http://schemas.microsoft.com/office/drawing/2014/main" id="{AD550219-4A5C-EBF6-B459-7F3B92CA05FA}"/>
                    </a:ext>
                  </a:extLst>
                </p:cNvPr>
                <p:cNvSpPr/>
                <p:nvPr/>
              </p:nvSpPr>
              <p:spPr>
                <a:xfrm>
                  <a:off x="5748332" y="2788840"/>
                  <a:ext cx="19334" cy="26851"/>
                </a:xfrm>
                <a:custGeom>
                  <a:avLst/>
                  <a:gdLst/>
                  <a:ahLst/>
                  <a:cxnLst/>
                  <a:rect l="l" t="t" r="r" b="b"/>
                  <a:pathLst>
                    <a:path w="571" h="793" extrusionOk="0">
                      <a:moveTo>
                        <a:pt x="253" y="0"/>
                      </a:moveTo>
                      <a:cubicBezTo>
                        <a:pt x="190" y="127"/>
                        <a:pt x="95" y="254"/>
                        <a:pt x="0" y="349"/>
                      </a:cubicBezTo>
                      <a:cubicBezTo>
                        <a:pt x="0" y="349"/>
                        <a:pt x="0" y="381"/>
                        <a:pt x="0" y="381"/>
                      </a:cubicBezTo>
                      <a:cubicBezTo>
                        <a:pt x="0" y="602"/>
                        <a:pt x="127" y="792"/>
                        <a:pt x="285" y="792"/>
                      </a:cubicBezTo>
                      <a:cubicBezTo>
                        <a:pt x="443" y="792"/>
                        <a:pt x="570" y="602"/>
                        <a:pt x="570" y="381"/>
                      </a:cubicBezTo>
                      <a:cubicBezTo>
                        <a:pt x="570" y="159"/>
                        <a:pt x="443"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7" name="Google Shape;2025;p23">
                  <a:extLst>
                    <a:ext uri="{FF2B5EF4-FFF2-40B4-BE49-F238E27FC236}">
                      <a16:creationId xmlns:a16="http://schemas.microsoft.com/office/drawing/2014/main" id="{CBC840FB-926D-E60A-08C4-ADA4305C1209}"/>
                    </a:ext>
                  </a:extLst>
                </p:cNvPr>
                <p:cNvSpPr/>
                <p:nvPr/>
              </p:nvSpPr>
              <p:spPr>
                <a:xfrm>
                  <a:off x="5790150" y="2788840"/>
                  <a:ext cx="19334" cy="26851"/>
                </a:xfrm>
                <a:custGeom>
                  <a:avLst/>
                  <a:gdLst/>
                  <a:ahLst/>
                  <a:cxnLst/>
                  <a:rect l="l" t="t" r="r" b="b"/>
                  <a:pathLst>
                    <a:path w="571" h="793" extrusionOk="0">
                      <a:moveTo>
                        <a:pt x="285" y="0"/>
                      </a:moveTo>
                      <a:cubicBezTo>
                        <a:pt x="127" y="0"/>
                        <a:pt x="0" y="191"/>
                        <a:pt x="0" y="412"/>
                      </a:cubicBezTo>
                      <a:cubicBezTo>
                        <a:pt x="0" y="634"/>
                        <a:pt x="127" y="792"/>
                        <a:pt x="285" y="792"/>
                      </a:cubicBezTo>
                      <a:cubicBezTo>
                        <a:pt x="444" y="792"/>
                        <a:pt x="570" y="634"/>
                        <a:pt x="570" y="412"/>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8" name="Google Shape;2026;p23">
                  <a:extLst>
                    <a:ext uri="{FF2B5EF4-FFF2-40B4-BE49-F238E27FC236}">
                      <a16:creationId xmlns:a16="http://schemas.microsoft.com/office/drawing/2014/main" id="{DE72C710-6ED8-3E31-128A-90E9F340744B}"/>
                    </a:ext>
                  </a:extLst>
                </p:cNvPr>
                <p:cNvSpPr/>
                <p:nvPr/>
              </p:nvSpPr>
              <p:spPr>
                <a:xfrm>
                  <a:off x="5727949" y="2815657"/>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49" name="Google Shape;2027;p23">
                  <a:extLst>
                    <a:ext uri="{FF2B5EF4-FFF2-40B4-BE49-F238E27FC236}">
                      <a16:creationId xmlns:a16="http://schemas.microsoft.com/office/drawing/2014/main" id="{BD4557F7-CDD4-782B-DE1F-E0B4EC09F7C5}"/>
                    </a:ext>
                  </a:extLst>
                </p:cNvPr>
                <p:cNvSpPr/>
                <p:nvPr/>
              </p:nvSpPr>
              <p:spPr>
                <a:xfrm>
                  <a:off x="5768682" y="2815657"/>
                  <a:ext cx="20418" cy="27901"/>
                </a:xfrm>
                <a:custGeom>
                  <a:avLst/>
                  <a:gdLst/>
                  <a:ahLst/>
                  <a:cxnLst/>
                  <a:rect l="l" t="t" r="r" b="b"/>
                  <a:pathLst>
                    <a:path w="603" h="824" extrusionOk="0">
                      <a:moveTo>
                        <a:pt x="286" y="0"/>
                      </a:moveTo>
                      <a:cubicBezTo>
                        <a:pt x="128" y="0"/>
                        <a:pt x="1" y="190"/>
                        <a:pt x="1" y="412"/>
                      </a:cubicBezTo>
                      <a:cubicBezTo>
                        <a:pt x="1" y="634"/>
                        <a:pt x="128" y="824"/>
                        <a:pt x="286" y="824"/>
                      </a:cubicBezTo>
                      <a:cubicBezTo>
                        <a:pt x="444" y="824"/>
                        <a:pt x="571" y="634"/>
                        <a:pt x="571" y="412"/>
                      </a:cubicBezTo>
                      <a:cubicBezTo>
                        <a:pt x="603"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0" name="Google Shape;2028;p23">
                  <a:extLst>
                    <a:ext uri="{FF2B5EF4-FFF2-40B4-BE49-F238E27FC236}">
                      <a16:creationId xmlns:a16="http://schemas.microsoft.com/office/drawing/2014/main" id="{48000881-BD9C-D831-BC97-BA9BA76D6E17}"/>
                    </a:ext>
                  </a:extLst>
                </p:cNvPr>
                <p:cNvSpPr/>
                <p:nvPr/>
              </p:nvSpPr>
              <p:spPr>
                <a:xfrm>
                  <a:off x="5748332" y="2843524"/>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3" y="792"/>
                        <a:pt x="570" y="634"/>
                        <a:pt x="570" y="412"/>
                      </a:cubicBezTo>
                      <a:cubicBezTo>
                        <a:pt x="570" y="191"/>
                        <a:pt x="443"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1" name="Google Shape;2029;p23">
                  <a:extLst>
                    <a:ext uri="{FF2B5EF4-FFF2-40B4-BE49-F238E27FC236}">
                      <a16:creationId xmlns:a16="http://schemas.microsoft.com/office/drawing/2014/main" id="{9CD59604-ED6E-4FBF-E709-AC95B3974523}"/>
                    </a:ext>
                  </a:extLst>
                </p:cNvPr>
                <p:cNvSpPr/>
                <p:nvPr/>
              </p:nvSpPr>
              <p:spPr>
                <a:xfrm>
                  <a:off x="5727949" y="2870341"/>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2" name="Google Shape;2030;p23">
                  <a:extLst>
                    <a:ext uri="{FF2B5EF4-FFF2-40B4-BE49-F238E27FC236}">
                      <a16:creationId xmlns:a16="http://schemas.microsoft.com/office/drawing/2014/main" id="{312020E3-6455-082D-579E-FBB2F437DE59}"/>
                    </a:ext>
                  </a:extLst>
                </p:cNvPr>
                <p:cNvSpPr/>
                <p:nvPr/>
              </p:nvSpPr>
              <p:spPr>
                <a:xfrm>
                  <a:off x="5726865" y="2925025"/>
                  <a:ext cx="11851" cy="26851"/>
                </a:xfrm>
                <a:custGeom>
                  <a:avLst/>
                  <a:gdLst/>
                  <a:ahLst/>
                  <a:cxnLst/>
                  <a:rect l="l" t="t" r="r" b="b"/>
                  <a:pathLst>
                    <a:path w="350" h="793" extrusionOk="0">
                      <a:moveTo>
                        <a:pt x="317" y="0"/>
                      </a:moveTo>
                      <a:cubicBezTo>
                        <a:pt x="159" y="0"/>
                        <a:pt x="1" y="190"/>
                        <a:pt x="1" y="412"/>
                      </a:cubicBezTo>
                      <a:cubicBezTo>
                        <a:pt x="1" y="570"/>
                        <a:pt x="96" y="729"/>
                        <a:pt x="191" y="792"/>
                      </a:cubicBezTo>
                      <a:cubicBezTo>
                        <a:pt x="222" y="539"/>
                        <a:pt x="286" y="285"/>
                        <a:pt x="349" y="32"/>
                      </a:cubicBezTo>
                      <a:cubicBezTo>
                        <a:pt x="349" y="32"/>
                        <a:pt x="317" y="0"/>
                        <a:pt x="31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3" name="Google Shape;2031;p23">
                  <a:extLst>
                    <a:ext uri="{FF2B5EF4-FFF2-40B4-BE49-F238E27FC236}">
                      <a16:creationId xmlns:a16="http://schemas.microsoft.com/office/drawing/2014/main" id="{7541AD6E-6590-55BD-C652-334CF4957BC3}"/>
                    </a:ext>
                  </a:extLst>
                </p:cNvPr>
                <p:cNvSpPr/>
                <p:nvPr/>
              </p:nvSpPr>
              <p:spPr>
                <a:xfrm>
                  <a:off x="5726865" y="2982926"/>
                  <a:ext cx="6467" cy="23634"/>
                </a:xfrm>
                <a:custGeom>
                  <a:avLst/>
                  <a:gdLst/>
                  <a:ahLst/>
                  <a:cxnLst/>
                  <a:rect l="l" t="t" r="r" b="b"/>
                  <a:pathLst>
                    <a:path w="191" h="698" extrusionOk="0">
                      <a:moveTo>
                        <a:pt x="127" y="1"/>
                      </a:moveTo>
                      <a:cubicBezTo>
                        <a:pt x="64" y="64"/>
                        <a:pt x="1" y="191"/>
                        <a:pt x="1" y="317"/>
                      </a:cubicBezTo>
                      <a:cubicBezTo>
                        <a:pt x="1" y="476"/>
                        <a:pt x="96" y="634"/>
                        <a:pt x="191" y="697"/>
                      </a:cubicBezTo>
                      <a:cubicBezTo>
                        <a:pt x="159" y="476"/>
                        <a:pt x="127" y="254"/>
                        <a:pt x="12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4" name="Google Shape;2032;p23">
                  <a:extLst>
                    <a:ext uri="{FF2B5EF4-FFF2-40B4-BE49-F238E27FC236}">
                      <a16:creationId xmlns:a16="http://schemas.microsoft.com/office/drawing/2014/main" id="{F20F2378-A905-FD90-8B2B-28C40CEF62B5}"/>
                    </a:ext>
                  </a:extLst>
                </p:cNvPr>
                <p:cNvSpPr/>
                <p:nvPr/>
              </p:nvSpPr>
              <p:spPr>
                <a:xfrm>
                  <a:off x="5727949" y="3035477"/>
                  <a:ext cx="18251" cy="26851"/>
                </a:xfrm>
                <a:custGeom>
                  <a:avLst/>
                  <a:gdLst/>
                  <a:ahLst/>
                  <a:cxnLst/>
                  <a:rect l="l" t="t" r="r" b="b"/>
                  <a:pathLst>
                    <a:path w="539" h="793" extrusionOk="0">
                      <a:moveTo>
                        <a:pt x="285" y="0"/>
                      </a:moveTo>
                      <a:cubicBezTo>
                        <a:pt x="127" y="0"/>
                        <a:pt x="0" y="159"/>
                        <a:pt x="0" y="380"/>
                      </a:cubicBezTo>
                      <a:cubicBezTo>
                        <a:pt x="0" y="634"/>
                        <a:pt x="127" y="792"/>
                        <a:pt x="285" y="792"/>
                      </a:cubicBezTo>
                      <a:cubicBezTo>
                        <a:pt x="380" y="792"/>
                        <a:pt x="507" y="697"/>
                        <a:pt x="539" y="539"/>
                      </a:cubicBezTo>
                      <a:cubicBezTo>
                        <a:pt x="475" y="380"/>
                        <a:pt x="412" y="190"/>
                        <a:pt x="34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5" name="Google Shape;2033;p23">
                  <a:extLst>
                    <a:ext uri="{FF2B5EF4-FFF2-40B4-BE49-F238E27FC236}">
                      <a16:creationId xmlns:a16="http://schemas.microsoft.com/office/drawing/2014/main" id="{248137D1-31E5-0E0A-7721-C387E43674E9}"/>
                    </a:ext>
                  </a:extLst>
                </p:cNvPr>
                <p:cNvSpPr/>
                <p:nvPr/>
              </p:nvSpPr>
              <p:spPr>
                <a:xfrm>
                  <a:off x="5748332" y="3065510"/>
                  <a:ext cx="16117" cy="24684"/>
                </a:xfrm>
                <a:custGeom>
                  <a:avLst/>
                  <a:gdLst/>
                  <a:ahLst/>
                  <a:cxnLst/>
                  <a:rect l="l" t="t" r="r" b="b"/>
                  <a:pathLst>
                    <a:path w="476" h="729" extrusionOk="0">
                      <a:moveTo>
                        <a:pt x="95" y="0"/>
                      </a:moveTo>
                      <a:cubicBezTo>
                        <a:pt x="32" y="95"/>
                        <a:pt x="0" y="190"/>
                        <a:pt x="0" y="317"/>
                      </a:cubicBezTo>
                      <a:cubicBezTo>
                        <a:pt x="0" y="538"/>
                        <a:pt x="127" y="728"/>
                        <a:pt x="285" y="728"/>
                      </a:cubicBezTo>
                      <a:cubicBezTo>
                        <a:pt x="348" y="728"/>
                        <a:pt x="412" y="697"/>
                        <a:pt x="475" y="633"/>
                      </a:cubicBezTo>
                      <a:cubicBezTo>
                        <a:pt x="317" y="443"/>
                        <a:pt x="190" y="222"/>
                        <a:pt x="9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6" name="Google Shape;2034;p23">
                  <a:extLst>
                    <a:ext uri="{FF2B5EF4-FFF2-40B4-BE49-F238E27FC236}">
                      <a16:creationId xmlns:a16="http://schemas.microsoft.com/office/drawing/2014/main" id="{46C0F641-22CA-BDD6-A30F-83FE0680C923}"/>
                    </a:ext>
                  </a:extLst>
                </p:cNvPr>
                <p:cNvSpPr/>
                <p:nvPr/>
              </p:nvSpPr>
              <p:spPr>
                <a:xfrm>
                  <a:off x="5727949" y="3090160"/>
                  <a:ext cx="19334" cy="26851"/>
                </a:xfrm>
                <a:custGeom>
                  <a:avLst/>
                  <a:gdLst/>
                  <a:ahLst/>
                  <a:cxnLst/>
                  <a:rect l="l" t="t" r="r" b="b"/>
                  <a:pathLst>
                    <a:path w="571" h="793" extrusionOk="0">
                      <a:moveTo>
                        <a:pt x="285" y="0"/>
                      </a:moveTo>
                      <a:cubicBezTo>
                        <a:pt x="127" y="0"/>
                        <a:pt x="0" y="159"/>
                        <a:pt x="0" y="380"/>
                      </a:cubicBezTo>
                      <a:cubicBezTo>
                        <a:pt x="0" y="634"/>
                        <a:pt x="127" y="792"/>
                        <a:pt x="285" y="792"/>
                      </a:cubicBezTo>
                      <a:cubicBezTo>
                        <a:pt x="444" y="792"/>
                        <a:pt x="570" y="602"/>
                        <a:pt x="570" y="380"/>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7" name="Google Shape;2035;p23">
                  <a:extLst>
                    <a:ext uri="{FF2B5EF4-FFF2-40B4-BE49-F238E27FC236}">
                      <a16:creationId xmlns:a16="http://schemas.microsoft.com/office/drawing/2014/main" id="{3BA62501-4464-B472-0F38-F7F0028E058C}"/>
                    </a:ext>
                  </a:extLst>
                </p:cNvPr>
                <p:cNvSpPr/>
                <p:nvPr/>
              </p:nvSpPr>
              <p:spPr>
                <a:xfrm>
                  <a:off x="5768682" y="3095510"/>
                  <a:ext cx="17201" cy="21501"/>
                </a:xfrm>
                <a:custGeom>
                  <a:avLst/>
                  <a:gdLst/>
                  <a:ahLst/>
                  <a:cxnLst/>
                  <a:rect l="l" t="t" r="r" b="b"/>
                  <a:pathLst>
                    <a:path w="508" h="635" extrusionOk="0">
                      <a:moveTo>
                        <a:pt x="64" y="1"/>
                      </a:moveTo>
                      <a:cubicBezTo>
                        <a:pt x="32" y="64"/>
                        <a:pt x="1" y="159"/>
                        <a:pt x="1" y="254"/>
                      </a:cubicBezTo>
                      <a:cubicBezTo>
                        <a:pt x="1" y="476"/>
                        <a:pt x="128" y="634"/>
                        <a:pt x="286" y="634"/>
                      </a:cubicBezTo>
                      <a:cubicBezTo>
                        <a:pt x="381" y="634"/>
                        <a:pt x="444" y="603"/>
                        <a:pt x="508" y="539"/>
                      </a:cubicBezTo>
                      <a:cubicBezTo>
                        <a:pt x="349" y="349"/>
                        <a:pt x="191" y="191"/>
                        <a:pt x="6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8" name="Google Shape;2036;p23">
                  <a:extLst>
                    <a:ext uri="{FF2B5EF4-FFF2-40B4-BE49-F238E27FC236}">
                      <a16:creationId xmlns:a16="http://schemas.microsoft.com/office/drawing/2014/main" id="{2CC805F6-357F-D3E6-8569-AC6F9D0B8E10}"/>
                    </a:ext>
                  </a:extLst>
                </p:cNvPr>
                <p:cNvSpPr/>
                <p:nvPr/>
              </p:nvSpPr>
              <p:spPr>
                <a:xfrm>
                  <a:off x="5748332" y="3116978"/>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3" y="824"/>
                        <a:pt x="570" y="634"/>
                        <a:pt x="570" y="412"/>
                      </a:cubicBezTo>
                      <a:cubicBezTo>
                        <a:pt x="570" y="190"/>
                        <a:pt x="443"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59" name="Google Shape;2037;p23">
                  <a:extLst>
                    <a:ext uri="{FF2B5EF4-FFF2-40B4-BE49-F238E27FC236}">
                      <a16:creationId xmlns:a16="http://schemas.microsoft.com/office/drawing/2014/main" id="{B94A5010-96C7-7764-E65C-0D8DFBFAF27B}"/>
                    </a:ext>
                  </a:extLst>
                </p:cNvPr>
                <p:cNvSpPr/>
                <p:nvPr/>
              </p:nvSpPr>
              <p:spPr>
                <a:xfrm>
                  <a:off x="5790150" y="3120194"/>
                  <a:ext cx="19334" cy="24684"/>
                </a:xfrm>
                <a:custGeom>
                  <a:avLst/>
                  <a:gdLst/>
                  <a:ahLst/>
                  <a:cxnLst/>
                  <a:rect l="l" t="t" r="r" b="b"/>
                  <a:pathLst>
                    <a:path w="571" h="729" extrusionOk="0">
                      <a:moveTo>
                        <a:pt x="95" y="0"/>
                      </a:moveTo>
                      <a:cubicBezTo>
                        <a:pt x="32" y="95"/>
                        <a:pt x="0" y="190"/>
                        <a:pt x="0" y="317"/>
                      </a:cubicBezTo>
                      <a:cubicBezTo>
                        <a:pt x="0" y="539"/>
                        <a:pt x="127" y="729"/>
                        <a:pt x="285" y="729"/>
                      </a:cubicBezTo>
                      <a:cubicBezTo>
                        <a:pt x="412" y="729"/>
                        <a:pt x="539" y="570"/>
                        <a:pt x="570" y="380"/>
                      </a:cubicBezTo>
                      <a:cubicBezTo>
                        <a:pt x="412" y="285"/>
                        <a:pt x="254" y="159"/>
                        <a:pt x="9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60" name="Google Shape;2038;p23">
                  <a:extLst>
                    <a:ext uri="{FF2B5EF4-FFF2-40B4-BE49-F238E27FC236}">
                      <a16:creationId xmlns:a16="http://schemas.microsoft.com/office/drawing/2014/main" id="{00572437-6A4B-75DE-B46C-E88C991ACAF2}"/>
                    </a:ext>
                  </a:extLst>
                </p:cNvPr>
                <p:cNvSpPr/>
                <p:nvPr/>
              </p:nvSpPr>
              <p:spPr>
                <a:xfrm>
                  <a:off x="5732249" y="3144844"/>
                  <a:ext cx="15034" cy="13984"/>
                </a:xfrm>
                <a:custGeom>
                  <a:avLst/>
                  <a:gdLst/>
                  <a:ahLst/>
                  <a:cxnLst/>
                  <a:rect l="l" t="t" r="r" b="b"/>
                  <a:pathLst>
                    <a:path w="444" h="413" extrusionOk="0">
                      <a:moveTo>
                        <a:pt x="158" y="1"/>
                      </a:moveTo>
                      <a:cubicBezTo>
                        <a:pt x="95" y="1"/>
                        <a:pt x="32" y="32"/>
                        <a:pt x="0" y="64"/>
                      </a:cubicBezTo>
                      <a:cubicBezTo>
                        <a:pt x="127" y="127"/>
                        <a:pt x="253" y="222"/>
                        <a:pt x="348" y="317"/>
                      </a:cubicBezTo>
                      <a:cubicBezTo>
                        <a:pt x="380" y="349"/>
                        <a:pt x="412" y="381"/>
                        <a:pt x="443" y="412"/>
                      </a:cubicBezTo>
                      <a:cubicBezTo>
                        <a:pt x="443" y="191"/>
                        <a:pt x="317" y="1"/>
                        <a:pt x="158"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61" name="Google Shape;2039;p23">
                  <a:extLst>
                    <a:ext uri="{FF2B5EF4-FFF2-40B4-BE49-F238E27FC236}">
                      <a16:creationId xmlns:a16="http://schemas.microsoft.com/office/drawing/2014/main" id="{3FE728FA-9481-7A35-F3F6-85CA04D71FDE}"/>
                    </a:ext>
                  </a:extLst>
                </p:cNvPr>
                <p:cNvSpPr/>
                <p:nvPr/>
              </p:nvSpPr>
              <p:spPr>
                <a:xfrm>
                  <a:off x="5768682" y="3144844"/>
                  <a:ext cx="20418" cy="26851"/>
                </a:xfrm>
                <a:custGeom>
                  <a:avLst/>
                  <a:gdLst/>
                  <a:ahLst/>
                  <a:cxnLst/>
                  <a:rect l="l" t="t" r="r" b="b"/>
                  <a:pathLst>
                    <a:path w="603" h="793" extrusionOk="0">
                      <a:moveTo>
                        <a:pt x="286" y="1"/>
                      </a:moveTo>
                      <a:cubicBezTo>
                        <a:pt x="128" y="1"/>
                        <a:pt x="1" y="191"/>
                        <a:pt x="1" y="412"/>
                      </a:cubicBezTo>
                      <a:cubicBezTo>
                        <a:pt x="1" y="634"/>
                        <a:pt x="128" y="792"/>
                        <a:pt x="286" y="792"/>
                      </a:cubicBezTo>
                      <a:cubicBezTo>
                        <a:pt x="444" y="792"/>
                        <a:pt x="571" y="634"/>
                        <a:pt x="571" y="412"/>
                      </a:cubicBezTo>
                      <a:cubicBezTo>
                        <a:pt x="603"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62" name="Google Shape;2040;p23">
                  <a:extLst>
                    <a:ext uri="{FF2B5EF4-FFF2-40B4-BE49-F238E27FC236}">
                      <a16:creationId xmlns:a16="http://schemas.microsoft.com/office/drawing/2014/main" id="{A3A04CCB-EB99-158E-B873-BBFA187B0386}"/>
                    </a:ext>
                  </a:extLst>
                </p:cNvPr>
                <p:cNvSpPr/>
                <p:nvPr/>
              </p:nvSpPr>
              <p:spPr>
                <a:xfrm>
                  <a:off x="5756899" y="3171661"/>
                  <a:ext cx="10767" cy="21467"/>
                </a:xfrm>
                <a:custGeom>
                  <a:avLst/>
                  <a:gdLst/>
                  <a:ahLst/>
                  <a:cxnLst/>
                  <a:rect l="l" t="t" r="r" b="b"/>
                  <a:pathLst>
                    <a:path w="318" h="634" extrusionOk="0">
                      <a:moveTo>
                        <a:pt x="0" y="0"/>
                      </a:moveTo>
                      <a:cubicBezTo>
                        <a:pt x="127" y="222"/>
                        <a:pt x="222" y="412"/>
                        <a:pt x="285" y="634"/>
                      </a:cubicBezTo>
                      <a:cubicBezTo>
                        <a:pt x="317" y="570"/>
                        <a:pt x="317" y="507"/>
                        <a:pt x="317" y="412"/>
                      </a:cubicBezTo>
                      <a:cubicBezTo>
                        <a:pt x="317" y="190"/>
                        <a:pt x="190" y="0"/>
                        <a:pt x="3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63" name="Google Shape;2041;p23">
                  <a:extLst>
                    <a:ext uri="{FF2B5EF4-FFF2-40B4-BE49-F238E27FC236}">
                      <a16:creationId xmlns:a16="http://schemas.microsoft.com/office/drawing/2014/main" id="{CBE420DC-B998-7C05-5B77-46EE3C94E319}"/>
                    </a:ext>
                  </a:extLst>
                </p:cNvPr>
                <p:cNvSpPr/>
                <p:nvPr/>
              </p:nvSpPr>
              <p:spPr>
                <a:xfrm>
                  <a:off x="5790150" y="3171661"/>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64" name="Google Shape;2042;p23">
                  <a:extLst>
                    <a:ext uri="{FF2B5EF4-FFF2-40B4-BE49-F238E27FC236}">
                      <a16:creationId xmlns:a16="http://schemas.microsoft.com/office/drawing/2014/main" id="{3036B693-BBE8-2F1B-97FA-7C7E01B892F7}"/>
                    </a:ext>
                  </a:extLst>
                </p:cNvPr>
                <p:cNvSpPr/>
                <p:nvPr/>
              </p:nvSpPr>
              <p:spPr>
                <a:xfrm>
                  <a:off x="3487873" y="2949675"/>
                  <a:ext cx="2469579" cy="1707153"/>
                </a:xfrm>
                <a:custGeom>
                  <a:avLst/>
                  <a:gdLst/>
                  <a:ahLst/>
                  <a:cxnLst/>
                  <a:rect l="l" t="t" r="r" b="b"/>
                  <a:pathLst>
                    <a:path w="72935" h="50418" extrusionOk="0">
                      <a:moveTo>
                        <a:pt x="824" y="1"/>
                      </a:moveTo>
                      <a:cubicBezTo>
                        <a:pt x="349" y="1"/>
                        <a:pt x="1" y="381"/>
                        <a:pt x="1" y="793"/>
                      </a:cubicBezTo>
                      <a:lnTo>
                        <a:pt x="1" y="46174"/>
                      </a:lnTo>
                      <a:cubicBezTo>
                        <a:pt x="1" y="46617"/>
                        <a:pt x="349" y="46966"/>
                        <a:pt x="824" y="46966"/>
                      </a:cubicBezTo>
                      <a:lnTo>
                        <a:pt x="34615" y="46966"/>
                      </a:lnTo>
                      <a:lnTo>
                        <a:pt x="34615" y="50418"/>
                      </a:lnTo>
                      <a:lnTo>
                        <a:pt x="38637" y="50418"/>
                      </a:lnTo>
                      <a:lnTo>
                        <a:pt x="38637" y="46966"/>
                      </a:lnTo>
                      <a:lnTo>
                        <a:pt x="72111" y="46966"/>
                      </a:lnTo>
                      <a:cubicBezTo>
                        <a:pt x="72555" y="46966"/>
                        <a:pt x="72935" y="46617"/>
                        <a:pt x="72935" y="46174"/>
                      </a:cubicBezTo>
                      <a:lnTo>
                        <a:pt x="72935" y="793"/>
                      </a:lnTo>
                      <a:cubicBezTo>
                        <a:pt x="72935" y="381"/>
                        <a:pt x="72555" y="1"/>
                        <a:pt x="7211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5" name="Google Shape;2043;p23">
                  <a:extLst>
                    <a:ext uri="{FF2B5EF4-FFF2-40B4-BE49-F238E27FC236}">
                      <a16:creationId xmlns:a16="http://schemas.microsoft.com/office/drawing/2014/main" id="{11C0A928-E005-CDCF-767C-00FD1D8A5E1C}"/>
                    </a:ext>
                  </a:extLst>
                </p:cNvPr>
                <p:cNvSpPr/>
                <p:nvPr/>
              </p:nvSpPr>
              <p:spPr>
                <a:xfrm>
                  <a:off x="3483606" y="2945409"/>
                  <a:ext cx="2478146" cy="1714637"/>
                </a:xfrm>
                <a:custGeom>
                  <a:avLst/>
                  <a:gdLst/>
                  <a:ahLst/>
                  <a:cxnLst/>
                  <a:rect l="l" t="t" r="r" b="b"/>
                  <a:pathLst>
                    <a:path w="73188" h="50639" extrusionOk="0">
                      <a:moveTo>
                        <a:pt x="72237" y="254"/>
                      </a:moveTo>
                      <a:cubicBezTo>
                        <a:pt x="72617" y="254"/>
                        <a:pt x="72934" y="570"/>
                        <a:pt x="72934" y="919"/>
                      </a:cubicBezTo>
                      <a:lnTo>
                        <a:pt x="72934" y="46300"/>
                      </a:lnTo>
                      <a:cubicBezTo>
                        <a:pt x="72934" y="46680"/>
                        <a:pt x="72617" y="46965"/>
                        <a:pt x="72237" y="46965"/>
                      </a:cubicBezTo>
                      <a:lnTo>
                        <a:pt x="38636" y="46965"/>
                      </a:lnTo>
                      <a:lnTo>
                        <a:pt x="38636" y="50417"/>
                      </a:lnTo>
                      <a:lnTo>
                        <a:pt x="34868" y="50417"/>
                      </a:lnTo>
                      <a:lnTo>
                        <a:pt x="34868" y="46965"/>
                      </a:lnTo>
                      <a:lnTo>
                        <a:pt x="950" y="46965"/>
                      </a:lnTo>
                      <a:cubicBezTo>
                        <a:pt x="538" y="46965"/>
                        <a:pt x="222" y="46680"/>
                        <a:pt x="222" y="46300"/>
                      </a:cubicBezTo>
                      <a:lnTo>
                        <a:pt x="222" y="919"/>
                      </a:lnTo>
                      <a:cubicBezTo>
                        <a:pt x="222" y="570"/>
                        <a:pt x="538" y="254"/>
                        <a:pt x="950" y="254"/>
                      </a:cubicBezTo>
                      <a:close/>
                      <a:moveTo>
                        <a:pt x="950" y="0"/>
                      </a:moveTo>
                      <a:cubicBezTo>
                        <a:pt x="412" y="0"/>
                        <a:pt x="0" y="412"/>
                        <a:pt x="0" y="919"/>
                      </a:cubicBezTo>
                      <a:lnTo>
                        <a:pt x="0" y="46300"/>
                      </a:lnTo>
                      <a:cubicBezTo>
                        <a:pt x="0" y="46807"/>
                        <a:pt x="412" y="47218"/>
                        <a:pt x="950" y="47218"/>
                      </a:cubicBezTo>
                      <a:lnTo>
                        <a:pt x="34646" y="47218"/>
                      </a:lnTo>
                      <a:lnTo>
                        <a:pt x="34646" y="50639"/>
                      </a:lnTo>
                      <a:lnTo>
                        <a:pt x="38890" y="50639"/>
                      </a:lnTo>
                      <a:lnTo>
                        <a:pt x="38890" y="47218"/>
                      </a:lnTo>
                      <a:lnTo>
                        <a:pt x="72237" y="47218"/>
                      </a:lnTo>
                      <a:cubicBezTo>
                        <a:pt x="72744" y="47218"/>
                        <a:pt x="73187" y="46807"/>
                        <a:pt x="73187" y="46300"/>
                      </a:cubicBezTo>
                      <a:lnTo>
                        <a:pt x="73187" y="919"/>
                      </a:lnTo>
                      <a:cubicBezTo>
                        <a:pt x="73187" y="412"/>
                        <a:pt x="72744" y="0"/>
                        <a:pt x="72237" y="0"/>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66" name="Google Shape;2044;p23">
                  <a:extLst>
                    <a:ext uri="{FF2B5EF4-FFF2-40B4-BE49-F238E27FC236}">
                      <a16:creationId xmlns:a16="http://schemas.microsoft.com/office/drawing/2014/main" id="{C6964DD3-2A8B-0048-9C9A-5EC02100E36B}"/>
                    </a:ext>
                  </a:extLst>
                </p:cNvPr>
                <p:cNvSpPr/>
                <p:nvPr/>
              </p:nvSpPr>
              <p:spPr>
                <a:xfrm>
                  <a:off x="3562940" y="3017226"/>
                  <a:ext cx="2304444" cy="1446601"/>
                </a:xfrm>
                <a:custGeom>
                  <a:avLst/>
                  <a:gdLst/>
                  <a:ahLst/>
                  <a:cxnLst/>
                  <a:rect l="l" t="t" r="r" b="b"/>
                  <a:pathLst>
                    <a:path w="68058" h="42723" extrusionOk="0">
                      <a:moveTo>
                        <a:pt x="1" y="1"/>
                      </a:moveTo>
                      <a:lnTo>
                        <a:pt x="1" y="42722"/>
                      </a:lnTo>
                      <a:lnTo>
                        <a:pt x="68057" y="42722"/>
                      </a:lnTo>
                      <a:lnTo>
                        <a:pt x="68057"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67" name="Google Shape;2045;p23">
                  <a:extLst>
                    <a:ext uri="{FF2B5EF4-FFF2-40B4-BE49-F238E27FC236}">
                      <a16:creationId xmlns:a16="http://schemas.microsoft.com/office/drawing/2014/main" id="{1375751F-609A-D135-79FE-ADC3005CD8D2}"/>
                    </a:ext>
                  </a:extLst>
                </p:cNvPr>
                <p:cNvSpPr/>
                <p:nvPr/>
              </p:nvSpPr>
              <p:spPr>
                <a:xfrm>
                  <a:off x="4046563" y="4602111"/>
                  <a:ext cx="1362933" cy="60101"/>
                </a:xfrm>
                <a:custGeom>
                  <a:avLst/>
                  <a:gdLst/>
                  <a:ahLst/>
                  <a:cxnLst/>
                  <a:rect l="l" t="t" r="r" b="b"/>
                  <a:pathLst>
                    <a:path w="40252" h="1775" extrusionOk="0">
                      <a:moveTo>
                        <a:pt x="760" y="1"/>
                      </a:moveTo>
                      <a:cubicBezTo>
                        <a:pt x="349" y="1"/>
                        <a:pt x="0" y="412"/>
                        <a:pt x="0" y="887"/>
                      </a:cubicBezTo>
                      <a:cubicBezTo>
                        <a:pt x="0" y="1362"/>
                        <a:pt x="349" y="1774"/>
                        <a:pt x="760" y="1774"/>
                      </a:cubicBezTo>
                      <a:lnTo>
                        <a:pt x="39492" y="1774"/>
                      </a:lnTo>
                      <a:cubicBezTo>
                        <a:pt x="39903" y="1774"/>
                        <a:pt x="40252" y="1362"/>
                        <a:pt x="40252" y="887"/>
                      </a:cubicBezTo>
                      <a:cubicBezTo>
                        <a:pt x="40252" y="412"/>
                        <a:pt x="39903" y="1"/>
                        <a:pt x="3949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8" name="Google Shape;2046;p23">
                  <a:extLst>
                    <a:ext uri="{FF2B5EF4-FFF2-40B4-BE49-F238E27FC236}">
                      <a16:creationId xmlns:a16="http://schemas.microsoft.com/office/drawing/2014/main" id="{E633A1A5-9A1E-1C16-499A-DB161F071307}"/>
                    </a:ext>
                  </a:extLst>
                </p:cNvPr>
                <p:cNvSpPr/>
                <p:nvPr/>
              </p:nvSpPr>
              <p:spPr>
                <a:xfrm>
                  <a:off x="4043346" y="4598894"/>
                  <a:ext cx="1370450" cy="66535"/>
                </a:xfrm>
                <a:custGeom>
                  <a:avLst/>
                  <a:gdLst/>
                  <a:ahLst/>
                  <a:cxnLst/>
                  <a:rect l="l" t="t" r="r" b="b"/>
                  <a:pathLst>
                    <a:path w="40474" h="1965" extrusionOk="0">
                      <a:moveTo>
                        <a:pt x="39587" y="222"/>
                      </a:moveTo>
                      <a:cubicBezTo>
                        <a:pt x="39935" y="222"/>
                        <a:pt x="40220" y="571"/>
                        <a:pt x="40220" y="982"/>
                      </a:cubicBezTo>
                      <a:cubicBezTo>
                        <a:pt x="40220" y="1394"/>
                        <a:pt x="39935" y="1742"/>
                        <a:pt x="39587" y="1742"/>
                      </a:cubicBezTo>
                      <a:lnTo>
                        <a:pt x="855" y="1742"/>
                      </a:lnTo>
                      <a:cubicBezTo>
                        <a:pt x="507" y="1742"/>
                        <a:pt x="222" y="1394"/>
                        <a:pt x="222" y="982"/>
                      </a:cubicBezTo>
                      <a:cubicBezTo>
                        <a:pt x="222" y="571"/>
                        <a:pt x="507" y="222"/>
                        <a:pt x="855" y="222"/>
                      </a:cubicBezTo>
                      <a:close/>
                      <a:moveTo>
                        <a:pt x="855" y="1"/>
                      </a:moveTo>
                      <a:cubicBezTo>
                        <a:pt x="380" y="1"/>
                        <a:pt x="0" y="444"/>
                        <a:pt x="0" y="982"/>
                      </a:cubicBezTo>
                      <a:cubicBezTo>
                        <a:pt x="0" y="1521"/>
                        <a:pt x="380" y="1964"/>
                        <a:pt x="855" y="1964"/>
                      </a:cubicBezTo>
                      <a:lnTo>
                        <a:pt x="39587" y="1964"/>
                      </a:lnTo>
                      <a:cubicBezTo>
                        <a:pt x="40062" y="1964"/>
                        <a:pt x="40473" y="1521"/>
                        <a:pt x="40473" y="982"/>
                      </a:cubicBezTo>
                      <a:cubicBezTo>
                        <a:pt x="40473" y="444"/>
                        <a:pt x="40062" y="1"/>
                        <a:pt x="39587"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69" name="Google Shape;2047;p23">
                  <a:extLst>
                    <a:ext uri="{FF2B5EF4-FFF2-40B4-BE49-F238E27FC236}">
                      <a16:creationId xmlns:a16="http://schemas.microsoft.com/office/drawing/2014/main" id="{A567D002-267F-91FC-D028-D0D4778318E1}"/>
                    </a:ext>
                  </a:extLst>
                </p:cNvPr>
                <p:cNvSpPr/>
                <p:nvPr/>
              </p:nvSpPr>
              <p:spPr>
                <a:xfrm>
                  <a:off x="3990795" y="2422103"/>
                  <a:ext cx="1493768" cy="1051962"/>
                </a:xfrm>
                <a:custGeom>
                  <a:avLst/>
                  <a:gdLst/>
                  <a:ahLst/>
                  <a:cxnLst/>
                  <a:rect l="l" t="t" r="r" b="b"/>
                  <a:pathLst>
                    <a:path w="44116" h="31068" extrusionOk="0">
                      <a:moveTo>
                        <a:pt x="2312" y="1"/>
                      </a:moveTo>
                      <a:cubicBezTo>
                        <a:pt x="1711" y="1"/>
                        <a:pt x="1109" y="222"/>
                        <a:pt x="666" y="571"/>
                      </a:cubicBezTo>
                      <a:cubicBezTo>
                        <a:pt x="317" y="1046"/>
                        <a:pt x="96" y="1616"/>
                        <a:pt x="96" y="2249"/>
                      </a:cubicBezTo>
                      <a:lnTo>
                        <a:pt x="1" y="28344"/>
                      </a:lnTo>
                      <a:cubicBezTo>
                        <a:pt x="1" y="29865"/>
                        <a:pt x="1236" y="31068"/>
                        <a:pt x="2724" y="31068"/>
                      </a:cubicBezTo>
                      <a:lnTo>
                        <a:pt x="41804" y="31068"/>
                      </a:lnTo>
                      <a:cubicBezTo>
                        <a:pt x="42437" y="31068"/>
                        <a:pt x="43007" y="30878"/>
                        <a:pt x="43450" y="30498"/>
                      </a:cubicBezTo>
                      <a:cubicBezTo>
                        <a:pt x="43799" y="30055"/>
                        <a:pt x="44021" y="29484"/>
                        <a:pt x="44021" y="28851"/>
                      </a:cubicBezTo>
                      <a:lnTo>
                        <a:pt x="44116" y="2756"/>
                      </a:lnTo>
                      <a:cubicBezTo>
                        <a:pt x="44116" y="1236"/>
                        <a:pt x="42880" y="1"/>
                        <a:pt x="4139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70" name="Google Shape;2048;p23">
                  <a:extLst>
                    <a:ext uri="{FF2B5EF4-FFF2-40B4-BE49-F238E27FC236}">
                      <a16:creationId xmlns:a16="http://schemas.microsoft.com/office/drawing/2014/main" id="{BFDFF1E2-9A03-5934-E460-CB0F854EDB02}"/>
                    </a:ext>
                  </a:extLst>
                </p:cNvPr>
                <p:cNvSpPr/>
                <p:nvPr/>
              </p:nvSpPr>
              <p:spPr>
                <a:xfrm>
                  <a:off x="4067996" y="3308896"/>
                  <a:ext cx="408589" cy="16117"/>
                </a:xfrm>
                <a:custGeom>
                  <a:avLst/>
                  <a:gdLst/>
                  <a:ahLst/>
                  <a:cxnLst/>
                  <a:rect l="l" t="t" r="r" b="b"/>
                  <a:pathLst>
                    <a:path w="12067" h="476" extrusionOk="0">
                      <a:moveTo>
                        <a:pt x="1" y="1"/>
                      </a:moveTo>
                      <a:lnTo>
                        <a:pt x="1" y="476"/>
                      </a:lnTo>
                      <a:lnTo>
                        <a:pt x="12067" y="476"/>
                      </a:lnTo>
                      <a:lnTo>
                        <a:pt x="12067"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1" name="Google Shape;2049;p23">
                  <a:extLst>
                    <a:ext uri="{FF2B5EF4-FFF2-40B4-BE49-F238E27FC236}">
                      <a16:creationId xmlns:a16="http://schemas.microsoft.com/office/drawing/2014/main" id="{504B036D-4A34-AF89-65C4-AA0B7DDAB4A3}"/>
                    </a:ext>
                  </a:extLst>
                </p:cNvPr>
                <p:cNvSpPr/>
                <p:nvPr/>
              </p:nvSpPr>
              <p:spPr>
                <a:xfrm>
                  <a:off x="4067996" y="3346447"/>
                  <a:ext cx="395722" cy="16117"/>
                </a:xfrm>
                <a:custGeom>
                  <a:avLst/>
                  <a:gdLst/>
                  <a:ahLst/>
                  <a:cxnLst/>
                  <a:rect l="l" t="t" r="r" b="b"/>
                  <a:pathLst>
                    <a:path w="11687" h="476" extrusionOk="0">
                      <a:moveTo>
                        <a:pt x="1" y="0"/>
                      </a:moveTo>
                      <a:lnTo>
                        <a:pt x="1" y="475"/>
                      </a:lnTo>
                      <a:lnTo>
                        <a:pt x="11687" y="475"/>
                      </a:lnTo>
                      <a:lnTo>
                        <a:pt x="11687"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2" name="Google Shape;2050;p23">
                  <a:extLst>
                    <a:ext uri="{FF2B5EF4-FFF2-40B4-BE49-F238E27FC236}">
                      <a16:creationId xmlns:a16="http://schemas.microsoft.com/office/drawing/2014/main" id="{FDEF0082-A2D4-28BA-03F8-ABC84F9130DF}"/>
                    </a:ext>
                  </a:extLst>
                </p:cNvPr>
                <p:cNvSpPr/>
                <p:nvPr/>
              </p:nvSpPr>
              <p:spPr>
                <a:xfrm>
                  <a:off x="4067996" y="3383964"/>
                  <a:ext cx="361422" cy="17201"/>
                </a:xfrm>
                <a:custGeom>
                  <a:avLst/>
                  <a:gdLst/>
                  <a:ahLst/>
                  <a:cxnLst/>
                  <a:rect l="l" t="t" r="r" b="b"/>
                  <a:pathLst>
                    <a:path w="10674" h="508" extrusionOk="0">
                      <a:moveTo>
                        <a:pt x="1" y="1"/>
                      </a:moveTo>
                      <a:lnTo>
                        <a:pt x="1" y="507"/>
                      </a:lnTo>
                      <a:lnTo>
                        <a:pt x="10673" y="507"/>
                      </a:lnTo>
                      <a:lnTo>
                        <a:pt x="10673"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3" name="Google Shape;2051;p23">
                  <a:extLst>
                    <a:ext uri="{FF2B5EF4-FFF2-40B4-BE49-F238E27FC236}">
                      <a16:creationId xmlns:a16="http://schemas.microsoft.com/office/drawing/2014/main" id="{8594288C-8287-AF06-2409-55E3D9EE63CE}"/>
                    </a:ext>
                  </a:extLst>
                </p:cNvPr>
                <p:cNvSpPr/>
                <p:nvPr/>
              </p:nvSpPr>
              <p:spPr>
                <a:xfrm>
                  <a:off x="4929056" y="2871425"/>
                  <a:ext cx="408589" cy="16117"/>
                </a:xfrm>
                <a:custGeom>
                  <a:avLst/>
                  <a:gdLst/>
                  <a:ahLst/>
                  <a:cxnLst/>
                  <a:rect l="l" t="t" r="r" b="b"/>
                  <a:pathLst>
                    <a:path w="12067" h="476" extrusionOk="0">
                      <a:moveTo>
                        <a:pt x="1" y="0"/>
                      </a:moveTo>
                      <a:lnTo>
                        <a:pt x="1" y="475"/>
                      </a:lnTo>
                      <a:lnTo>
                        <a:pt x="12067" y="475"/>
                      </a:lnTo>
                      <a:lnTo>
                        <a:pt x="12067"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4" name="Google Shape;2052;p23">
                  <a:extLst>
                    <a:ext uri="{FF2B5EF4-FFF2-40B4-BE49-F238E27FC236}">
                      <a16:creationId xmlns:a16="http://schemas.microsoft.com/office/drawing/2014/main" id="{518871D2-E8B7-9392-E90F-65796FE92A36}"/>
                    </a:ext>
                  </a:extLst>
                </p:cNvPr>
                <p:cNvSpPr/>
                <p:nvPr/>
              </p:nvSpPr>
              <p:spPr>
                <a:xfrm>
                  <a:off x="4929056" y="2908942"/>
                  <a:ext cx="395722" cy="16117"/>
                </a:xfrm>
                <a:custGeom>
                  <a:avLst/>
                  <a:gdLst/>
                  <a:ahLst/>
                  <a:cxnLst/>
                  <a:rect l="l" t="t" r="r" b="b"/>
                  <a:pathLst>
                    <a:path w="11687" h="476" extrusionOk="0">
                      <a:moveTo>
                        <a:pt x="1" y="0"/>
                      </a:moveTo>
                      <a:lnTo>
                        <a:pt x="1" y="475"/>
                      </a:lnTo>
                      <a:lnTo>
                        <a:pt x="11687" y="475"/>
                      </a:lnTo>
                      <a:lnTo>
                        <a:pt x="11687"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5" name="Google Shape;2053;p23">
                  <a:extLst>
                    <a:ext uri="{FF2B5EF4-FFF2-40B4-BE49-F238E27FC236}">
                      <a16:creationId xmlns:a16="http://schemas.microsoft.com/office/drawing/2014/main" id="{D701B570-1CF8-6BC3-D592-79A0B78115A0}"/>
                    </a:ext>
                  </a:extLst>
                </p:cNvPr>
                <p:cNvSpPr/>
                <p:nvPr/>
              </p:nvSpPr>
              <p:spPr>
                <a:xfrm>
                  <a:off x="4929056" y="2946459"/>
                  <a:ext cx="361422" cy="17201"/>
                </a:xfrm>
                <a:custGeom>
                  <a:avLst/>
                  <a:gdLst/>
                  <a:ahLst/>
                  <a:cxnLst/>
                  <a:rect l="l" t="t" r="r" b="b"/>
                  <a:pathLst>
                    <a:path w="10674" h="508" extrusionOk="0">
                      <a:moveTo>
                        <a:pt x="1" y="1"/>
                      </a:moveTo>
                      <a:lnTo>
                        <a:pt x="1" y="508"/>
                      </a:lnTo>
                      <a:lnTo>
                        <a:pt x="10673" y="508"/>
                      </a:lnTo>
                      <a:lnTo>
                        <a:pt x="10673"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6" name="Google Shape;2054;p23">
                  <a:extLst>
                    <a:ext uri="{FF2B5EF4-FFF2-40B4-BE49-F238E27FC236}">
                      <a16:creationId xmlns:a16="http://schemas.microsoft.com/office/drawing/2014/main" id="{38127D48-4ECB-DA81-BD88-3F615F7A1AF3}"/>
                    </a:ext>
                  </a:extLst>
                </p:cNvPr>
                <p:cNvSpPr/>
                <p:nvPr/>
              </p:nvSpPr>
              <p:spPr>
                <a:xfrm>
                  <a:off x="5052374" y="3203828"/>
                  <a:ext cx="330304" cy="12901"/>
                </a:xfrm>
                <a:custGeom>
                  <a:avLst/>
                  <a:gdLst/>
                  <a:ahLst/>
                  <a:cxnLst/>
                  <a:rect l="l" t="t" r="r" b="b"/>
                  <a:pathLst>
                    <a:path w="9755" h="381" extrusionOk="0">
                      <a:moveTo>
                        <a:pt x="1" y="0"/>
                      </a:moveTo>
                      <a:lnTo>
                        <a:pt x="1" y="380"/>
                      </a:lnTo>
                      <a:lnTo>
                        <a:pt x="9755" y="380"/>
                      </a:lnTo>
                      <a:lnTo>
                        <a:pt x="9755"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7" name="Google Shape;2055;p23">
                  <a:extLst>
                    <a:ext uri="{FF2B5EF4-FFF2-40B4-BE49-F238E27FC236}">
                      <a16:creationId xmlns:a16="http://schemas.microsoft.com/office/drawing/2014/main" id="{3D5BB339-53F3-0A47-FB17-9075659E28A9}"/>
                    </a:ext>
                  </a:extLst>
                </p:cNvPr>
                <p:cNvSpPr/>
                <p:nvPr/>
              </p:nvSpPr>
              <p:spPr>
                <a:xfrm>
                  <a:off x="5052374" y="3233862"/>
                  <a:ext cx="319605" cy="13950"/>
                </a:xfrm>
                <a:custGeom>
                  <a:avLst/>
                  <a:gdLst/>
                  <a:ahLst/>
                  <a:cxnLst/>
                  <a:rect l="l" t="t" r="r" b="b"/>
                  <a:pathLst>
                    <a:path w="9439" h="412" extrusionOk="0">
                      <a:moveTo>
                        <a:pt x="1" y="0"/>
                      </a:moveTo>
                      <a:lnTo>
                        <a:pt x="1" y="412"/>
                      </a:lnTo>
                      <a:lnTo>
                        <a:pt x="9438" y="412"/>
                      </a:lnTo>
                      <a:lnTo>
                        <a:pt x="9438"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8" name="Google Shape;2056;p23">
                  <a:extLst>
                    <a:ext uri="{FF2B5EF4-FFF2-40B4-BE49-F238E27FC236}">
                      <a16:creationId xmlns:a16="http://schemas.microsoft.com/office/drawing/2014/main" id="{5682F702-3890-6CE1-50B1-77E7793F73E3}"/>
                    </a:ext>
                  </a:extLst>
                </p:cNvPr>
                <p:cNvSpPr/>
                <p:nvPr/>
              </p:nvSpPr>
              <p:spPr>
                <a:xfrm>
                  <a:off x="5052374" y="3264946"/>
                  <a:ext cx="291704" cy="12901"/>
                </a:xfrm>
                <a:custGeom>
                  <a:avLst/>
                  <a:gdLst/>
                  <a:ahLst/>
                  <a:cxnLst/>
                  <a:rect l="l" t="t" r="r" b="b"/>
                  <a:pathLst>
                    <a:path w="8615" h="381" extrusionOk="0">
                      <a:moveTo>
                        <a:pt x="1" y="0"/>
                      </a:moveTo>
                      <a:lnTo>
                        <a:pt x="1" y="381"/>
                      </a:lnTo>
                      <a:lnTo>
                        <a:pt x="8615" y="381"/>
                      </a:lnTo>
                      <a:lnTo>
                        <a:pt x="8615"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79" name="Google Shape;2057;p23">
                  <a:extLst>
                    <a:ext uri="{FF2B5EF4-FFF2-40B4-BE49-F238E27FC236}">
                      <a16:creationId xmlns:a16="http://schemas.microsoft.com/office/drawing/2014/main" id="{81268804-1BD8-95CF-D2CA-55D9777DBBCB}"/>
                    </a:ext>
                  </a:extLst>
                </p:cNvPr>
                <p:cNvSpPr/>
                <p:nvPr/>
              </p:nvSpPr>
              <p:spPr>
                <a:xfrm>
                  <a:off x="5052374" y="3294980"/>
                  <a:ext cx="273487" cy="13950"/>
                </a:xfrm>
                <a:custGeom>
                  <a:avLst/>
                  <a:gdLst/>
                  <a:ahLst/>
                  <a:cxnLst/>
                  <a:rect l="l" t="t" r="r" b="b"/>
                  <a:pathLst>
                    <a:path w="8077" h="412" extrusionOk="0">
                      <a:moveTo>
                        <a:pt x="1" y="0"/>
                      </a:moveTo>
                      <a:lnTo>
                        <a:pt x="1" y="412"/>
                      </a:lnTo>
                      <a:lnTo>
                        <a:pt x="8076" y="412"/>
                      </a:lnTo>
                      <a:lnTo>
                        <a:pt x="8076"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80" name="Google Shape;2058;p23">
                  <a:extLst>
                    <a:ext uri="{FF2B5EF4-FFF2-40B4-BE49-F238E27FC236}">
                      <a16:creationId xmlns:a16="http://schemas.microsoft.com/office/drawing/2014/main" id="{E4EE8B28-D9C0-381E-31E9-B0042669B622}"/>
                    </a:ext>
                  </a:extLst>
                </p:cNvPr>
                <p:cNvSpPr/>
                <p:nvPr/>
              </p:nvSpPr>
              <p:spPr>
                <a:xfrm>
                  <a:off x="5052374" y="3326063"/>
                  <a:ext cx="256320" cy="12901"/>
                </a:xfrm>
                <a:custGeom>
                  <a:avLst/>
                  <a:gdLst/>
                  <a:ahLst/>
                  <a:cxnLst/>
                  <a:rect l="l" t="t" r="r" b="b"/>
                  <a:pathLst>
                    <a:path w="7570" h="381" extrusionOk="0">
                      <a:moveTo>
                        <a:pt x="1" y="1"/>
                      </a:moveTo>
                      <a:lnTo>
                        <a:pt x="1" y="381"/>
                      </a:lnTo>
                      <a:lnTo>
                        <a:pt x="7570" y="381"/>
                      </a:lnTo>
                      <a:lnTo>
                        <a:pt x="7570"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81" name="Google Shape;2059;p23">
                  <a:extLst>
                    <a:ext uri="{FF2B5EF4-FFF2-40B4-BE49-F238E27FC236}">
                      <a16:creationId xmlns:a16="http://schemas.microsoft.com/office/drawing/2014/main" id="{D7356DB7-F75D-C507-54BF-0429689EC59A}"/>
                    </a:ext>
                  </a:extLst>
                </p:cNvPr>
                <p:cNvSpPr/>
                <p:nvPr/>
              </p:nvSpPr>
              <p:spPr>
                <a:xfrm>
                  <a:off x="5052374" y="3356097"/>
                  <a:ext cx="235970" cy="13984"/>
                </a:xfrm>
                <a:custGeom>
                  <a:avLst/>
                  <a:gdLst/>
                  <a:ahLst/>
                  <a:cxnLst/>
                  <a:rect l="l" t="t" r="r" b="b"/>
                  <a:pathLst>
                    <a:path w="6969" h="413" extrusionOk="0">
                      <a:moveTo>
                        <a:pt x="1" y="0"/>
                      </a:moveTo>
                      <a:lnTo>
                        <a:pt x="1" y="412"/>
                      </a:lnTo>
                      <a:lnTo>
                        <a:pt x="6968" y="412"/>
                      </a:lnTo>
                      <a:lnTo>
                        <a:pt x="6968"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282" name="Google Shape;2060;p23">
                  <a:extLst>
                    <a:ext uri="{FF2B5EF4-FFF2-40B4-BE49-F238E27FC236}">
                      <a16:creationId xmlns:a16="http://schemas.microsoft.com/office/drawing/2014/main" id="{58F0890F-EE6A-2F1E-DB52-6EF0CD700DB9}"/>
                    </a:ext>
                  </a:extLst>
                </p:cNvPr>
                <p:cNvSpPr/>
                <p:nvPr/>
              </p:nvSpPr>
              <p:spPr>
                <a:xfrm>
                  <a:off x="4721054" y="3118027"/>
                  <a:ext cx="279887" cy="264921"/>
                </a:xfrm>
                <a:custGeom>
                  <a:avLst/>
                  <a:gdLst/>
                  <a:ahLst/>
                  <a:cxnLst/>
                  <a:rect l="l" t="t" r="r" b="b"/>
                  <a:pathLst>
                    <a:path w="8266" h="7824" extrusionOk="0">
                      <a:moveTo>
                        <a:pt x="855" y="1"/>
                      </a:moveTo>
                      <a:cubicBezTo>
                        <a:pt x="380" y="1"/>
                        <a:pt x="0" y="413"/>
                        <a:pt x="0" y="951"/>
                      </a:cubicBezTo>
                      <a:lnTo>
                        <a:pt x="0" y="6873"/>
                      </a:lnTo>
                      <a:cubicBezTo>
                        <a:pt x="0" y="7411"/>
                        <a:pt x="380" y="7823"/>
                        <a:pt x="855" y="7823"/>
                      </a:cubicBezTo>
                      <a:lnTo>
                        <a:pt x="7411" y="7823"/>
                      </a:lnTo>
                      <a:cubicBezTo>
                        <a:pt x="7886" y="7823"/>
                        <a:pt x="8266" y="7411"/>
                        <a:pt x="8266" y="6873"/>
                      </a:cubicBezTo>
                      <a:lnTo>
                        <a:pt x="8266" y="5606"/>
                      </a:lnTo>
                      <a:lnTo>
                        <a:pt x="8266" y="951"/>
                      </a:lnTo>
                      <a:cubicBezTo>
                        <a:pt x="8266" y="413"/>
                        <a:pt x="7886" y="1"/>
                        <a:pt x="7411" y="1"/>
                      </a:cubicBezTo>
                      <a:close/>
                    </a:path>
                  </a:pathLst>
                </a:custGeom>
                <a:solidFill>
                  <a:srgbClr val="EAEAEA"/>
                </a:solidFill>
                <a:ln>
                  <a:noFill/>
                </a:ln>
              </p:spPr>
              <p:txBody>
                <a:bodyPr spcFirstLastPara="1" wrap="square" lIns="91425" tIns="91425" rIns="91425" bIns="91425" anchor="ctr" anchorCtr="0">
                  <a:noAutofit/>
                </a:bodyPr>
                <a:lstStyle/>
                <a:p>
                  <a:endParaRPr/>
                </a:p>
              </p:txBody>
            </p:sp>
            <p:sp>
              <p:nvSpPr>
                <p:cNvPr id="1283" name="Google Shape;2061;p23">
                  <a:extLst>
                    <a:ext uri="{FF2B5EF4-FFF2-40B4-BE49-F238E27FC236}">
                      <a16:creationId xmlns:a16="http://schemas.microsoft.com/office/drawing/2014/main" id="{419641E8-6036-41E2-81CD-BC3CF67AEC76}"/>
                    </a:ext>
                  </a:extLst>
                </p:cNvPr>
                <p:cNvSpPr/>
                <p:nvPr/>
              </p:nvSpPr>
              <p:spPr>
                <a:xfrm>
                  <a:off x="4722104" y="3118027"/>
                  <a:ext cx="278837" cy="65451"/>
                </a:xfrm>
                <a:custGeom>
                  <a:avLst/>
                  <a:gdLst/>
                  <a:ahLst/>
                  <a:cxnLst/>
                  <a:rect l="l" t="t" r="r" b="b"/>
                  <a:pathLst>
                    <a:path w="8235" h="1933" extrusionOk="0">
                      <a:moveTo>
                        <a:pt x="729" y="1"/>
                      </a:moveTo>
                      <a:cubicBezTo>
                        <a:pt x="318" y="1"/>
                        <a:pt x="1" y="318"/>
                        <a:pt x="1" y="729"/>
                      </a:cubicBezTo>
                      <a:lnTo>
                        <a:pt x="1" y="1933"/>
                      </a:lnTo>
                      <a:lnTo>
                        <a:pt x="8235" y="1933"/>
                      </a:lnTo>
                      <a:lnTo>
                        <a:pt x="8235" y="729"/>
                      </a:lnTo>
                      <a:cubicBezTo>
                        <a:pt x="8235" y="318"/>
                        <a:pt x="7886" y="1"/>
                        <a:pt x="7506"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84" name="Google Shape;2062;p23">
                  <a:extLst>
                    <a:ext uri="{FF2B5EF4-FFF2-40B4-BE49-F238E27FC236}">
                      <a16:creationId xmlns:a16="http://schemas.microsoft.com/office/drawing/2014/main" id="{53523A2A-201E-E236-D30C-86F380CDFAFE}"/>
                    </a:ext>
                  </a:extLst>
                </p:cNvPr>
                <p:cNvSpPr/>
                <p:nvPr/>
              </p:nvSpPr>
              <p:spPr>
                <a:xfrm>
                  <a:off x="4756438" y="3099811"/>
                  <a:ext cx="12901" cy="57934"/>
                </a:xfrm>
                <a:custGeom>
                  <a:avLst/>
                  <a:gdLst/>
                  <a:ahLst/>
                  <a:cxnLst/>
                  <a:rect l="l" t="t" r="r" b="b"/>
                  <a:pathLst>
                    <a:path w="381" h="1711" extrusionOk="0">
                      <a:moveTo>
                        <a:pt x="190" y="0"/>
                      </a:moveTo>
                      <a:cubicBezTo>
                        <a:pt x="64" y="0"/>
                        <a:pt x="0" y="95"/>
                        <a:pt x="0" y="190"/>
                      </a:cubicBezTo>
                      <a:lnTo>
                        <a:pt x="0" y="1521"/>
                      </a:lnTo>
                      <a:cubicBezTo>
                        <a:pt x="0" y="1616"/>
                        <a:pt x="64" y="1711"/>
                        <a:pt x="190" y="1711"/>
                      </a:cubicBezTo>
                      <a:cubicBezTo>
                        <a:pt x="285" y="1711"/>
                        <a:pt x="380" y="1616"/>
                        <a:pt x="380" y="1521"/>
                      </a:cubicBezTo>
                      <a:lnTo>
                        <a:pt x="380" y="190"/>
                      </a:lnTo>
                      <a:cubicBezTo>
                        <a:pt x="380" y="95"/>
                        <a:pt x="285" y="0"/>
                        <a:pt x="190" y="0"/>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285" name="Google Shape;2063;p23">
                  <a:extLst>
                    <a:ext uri="{FF2B5EF4-FFF2-40B4-BE49-F238E27FC236}">
                      <a16:creationId xmlns:a16="http://schemas.microsoft.com/office/drawing/2014/main" id="{101ABADC-F037-DA8D-0CBD-38B8031A97B2}"/>
                    </a:ext>
                  </a:extLst>
                </p:cNvPr>
                <p:cNvSpPr/>
                <p:nvPr/>
              </p:nvSpPr>
              <p:spPr>
                <a:xfrm>
                  <a:off x="4952656" y="3099811"/>
                  <a:ext cx="13984" cy="57934"/>
                </a:xfrm>
                <a:custGeom>
                  <a:avLst/>
                  <a:gdLst/>
                  <a:ahLst/>
                  <a:cxnLst/>
                  <a:rect l="l" t="t" r="r" b="b"/>
                  <a:pathLst>
                    <a:path w="413" h="1711" extrusionOk="0">
                      <a:moveTo>
                        <a:pt x="191" y="0"/>
                      </a:moveTo>
                      <a:cubicBezTo>
                        <a:pt x="96" y="0"/>
                        <a:pt x="1" y="95"/>
                        <a:pt x="1" y="190"/>
                      </a:cubicBezTo>
                      <a:lnTo>
                        <a:pt x="1" y="1521"/>
                      </a:lnTo>
                      <a:cubicBezTo>
                        <a:pt x="1" y="1616"/>
                        <a:pt x="96" y="1711"/>
                        <a:pt x="191" y="1711"/>
                      </a:cubicBezTo>
                      <a:cubicBezTo>
                        <a:pt x="317" y="1711"/>
                        <a:pt x="412" y="1616"/>
                        <a:pt x="412" y="1521"/>
                      </a:cubicBezTo>
                      <a:lnTo>
                        <a:pt x="412" y="190"/>
                      </a:lnTo>
                      <a:cubicBezTo>
                        <a:pt x="412" y="95"/>
                        <a:pt x="317" y="0"/>
                        <a:pt x="191" y="0"/>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286" name="Google Shape;2064;p23">
                  <a:extLst>
                    <a:ext uri="{FF2B5EF4-FFF2-40B4-BE49-F238E27FC236}">
                      <a16:creationId xmlns:a16="http://schemas.microsoft.com/office/drawing/2014/main" id="{B0EE8341-6B20-0EF3-656B-A143C73B734D}"/>
                    </a:ext>
                  </a:extLst>
                </p:cNvPr>
                <p:cNvSpPr/>
                <p:nvPr/>
              </p:nvSpPr>
              <p:spPr>
                <a:xfrm>
                  <a:off x="4751054" y="3225262"/>
                  <a:ext cx="31151" cy="30068"/>
                </a:xfrm>
                <a:custGeom>
                  <a:avLst/>
                  <a:gdLst/>
                  <a:ahLst/>
                  <a:cxnLst/>
                  <a:rect l="l" t="t" r="r" b="b"/>
                  <a:pathLst>
                    <a:path w="920" h="888" extrusionOk="0">
                      <a:moveTo>
                        <a:pt x="444" y="1"/>
                      </a:moveTo>
                      <a:cubicBezTo>
                        <a:pt x="223" y="1"/>
                        <a:pt x="1" y="191"/>
                        <a:pt x="1" y="444"/>
                      </a:cubicBezTo>
                      <a:cubicBezTo>
                        <a:pt x="1" y="666"/>
                        <a:pt x="223" y="887"/>
                        <a:pt x="444" y="887"/>
                      </a:cubicBezTo>
                      <a:cubicBezTo>
                        <a:pt x="698" y="887"/>
                        <a:pt x="888" y="666"/>
                        <a:pt x="888" y="444"/>
                      </a:cubicBezTo>
                      <a:cubicBezTo>
                        <a:pt x="919" y="191"/>
                        <a:pt x="698" y="1"/>
                        <a:pt x="444" y="1"/>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287" name="Google Shape;2065;p23">
                  <a:extLst>
                    <a:ext uri="{FF2B5EF4-FFF2-40B4-BE49-F238E27FC236}">
                      <a16:creationId xmlns:a16="http://schemas.microsoft.com/office/drawing/2014/main" id="{C5EC1A11-B6FD-0551-A4AA-B618ACDC7D76}"/>
                    </a:ext>
                  </a:extLst>
                </p:cNvPr>
                <p:cNvSpPr/>
                <p:nvPr/>
              </p:nvSpPr>
              <p:spPr>
                <a:xfrm>
                  <a:off x="4796088" y="3225262"/>
                  <a:ext cx="30068" cy="30068"/>
                </a:xfrm>
                <a:custGeom>
                  <a:avLst/>
                  <a:gdLst/>
                  <a:ahLst/>
                  <a:cxnLst/>
                  <a:rect l="l" t="t" r="r" b="b"/>
                  <a:pathLst>
                    <a:path w="888" h="888" extrusionOk="0">
                      <a:moveTo>
                        <a:pt x="444" y="1"/>
                      </a:moveTo>
                      <a:cubicBezTo>
                        <a:pt x="223" y="1"/>
                        <a:pt x="1" y="191"/>
                        <a:pt x="1" y="444"/>
                      </a:cubicBezTo>
                      <a:cubicBezTo>
                        <a:pt x="1" y="666"/>
                        <a:pt x="223" y="887"/>
                        <a:pt x="444" y="887"/>
                      </a:cubicBezTo>
                      <a:cubicBezTo>
                        <a:pt x="698" y="887"/>
                        <a:pt x="888" y="666"/>
                        <a:pt x="888" y="444"/>
                      </a:cubicBezTo>
                      <a:cubicBezTo>
                        <a:pt x="888" y="191"/>
                        <a:pt x="698" y="1"/>
                        <a:pt x="444"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88" name="Google Shape;2066;p23">
                  <a:extLst>
                    <a:ext uri="{FF2B5EF4-FFF2-40B4-BE49-F238E27FC236}">
                      <a16:creationId xmlns:a16="http://schemas.microsoft.com/office/drawing/2014/main" id="{BE6372EB-202B-0447-8F3E-B8E1DA4AD409}"/>
                    </a:ext>
                  </a:extLst>
                </p:cNvPr>
                <p:cNvSpPr/>
                <p:nvPr/>
              </p:nvSpPr>
              <p:spPr>
                <a:xfrm>
                  <a:off x="4841155" y="3225262"/>
                  <a:ext cx="30034" cy="30068"/>
                </a:xfrm>
                <a:custGeom>
                  <a:avLst/>
                  <a:gdLst/>
                  <a:ahLst/>
                  <a:cxnLst/>
                  <a:rect l="l" t="t" r="r" b="b"/>
                  <a:pathLst>
                    <a:path w="887" h="888" extrusionOk="0">
                      <a:moveTo>
                        <a:pt x="443" y="1"/>
                      </a:moveTo>
                      <a:cubicBezTo>
                        <a:pt x="190" y="1"/>
                        <a:pt x="0" y="191"/>
                        <a:pt x="0" y="444"/>
                      </a:cubicBezTo>
                      <a:cubicBezTo>
                        <a:pt x="0" y="666"/>
                        <a:pt x="190" y="887"/>
                        <a:pt x="443" y="887"/>
                      </a:cubicBezTo>
                      <a:cubicBezTo>
                        <a:pt x="697" y="887"/>
                        <a:pt x="887" y="666"/>
                        <a:pt x="887" y="444"/>
                      </a:cubicBezTo>
                      <a:cubicBezTo>
                        <a:pt x="887" y="191"/>
                        <a:pt x="697" y="1"/>
                        <a:pt x="443"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89" name="Google Shape;2067;p23">
                  <a:extLst>
                    <a:ext uri="{FF2B5EF4-FFF2-40B4-BE49-F238E27FC236}">
                      <a16:creationId xmlns:a16="http://schemas.microsoft.com/office/drawing/2014/main" id="{0D05DFC3-FBEC-54CD-95B6-A8775F804123}"/>
                    </a:ext>
                  </a:extLst>
                </p:cNvPr>
                <p:cNvSpPr/>
                <p:nvPr/>
              </p:nvSpPr>
              <p:spPr>
                <a:xfrm>
                  <a:off x="4886189" y="3225262"/>
                  <a:ext cx="30034" cy="30068"/>
                </a:xfrm>
                <a:custGeom>
                  <a:avLst/>
                  <a:gdLst/>
                  <a:ahLst/>
                  <a:cxnLst/>
                  <a:rect l="l" t="t" r="r" b="b"/>
                  <a:pathLst>
                    <a:path w="887" h="888" extrusionOk="0">
                      <a:moveTo>
                        <a:pt x="444" y="1"/>
                      </a:moveTo>
                      <a:cubicBezTo>
                        <a:pt x="190" y="1"/>
                        <a:pt x="0" y="191"/>
                        <a:pt x="0" y="444"/>
                      </a:cubicBezTo>
                      <a:cubicBezTo>
                        <a:pt x="0" y="666"/>
                        <a:pt x="190" y="887"/>
                        <a:pt x="444" y="887"/>
                      </a:cubicBezTo>
                      <a:cubicBezTo>
                        <a:pt x="697" y="887"/>
                        <a:pt x="887" y="666"/>
                        <a:pt x="887" y="444"/>
                      </a:cubicBezTo>
                      <a:cubicBezTo>
                        <a:pt x="887" y="191"/>
                        <a:pt x="697" y="1"/>
                        <a:pt x="444"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0" name="Google Shape;2068;p23">
                  <a:extLst>
                    <a:ext uri="{FF2B5EF4-FFF2-40B4-BE49-F238E27FC236}">
                      <a16:creationId xmlns:a16="http://schemas.microsoft.com/office/drawing/2014/main" id="{7FE81015-FD47-7B9A-BE42-66E17EB99918}"/>
                    </a:ext>
                  </a:extLst>
                </p:cNvPr>
                <p:cNvSpPr/>
                <p:nvPr/>
              </p:nvSpPr>
              <p:spPr>
                <a:xfrm>
                  <a:off x="4931223" y="3225262"/>
                  <a:ext cx="30068" cy="30068"/>
                </a:xfrm>
                <a:custGeom>
                  <a:avLst/>
                  <a:gdLst/>
                  <a:ahLst/>
                  <a:cxnLst/>
                  <a:rect l="l" t="t" r="r" b="b"/>
                  <a:pathLst>
                    <a:path w="888" h="888" extrusionOk="0">
                      <a:moveTo>
                        <a:pt x="444" y="1"/>
                      </a:moveTo>
                      <a:cubicBezTo>
                        <a:pt x="190" y="1"/>
                        <a:pt x="0" y="191"/>
                        <a:pt x="0" y="444"/>
                      </a:cubicBezTo>
                      <a:cubicBezTo>
                        <a:pt x="0" y="666"/>
                        <a:pt x="190" y="887"/>
                        <a:pt x="444" y="887"/>
                      </a:cubicBezTo>
                      <a:cubicBezTo>
                        <a:pt x="697" y="887"/>
                        <a:pt x="887" y="666"/>
                        <a:pt x="887" y="444"/>
                      </a:cubicBezTo>
                      <a:cubicBezTo>
                        <a:pt x="887" y="191"/>
                        <a:pt x="697" y="1"/>
                        <a:pt x="444"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1" name="Google Shape;2069;p23">
                  <a:extLst>
                    <a:ext uri="{FF2B5EF4-FFF2-40B4-BE49-F238E27FC236}">
                      <a16:creationId xmlns:a16="http://schemas.microsoft.com/office/drawing/2014/main" id="{F03B6A95-406C-6B6A-842F-4A01F1881A25}"/>
                    </a:ext>
                  </a:extLst>
                </p:cNvPr>
                <p:cNvSpPr/>
                <p:nvPr/>
              </p:nvSpPr>
              <p:spPr>
                <a:xfrm>
                  <a:off x="4751054" y="3269246"/>
                  <a:ext cx="31151" cy="30034"/>
                </a:xfrm>
                <a:custGeom>
                  <a:avLst/>
                  <a:gdLst/>
                  <a:ahLst/>
                  <a:cxnLst/>
                  <a:rect l="l" t="t" r="r" b="b"/>
                  <a:pathLst>
                    <a:path w="920" h="887" extrusionOk="0">
                      <a:moveTo>
                        <a:pt x="444" y="0"/>
                      </a:moveTo>
                      <a:cubicBezTo>
                        <a:pt x="223" y="0"/>
                        <a:pt x="1" y="190"/>
                        <a:pt x="1" y="444"/>
                      </a:cubicBezTo>
                      <a:cubicBezTo>
                        <a:pt x="1" y="665"/>
                        <a:pt x="223" y="887"/>
                        <a:pt x="444" y="887"/>
                      </a:cubicBezTo>
                      <a:cubicBezTo>
                        <a:pt x="698" y="887"/>
                        <a:pt x="888" y="665"/>
                        <a:pt x="888" y="444"/>
                      </a:cubicBezTo>
                      <a:cubicBezTo>
                        <a:pt x="919" y="190"/>
                        <a:pt x="698" y="0"/>
                        <a:pt x="444" y="0"/>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2" name="Google Shape;2070;p23">
                  <a:extLst>
                    <a:ext uri="{FF2B5EF4-FFF2-40B4-BE49-F238E27FC236}">
                      <a16:creationId xmlns:a16="http://schemas.microsoft.com/office/drawing/2014/main" id="{5F8FC5BB-75D2-BF6E-9E05-8B7DC45063BF}"/>
                    </a:ext>
                  </a:extLst>
                </p:cNvPr>
                <p:cNvSpPr/>
                <p:nvPr/>
              </p:nvSpPr>
              <p:spPr>
                <a:xfrm>
                  <a:off x="4796088" y="3269246"/>
                  <a:ext cx="30068" cy="30034"/>
                </a:xfrm>
                <a:custGeom>
                  <a:avLst/>
                  <a:gdLst/>
                  <a:ahLst/>
                  <a:cxnLst/>
                  <a:rect l="l" t="t" r="r" b="b"/>
                  <a:pathLst>
                    <a:path w="888" h="887" extrusionOk="0">
                      <a:moveTo>
                        <a:pt x="444" y="0"/>
                      </a:moveTo>
                      <a:cubicBezTo>
                        <a:pt x="223" y="0"/>
                        <a:pt x="1" y="190"/>
                        <a:pt x="1" y="444"/>
                      </a:cubicBezTo>
                      <a:cubicBezTo>
                        <a:pt x="1" y="665"/>
                        <a:pt x="223" y="887"/>
                        <a:pt x="444" y="887"/>
                      </a:cubicBezTo>
                      <a:cubicBezTo>
                        <a:pt x="698" y="887"/>
                        <a:pt x="888" y="665"/>
                        <a:pt x="888" y="444"/>
                      </a:cubicBezTo>
                      <a:cubicBezTo>
                        <a:pt x="888" y="190"/>
                        <a:pt x="698" y="0"/>
                        <a:pt x="444" y="0"/>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293" name="Google Shape;2071;p23">
                  <a:extLst>
                    <a:ext uri="{FF2B5EF4-FFF2-40B4-BE49-F238E27FC236}">
                      <a16:creationId xmlns:a16="http://schemas.microsoft.com/office/drawing/2014/main" id="{CF267E0C-F601-0AC3-F085-8B488CE95551}"/>
                    </a:ext>
                  </a:extLst>
                </p:cNvPr>
                <p:cNvSpPr/>
                <p:nvPr/>
              </p:nvSpPr>
              <p:spPr>
                <a:xfrm>
                  <a:off x="4841155" y="3269246"/>
                  <a:ext cx="30034" cy="30034"/>
                </a:xfrm>
                <a:custGeom>
                  <a:avLst/>
                  <a:gdLst/>
                  <a:ahLst/>
                  <a:cxnLst/>
                  <a:rect l="l" t="t" r="r" b="b"/>
                  <a:pathLst>
                    <a:path w="887" h="887" extrusionOk="0">
                      <a:moveTo>
                        <a:pt x="443" y="0"/>
                      </a:moveTo>
                      <a:cubicBezTo>
                        <a:pt x="190" y="0"/>
                        <a:pt x="0" y="190"/>
                        <a:pt x="0" y="444"/>
                      </a:cubicBezTo>
                      <a:cubicBezTo>
                        <a:pt x="0" y="665"/>
                        <a:pt x="190" y="887"/>
                        <a:pt x="443" y="887"/>
                      </a:cubicBezTo>
                      <a:cubicBezTo>
                        <a:pt x="697" y="887"/>
                        <a:pt x="887" y="665"/>
                        <a:pt x="887" y="444"/>
                      </a:cubicBezTo>
                      <a:cubicBezTo>
                        <a:pt x="887" y="190"/>
                        <a:pt x="697" y="0"/>
                        <a:pt x="443" y="0"/>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4" name="Google Shape;2072;p23">
                  <a:extLst>
                    <a:ext uri="{FF2B5EF4-FFF2-40B4-BE49-F238E27FC236}">
                      <a16:creationId xmlns:a16="http://schemas.microsoft.com/office/drawing/2014/main" id="{15D3EFEA-8B2A-1FC7-B2C6-6978C82A0D03}"/>
                    </a:ext>
                  </a:extLst>
                </p:cNvPr>
                <p:cNvSpPr/>
                <p:nvPr/>
              </p:nvSpPr>
              <p:spPr>
                <a:xfrm>
                  <a:off x="4886189" y="3269246"/>
                  <a:ext cx="30034" cy="30034"/>
                </a:xfrm>
                <a:custGeom>
                  <a:avLst/>
                  <a:gdLst/>
                  <a:ahLst/>
                  <a:cxnLst/>
                  <a:rect l="l" t="t" r="r" b="b"/>
                  <a:pathLst>
                    <a:path w="887" h="887" extrusionOk="0">
                      <a:moveTo>
                        <a:pt x="444" y="0"/>
                      </a:moveTo>
                      <a:cubicBezTo>
                        <a:pt x="190" y="0"/>
                        <a:pt x="0" y="190"/>
                        <a:pt x="0" y="444"/>
                      </a:cubicBezTo>
                      <a:cubicBezTo>
                        <a:pt x="0" y="665"/>
                        <a:pt x="190" y="887"/>
                        <a:pt x="444" y="887"/>
                      </a:cubicBezTo>
                      <a:cubicBezTo>
                        <a:pt x="697" y="887"/>
                        <a:pt x="887" y="665"/>
                        <a:pt x="887" y="444"/>
                      </a:cubicBezTo>
                      <a:cubicBezTo>
                        <a:pt x="887" y="190"/>
                        <a:pt x="697" y="0"/>
                        <a:pt x="444" y="0"/>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5" name="Google Shape;2073;p23">
                  <a:extLst>
                    <a:ext uri="{FF2B5EF4-FFF2-40B4-BE49-F238E27FC236}">
                      <a16:creationId xmlns:a16="http://schemas.microsoft.com/office/drawing/2014/main" id="{13724709-F1DD-B71E-F60D-3333F92F797E}"/>
                    </a:ext>
                  </a:extLst>
                </p:cNvPr>
                <p:cNvSpPr/>
                <p:nvPr/>
              </p:nvSpPr>
              <p:spPr>
                <a:xfrm>
                  <a:off x="4931223" y="3269246"/>
                  <a:ext cx="30068" cy="30034"/>
                </a:xfrm>
                <a:custGeom>
                  <a:avLst/>
                  <a:gdLst/>
                  <a:ahLst/>
                  <a:cxnLst/>
                  <a:rect l="l" t="t" r="r" b="b"/>
                  <a:pathLst>
                    <a:path w="888" h="887" extrusionOk="0">
                      <a:moveTo>
                        <a:pt x="444" y="0"/>
                      </a:moveTo>
                      <a:cubicBezTo>
                        <a:pt x="190" y="0"/>
                        <a:pt x="0" y="190"/>
                        <a:pt x="0" y="444"/>
                      </a:cubicBezTo>
                      <a:cubicBezTo>
                        <a:pt x="0" y="665"/>
                        <a:pt x="190" y="887"/>
                        <a:pt x="444" y="887"/>
                      </a:cubicBezTo>
                      <a:cubicBezTo>
                        <a:pt x="697" y="887"/>
                        <a:pt x="887" y="665"/>
                        <a:pt x="887" y="444"/>
                      </a:cubicBezTo>
                      <a:cubicBezTo>
                        <a:pt x="887" y="190"/>
                        <a:pt x="697" y="0"/>
                        <a:pt x="444" y="0"/>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6" name="Google Shape;2074;p23">
                  <a:extLst>
                    <a:ext uri="{FF2B5EF4-FFF2-40B4-BE49-F238E27FC236}">
                      <a16:creationId xmlns:a16="http://schemas.microsoft.com/office/drawing/2014/main" id="{ABD98AEE-9DC8-D075-2E8A-DCB492E0486A}"/>
                    </a:ext>
                  </a:extLst>
                </p:cNvPr>
                <p:cNvSpPr/>
                <p:nvPr/>
              </p:nvSpPr>
              <p:spPr>
                <a:xfrm>
                  <a:off x="4751054" y="3313196"/>
                  <a:ext cx="31151" cy="30068"/>
                </a:xfrm>
                <a:custGeom>
                  <a:avLst/>
                  <a:gdLst/>
                  <a:ahLst/>
                  <a:cxnLst/>
                  <a:rect l="l" t="t" r="r" b="b"/>
                  <a:pathLst>
                    <a:path w="920" h="888" extrusionOk="0">
                      <a:moveTo>
                        <a:pt x="444" y="1"/>
                      </a:moveTo>
                      <a:cubicBezTo>
                        <a:pt x="223" y="1"/>
                        <a:pt x="1" y="191"/>
                        <a:pt x="1" y="444"/>
                      </a:cubicBezTo>
                      <a:cubicBezTo>
                        <a:pt x="1" y="697"/>
                        <a:pt x="223" y="887"/>
                        <a:pt x="444" y="887"/>
                      </a:cubicBezTo>
                      <a:cubicBezTo>
                        <a:pt x="698" y="887"/>
                        <a:pt x="888" y="697"/>
                        <a:pt x="888" y="444"/>
                      </a:cubicBezTo>
                      <a:cubicBezTo>
                        <a:pt x="919" y="191"/>
                        <a:pt x="698" y="1"/>
                        <a:pt x="444"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7" name="Google Shape;2075;p23">
                  <a:extLst>
                    <a:ext uri="{FF2B5EF4-FFF2-40B4-BE49-F238E27FC236}">
                      <a16:creationId xmlns:a16="http://schemas.microsoft.com/office/drawing/2014/main" id="{C75C6DD1-33D1-1465-B409-5089076A95C7}"/>
                    </a:ext>
                  </a:extLst>
                </p:cNvPr>
                <p:cNvSpPr/>
                <p:nvPr/>
              </p:nvSpPr>
              <p:spPr>
                <a:xfrm>
                  <a:off x="4796088" y="3313196"/>
                  <a:ext cx="30068" cy="30068"/>
                </a:xfrm>
                <a:custGeom>
                  <a:avLst/>
                  <a:gdLst/>
                  <a:ahLst/>
                  <a:cxnLst/>
                  <a:rect l="l" t="t" r="r" b="b"/>
                  <a:pathLst>
                    <a:path w="888" h="888" extrusionOk="0">
                      <a:moveTo>
                        <a:pt x="444" y="1"/>
                      </a:moveTo>
                      <a:cubicBezTo>
                        <a:pt x="223" y="1"/>
                        <a:pt x="1" y="191"/>
                        <a:pt x="1" y="444"/>
                      </a:cubicBezTo>
                      <a:cubicBezTo>
                        <a:pt x="1" y="697"/>
                        <a:pt x="223" y="887"/>
                        <a:pt x="444" y="887"/>
                      </a:cubicBezTo>
                      <a:cubicBezTo>
                        <a:pt x="698" y="887"/>
                        <a:pt x="888" y="697"/>
                        <a:pt x="888" y="444"/>
                      </a:cubicBezTo>
                      <a:cubicBezTo>
                        <a:pt x="888" y="191"/>
                        <a:pt x="698" y="1"/>
                        <a:pt x="444"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8" name="Google Shape;2076;p23">
                  <a:extLst>
                    <a:ext uri="{FF2B5EF4-FFF2-40B4-BE49-F238E27FC236}">
                      <a16:creationId xmlns:a16="http://schemas.microsoft.com/office/drawing/2014/main" id="{FDDEF8E9-4F71-E8A3-FB29-100016C1EFF3}"/>
                    </a:ext>
                  </a:extLst>
                </p:cNvPr>
                <p:cNvSpPr/>
                <p:nvPr/>
              </p:nvSpPr>
              <p:spPr>
                <a:xfrm>
                  <a:off x="4841155" y="3313196"/>
                  <a:ext cx="30034" cy="30068"/>
                </a:xfrm>
                <a:custGeom>
                  <a:avLst/>
                  <a:gdLst/>
                  <a:ahLst/>
                  <a:cxnLst/>
                  <a:rect l="l" t="t" r="r" b="b"/>
                  <a:pathLst>
                    <a:path w="887" h="888" extrusionOk="0">
                      <a:moveTo>
                        <a:pt x="443" y="1"/>
                      </a:moveTo>
                      <a:cubicBezTo>
                        <a:pt x="190" y="1"/>
                        <a:pt x="0" y="191"/>
                        <a:pt x="0" y="444"/>
                      </a:cubicBezTo>
                      <a:cubicBezTo>
                        <a:pt x="0" y="697"/>
                        <a:pt x="190" y="887"/>
                        <a:pt x="443" y="887"/>
                      </a:cubicBezTo>
                      <a:cubicBezTo>
                        <a:pt x="697" y="887"/>
                        <a:pt x="887" y="697"/>
                        <a:pt x="887" y="444"/>
                      </a:cubicBezTo>
                      <a:cubicBezTo>
                        <a:pt x="887" y="191"/>
                        <a:pt x="697" y="1"/>
                        <a:pt x="443"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299" name="Google Shape;2077;p23">
                  <a:extLst>
                    <a:ext uri="{FF2B5EF4-FFF2-40B4-BE49-F238E27FC236}">
                      <a16:creationId xmlns:a16="http://schemas.microsoft.com/office/drawing/2014/main" id="{F713E86D-87DE-39B5-B1CA-1A7FEA6856B8}"/>
                    </a:ext>
                  </a:extLst>
                </p:cNvPr>
                <p:cNvSpPr/>
                <p:nvPr/>
              </p:nvSpPr>
              <p:spPr>
                <a:xfrm>
                  <a:off x="4886189" y="3313196"/>
                  <a:ext cx="30034" cy="30068"/>
                </a:xfrm>
                <a:custGeom>
                  <a:avLst/>
                  <a:gdLst/>
                  <a:ahLst/>
                  <a:cxnLst/>
                  <a:rect l="l" t="t" r="r" b="b"/>
                  <a:pathLst>
                    <a:path w="887" h="888" extrusionOk="0">
                      <a:moveTo>
                        <a:pt x="444" y="1"/>
                      </a:moveTo>
                      <a:cubicBezTo>
                        <a:pt x="190" y="1"/>
                        <a:pt x="0" y="191"/>
                        <a:pt x="0" y="444"/>
                      </a:cubicBezTo>
                      <a:cubicBezTo>
                        <a:pt x="0" y="697"/>
                        <a:pt x="190" y="887"/>
                        <a:pt x="444" y="887"/>
                      </a:cubicBezTo>
                      <a:cubicBezTo>
                        <a:pt x="697" y="887"/>
                        <a:pt x="887" y="697"/>
                        <a:pt x="887" y="444"/>
                      </a:cubicBezTo>
                      <a:cubicBezTo>
                        <a:pt x="887" y="191"/>
                        <a:pt x="697" y="1"/>
                        <a:pt x="444"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300" name="Google Shape;2078;p23">
                  <a:extLst>
                    <a:ext uri="{FF2B5EF4-FFF2-40B4-BE49-F238E27FC236}">
                      <a16:creationId xmlns:a16="http://schemas.microsoft.com/office/drawing/2014/main" id="{C5B257D7-C586-1E62-75EB-DDFCEC98ED7C}"/>
                    </a:ext>
                  </a:extLst>
                </p:cNvPr>
                <p:cNvSpPr/>
                <p:nvPr/>
              </p:nvSpPr>
              <p:spPr>
                <a:xfrm>
                  <a:off x="4931223" y="3313196"/>
                  <a:ext cx="30068" cy="30068"/>
                </a:xfrm>
                <a:custGeom>
                  <a:avLst/>
                  <a:gdLst/>
                  <a:ahLst/>
                  <a:cxnLst/>
                  <a:rect l="l" t="t" r="r" b="b"/>
                  <a:pathLst>
                    <a:path w="888" h="888" extrusionOk="0">
                      <a:moveTo>
                        <a:pt x="444" y="1"/>
                      </a:moveTo>
                      <a:cubicBezTo>
                        <a:pt x="190" y="1"/>
                        <a:pt x="0" y="191"/>
                        <a:pt x="0" y="444"/>
                      </a:cubicBezTo>
                      <a:cubicBezTo>
                        <a:pt x="0" y="697"/>
                        <a:pt x="190" y="887"/>
                        <a:pt x="444" y="887"/>
                      </a:cubicBezTo>
                      <a:cubicBezTo>
                        <a:pt x="697" y="887"/>
                        <a:pt x="887" y="697"/>
                        <a:pt x="887" y="444"/>
                      </a:cubicBezTo>
                      <a:cubicBezTo>
                        <a:pt x="887" y="191"/>
                        <a:pt x="697" y="1"/>
                        <a:pt x="444" y="1"/>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301" name="Google Shape;2079;p23">
                  <a:extLst>
                    <a:ext uri="{FF2B5EF4-FFF2-40B4-BE49-F238E27FC236}">
                      <a16:creationId xmlns:a16="http://schemas.microsoft.com/office/drawing/2014/main" id="{C97C76B1-AAE4-DF09-FD96-B3D55D3376D0}"/>
                    </a:ext>
                  </a:extLst>
                </p:cNvPr>
                <p:cNvSpPr/>
                <p:nvPr/>
              </p:nvSpPr>
              <p:spPr>
                <a:xfrm>
                  <a:off x="4069080" y="2549721"/>
                  <a:ext cx="692742" cy="664875"/>
                </a:xfrm>
                <a:custGeom>
                  <a:avLst/>
                  <a:gdLst/>
                  <a:ahLst/>
                  <a:cxnLst/>
                  <a:rect l="l" t="t" r="r" b="b"/>
                  <a:pathLst>
                    <a:path w="20459" h="19636" extrusionOk="0">
                      <a:moveTo>
                        <a:pt x="15106" y="0"/>
                      </a:moveTo>
                      <a:cubicBezTo>
                        <a:pt x="14093" y="0"/>
                        <a:pt x="13238" y="824"/>
                        <a:pt x="13238" y="1869"/>
                      </a:cubicBezTo>
                      <a:cubicBezTo>
                        <a:pt x="13238" y="2344"/>
                        <a:pt x="13428" y="2756"/>
                        <a:pt x="13713" y="3104"/>
                      </a:cubicBezTo>
                      <a:lnTo>
                        <a:pt x="10831" y="7728"/>
                      </a:lnTo>
                      <a:lnTo>
                        <a:pt x="10609" y="9628"/>
                      </a:lnTo>
                      <a:lnTo>
                        <a:pt x="8266" y="9818"/>
                      </a:lnTo>
                      <a:lnTo>
                        <a:pt x="3389" y="11496"/>
                      </a:lnTo>
                      <a:cubicBezTo>
                        <a:pt x="3072" y="10989"/>
                        <a:pt x="2502" y="10641"/>
                        <a:pt x="1869" y="10641"/>
                      </a:cubicBezTo>
                      <a:cubicBezTo>
                        <a:pt x="824" y="10641"/>
                        <a:pt x="0" y="11464"/>
                        <a:pt x="0" y="12478"/>
                      </a:cubicBezTo>
                      <a:cubicBezTo>
                        <a:pt x="0" y="13491"/>
                        <a:pt x="824" y="14346"/>
                        <a:pt x="1869" y="14346"/>
                      </a:cubicBezTo>
                      <a:cubicBezTo>
                        <a:pt x="2882" y="14346"/>
                        <a:pt x="3706" y="13491"/>
                        <a:pt x="3706" y="12478"/>
                      </a:cubicBezTo>
                      <a:cubicBezTo>
                        <a:pt x="3706" y="12478"/>
                        <a:pt x="3706" y="12446"/>
                        <a:pt x="3706" y="12446"/>
                      </a:cubicBezTo>
                      <a:lnTo>
                        <a:pt x="8488" y="10799"/>
                      </a:lnTo>
                      <a:lnTo>
                        <a:pt x="10514" y="10641"/>
                      </a:lnTo>
                      <a:lnTo>
                        <a:pt x="10356" y="11971"/>
                      </a:lnTo>
                      <a:lnTo>
                        <a:pt x="11243" y="16215"/>
                      </a:lnTo>
                      <a:cubicBezTo>
                        <a:pt x="10704" y="16563"/>
                        <a:pt x="10356" y="17133"/>
                        <a:pt x="10356" y="17798"/>
                      </a:cubicBezTo>
                      <a:cubicBezTo>
                        <a:pt x="10356" y="18812"/>
                        <a:pt x="11211" y="19635"/>
                        <a:pt x="12225" y="19635"/>
                      </a:cubicBezTo>
                      <a:cubicBezTo>
                        <a:pt x="13238" y="19635"/>
                        <a:pt x="14061" y="18812"/>
                        <a:pt x="14061" y="17798"/>
                      </a:cubicBezTo>
                      <a:cubicBezTo>
                        <a:pt x="14061" y="16785"/>
                        <a:pt x="13238" y="15930"/>
                        <a:pt x="12225" y="15930"/>
                      </a:cubicBezTo>
                      <a:cubicBezTo>
                        <a:pt x="12193" y="15930"/>
                        <a:pt x="11370" y="11940"/>
                        <a:pt x="11370" y="11940"/>
                      </a:cubicBezTo>
                      <a:lnTo>
                        <a:pt x="11528" y="10546"/>
                      </a:lnTo>
                      <a:lnTo>
                        <a:pt x="13238" y="10419"/>
                      </a:lnTo>
                      <a:lnTo>
                        <a:pt x="16785" y="10799"/>
                      </a:lnTo>
                      <a:cubicBezTo>
                        <a:pt x="16975" y="11623"/>
                        <a:pt x="17703" y="12256"/>
                        <a:pt x="18590" y="12256"/>
                      </a:cubicBezTo>
                      <a:cubicBezTo>
                        <a:pt x="19604" y="12256"/>
                        <a:pt x="20459" y="11433"/>
                        <a:pt x="20459" y="10419"/>
                      </a:cubicBezTo>
                      <a:cubicBezTo>
                        <a:pt x="20459" y="9406"/>
                        <a:pt x="19604" y="8583"/>
                        <a:pt x="18590" y="8583"/>
                      </a:cubicBezTo>
                      <a:cubicBezTo>
                        <a:pt x="17798" y="8583"/>
                        <a:pt x="17102" y="9089"/>
                        <a:pt x="16848" y="9818"/>
                      </a:cubicBezTo>
                      <a:lnTo>
                        <a:pt x="13270" y="9406"/>
                      </a:lnTo>
                      <a:lnTo>
                        <a:pt x="11623" y="9533"/>
                      </a:lnTo>
                      <a:lnTo>
                        <a:pt x="11813" y="8044"/>
                      </a:lnTo>
                      <a:lnTo>
                        <a:pt x="14568" y="3611"/>
                      </a:lnTo>
                      <a:cubicBezTo>
                        <a:pt x="14726" y="3674"/>
                        <a:pt x="14916" y="3706"/>
                        <a:pt x="15106" y="3706"/>
                      </a:cubicBezTo>
                      <a:cubicBezTo>
                        <a:pt x="16120" y="3706"/>
                        <a:pt x="16943" y="2882"/>
                        <a:pt x="16943" y="1869"/>
                      </a:cubicBezTo>
                      <a:cubicBezTo>
                        <a:pt x="16943" y="824"/>
                        <a:pt x="16120" y="0"/>
                        <a:pt x="15106" y="0"/>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302" name="Google Shape;2080;p23">
                  <a:extLst>
                    <a:ext uri="{FF2B5EF4-FFF2-40B4-BE49-F238E27FC236}">
                      <a16:creationId xmlns:a16="http://schemas.microsoft.com/office/drawing/2014/main" id="{3C997080-689B-CE0F-5C17-9F3A8B54CFD9}"/>
                    </a:ext>
                  </a:extLst>
                </p:cNvPr>
                <p:cNvSpPr/>
                <p:nvPr/>
              </p:nvSpPr>
              <p:spPr>
                <a:xfrm>
                  <a:off x="4169881" y="2634439"/>
                  <a:ext cx="206986" cy="201602"/>
                </a:xfrm>
                <a:custGeom>
                  <a:avLst/>
                  <a:gdLst/>
                  <a:ahLst/>
                  <a:cxnLst/>
                  <a:rect l="l" t="t" r="r" b="b"/>
                  <a:pathLst>
                    <a:path w="6113" h="5954" extrusionOk="0">
                      <a:moveTo>
                        <a:pt x="1837" y="0"/>
                      </a:moveTo>
                      <a:cubicBezTo>
                        <a:pt x="824" y="0"/>
                        <a:pt x="0" y="824"/>
                        <a:pt x="0" y="1837"/>
                      </a:cubicBezTo>
                      <a:cubicBezTo>
                        <a:pt x="0" y="2850"/>
                        <a:pt x="824" y="3674"/>
                        <a:pt x="1837" y="3674"/>
                      </a:cubicBezTo>
                      <a:cubicBezTo>
                        <a:pt x="2185" y="3674"/>
                        <a:pt x="2502" y="3579"/>
                        <a:pt x="2787" y="3420"/>
                      </a:cubicBezTo>
                      <a:lnTo>
                        <a:pt x="5416" y="5954"/>
                      </a:lnTo>
                      <a:lnTo>
                        <a:pt x="6112" y="5226"/>
                      </a:lnTo>
                      <a:lnTo>
                        <a:pt x="3452" y="2692"/>
                      </a:lnTo>
                      <a:cubicBezTo>
                        <a:pt x="3611" y="2439"/>
                        <a:pt x="3674" y="2154"/>
                        <a:pt x="3674" y="1837"/>
                      </a:cubicBezTo>
                      <a:cubicBezTo>
                        <a:pt x="3674" y="824"/>
                        <a:pt x="2850" y="0"/>
                        <a:pt x="1837" y="0"/>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303" name="Google Shape;2081;p23">
                  <a:extLst>
                    <a:ext uri="{FF2B5EF4-FFF2-40B4-BE49-F238E27FC236}">
                      <a16:creationId xmlns:a16="http://schemas.microsoft.com/office/drawing/2014/main" id="{916BA6E5-928D-1367-3D13-8253DC834E48}"/>
                    </a:ext>
                  </a:extLst>
                </p:cNvPr>
                <p:cNvSpPr/>
                <p:nvPr/>
              </p:nvSpPr>
              <p:spPr>
                <a:xfrm>
                  <a:off x="4314632" y="2769540"/>
                  <a:ext cx="211286" cy="210203"/>
                </a:xfrm>
                <a:custGeom>
                  <a:avLst/>
                  <a:gdLst/>
                  <a:ahLst/>
                  <a:cxnLst/>
                  <a:rect l="l" t="t" r="r" b="b"/>
                  <a:pathLst>
                    <a:path w="6240" h="6208" extrusionOk="0">
                      <a:moveTo>
                        <a:pt x="3104" y="0"/>
                      </a:moveTo>
                      <a:cubicBezTo>
                        <a:pt x="1394" y="0"/>
                        <a:pt x="1" y="1394"/>
                        <a:pt x="1" y="3104"/>
                      </a:cubicBezTo>
                      <a:cubicBezTo>
                        <a:pt x="1" y="4846"/>
                        <a:pt x="1394" y="6208"/>
                        <a:pt x="3104" y="6208"/>
                      </a:cubicBezTo>
                      <a:cubicBezTo>
                        <a:pt x="4846" y="6208"/>
                        <a:pt x="6239" y="4846"/>
                        <a:pt x="6239" y="3104"/>
                      </a:cubicBezTo>
                      <a:cubicBezTo>
                        <a:pt x="6239" y="1394"/>
                        <a:pt x="4846" y="0"/>
                        <a:pt x="3104" y="0"/>
                      </a:cubicBezTo>
                      <a:close/>
                    </a:path>
                  </a:pathLst>
                </a:custGeom>
                <a:solidFill>
                  <a:srgbClr val="222831"/>
                </a:solidFill>
                <a:ln>
                  <a:noFill/>
                </a:ln>
              </p:spPr>
              <p:txBody>
                <a:bodyPr spcFirstLastPara="1" wrap="square" lIns="91425" tIns="91425" rIns="91425" bIns="91425" anchor="ctr" anchorCtr="0">
                  <a:noAutofit/>
                </a:bodyPr>
                <a:lstStyle/>
                <a:p>
                  <a:endParaRPr/>
                </a:p>
              </p:txBody>
            </p:sp>
            <p:sp>
              <p:nvSpPr>
                <p:cNvPr id="1304" name="Google Shape;2082;p23">
                  <a:extLst>
                    <a:ext uri="{FF2B5EF4-FFF2-40B4-BE49-F238E27FC236}">
                      <a16:creationId xmlns:a16="http://schemas.microsoft.com/office/drawing/2014/main" id="{F25E0F64-FFC4-7574-9FFD-81B63F3BCD42}"/>
                    </a:ext>
                  </a:extLst>
                </p:cNvPr>
                <p:cNvSpPr/>
                <p:nvPr/>
              </p:nvSpPr>
              <p:spPr>
                <a:xfrm>
                  <a:off x="4931223" y="2645646"/>
                  <a:ext cx="449322" cy="99278"/>
                </a:xfrm>
                <a:custGeom>
                  <a:avLst/>
                  <a:gdLst/>
                  <a:ahLst/>
                  <a:cxnLst/>
                  <a:rect l="l" t="t" r="r" b="b"/>
                  <a:pathLst>
                    <a:path w="13270" h="2932" extrusionOk="0">
                      <a:moveTo>
                        <a:pt x="9462" y="0"/>
                      </a:moveTo>
                      <a:cubicBezTo>
                        <a:pt x="9347" y="0"/>
                        <a:pt x="9223" y="16"/>
                        <a:pt x="9089" y="49"/>
                      </a:cubicBezTo>
                      <a:cubicBezTo>
                        <a:pt x="8298" y="271"/>
                        <a:pt x="7886" y="841"/>
                        <a:pt x="7506" y="1379"/>
                      </a:cubicBezTo>
                      <a:cubicBezTo>
                        <a:pt x="7041" y="2092"/>
                        <a:pt x="6577" y="2774"/>
                        <a:pt x="5401" y="2774"/>
                      </a:cubicBezTo>
                      <a:cubicBezTo>
                        <a:pt x="5375" y="2774"/>
                        <a:pt x="5348" y="2773"/>
                        <a:pt x="5321" y="2773"/>
                      </a:cubicBezTo>
                      <a:cubicBezTo>
                        <a:pt x="4117" y="2741"/>
                        <a:pt x="3262" y="2266"/>
                        <a:pt x="2439" y="1791"/>
                      </a:cubicBezTo>
                      <a:cubicBezTo>
                        <a:pt x="1679" y="1348"/>
                        <a:pt x="950" y="936"/>
                        <a:pt x="0" y="936"/>
                      </a:cubicBezTo>
                      <a:lnTo>
                        <a:pt x="0" y="1094"/>
                      </a:lnTo>
                      <a:cubicBezTo>
                        <a:pt x="887" y="1094"/>
                        <a:pt x="1615" y="1506"/>
                        <a:pt x="2375" y="1949"/>
                      </a:cubicBezTo>
                      <a:cubicBezTo>
                        <a:pt x="3199" y="2424"/>
                        <a:pt x="4086" y="2931"/>
                        <a:pt x="5289" y="2931"/>
                      </a:cubicBezTo>
                      <a:lnTo>
                        <a:pt x="5352" y="2931"/>
                      </a:lnTo>
                      <a:cubicBezTo>
                        <a:pt x="6682" y="2931"/>
                        <a:pt x="7157" y="2203"/>
                        <a:pt x="7664" y="1474"/>
                      </a:cubicBezTo>
                      <a:cubicBezTo>
                        <a:pt x="8013" y="936"/>
                        <a:pt x="8393" y="398"/>
                        <a:pt x="9121" y="208"/>
                      </a:cubicBezTo>
                      <a:cubicBezTo>
                        <a:pt x="9237" y="179"/>
                        <a:pt x="9344" y="165"/>
                        <a:pt x="9445" y="165"/>
                      </a:cubicBezTo>
                      <a:cubicBezTo>
                        <a:pt x="10008" y="165"/>
                        <a:pt x="10365" y="584"/>
                        <a:pt x="10768" y="1094"/>
                      </a:cubicBezTo>
                      <a:cubicBezTo>
                        <a:pt x="11338" y="1759"/>
                        <a:pt x="11940" y="2519"/>
                        <a:pt x="13270" y="2551"/>
                      </a:cubicBezTo>
                      <a:lnTo>
                        <a:pt x="13270" y="2393"/>
                      </a:lnTo>
                      <a:cubicBezTo>
                        <a:pt x="12035" y="2361"/>
                        <a:pt x="11433" y="1633"/>
                        <a:pt x="10926" y="999"/>
                      </a:cubicBezTo>
                      <a:cubicBezTo>
                        <a:pt x="10496" y="488"/>
                        <a:pt x="10111" y="0"/>
                        <a:pt x="9462" y="0"/>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305" name="Google Shape;2083;p23">
                  <a:extLst>
                    <a:ext uri="{FF2B5EF4-FFF2-40B4-BE49-F238E27FC236}">
                      <a16:creationId xmlns:a16="http://schemas.microsoft.com/office/drawing/2014/main" id="{462EB578-245B-6F0B-4F15-EB002BC9BD3E}"/>
                    </a:ext>
                  </a:extLst>
                </p:cNvPr>
                <p:cNvSpPr/>
                <p:nvPr/>
              </p:nvSpPr>
              <p:spPr>
                <a:xfrm>
                  <a:off x="4931223" y="2589405"/>
                  <a:ext cx="450406" cy="160869"/>
                </a:xfrm>
                <a:custGeom>
                  <a:avLst/>
                  <a:gdLst/>
                  <a:ahLst/>
                  <a:cxnLst/>
                  <a:rect l="l" t="t" r="r" b="b"/>
                  <a:pathLst>
                    <a:path w="13302" h="4751" extrusionOk="0">
                      <a:moveTo>
                        <a:pt x="4972" y="0"/>
                      </a:moveTo>
                      <a:cubicBezTo>
                        <a:pt x="3547" y="0"/>
                        <a:pt x="2660" y="1235"/>
                        <a:pt x="1900" y="2344"/>
                      </a:cubicBezTo>
                      <a:cubicBezTo>
                        <a:pt x="1299" y="3230"/>
                        <a:pt x="729" y="4054"/>
                        <a:pt x="0" y="4054"/>
                      </a:cubicBezTo>
                      <a:lnTo>
                        <a:pt x="0" y="4212"/>
                      </a:lnTo>
                      <a:cubicBezTo>
                        <a:pt x="824" y="4212"/>
                        <a:pt x="1425" y="3357"/>
                        <a:pt x="2059" y="2439"/>
                      </a:cubicBezTo>
                      <a:cubicBezTo>
                        <a:pt x="2787" y="1362"/>
                        <a:pt x="3642" y="158"/>
                        <a:pt x="4972" y="158"/>
                      </a:cubicBezTo>
                      <a:cubicBezTo>
                        <a:pt x="6271" y="158"/>
                        <a:pt x="6809" y="1394"/>
                        <a:pt x="7348" y="2597"/>
                      </a:cubicBezTo>
                      <a:cubicBezTo>
                        <a:pt x="7854" y="3705"/>
                        <a:pt x="8298" y="4750"/>
                        <a:pt x="9343" y="4750"/>
                      </a:cubicBezTo>
                      <a:cubicBezTo>
                        <a:pt x="10388" y="4750"/>
                        <a:pt x="10863" y="4275"/>
                        <a:pt x="11306" y="3800"/>
                      </a:cubicBezTo>
                      <a:cubicBezTo>
                        <a:pt x="11781" y="3294"/>
                        <a:pt x="12225" y="2819"/>
                        <a:pt x="13301" y="2819"/>
                      </a:cubicBezTo>
                      <a:lnTo>
                        <a:pt x="13301" y="2660"/>
                      </a:lnTo>
                      <a:cubicBezTo>
                        <a:pt x="12130" y="2660"/>
                        <a:pt x="11654" y="3167"/>
                        <a:pt x="11179" y="3674"/>
                      </a:cubicBezTo>
                      <a:cubicBezTo>
                        <a:pt x="10736" y="4149"/>
                        <a:pt x="10324" y="4592"/>
                        <a:pt x="9343" y="4592"/>
                      </a:cubicBezTo>
                      <a:cubicBezTo>
                        <a:pt x="8424" y="4592"/>
                        <a:pt x="7981" y="3579"/>
                        <a:pt x="7506" y="2534"/>
                      </a:cubicBezTo>
                      <a:cubicBezTo>
                        <a:pt x="6936" y="1299"/>
                        <a:pt x="6366" y="0"/>
                        <a:pt x="4972" y="0"/>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306" name="Google Shape;2084;p23">
                  <a:extLst>
                    <a:ext uri="{FF2B5EF4-FFF2-40B4-BE49-F238E27FC236}">
                      <a16:creationId xmlns:a16="http://schemas.microsoft.com/office/drawing/2014/main" id="{1016DE83-7389-0C2D-F75A-ECE5CB3A8862}"/>
                    </a:ext>
                  </a:extLst>
                </p:cNvPr>
                <p:cNvSpPr/>
                <p:nvPr/>
              </p:nvSpPr>
              <p:spPr>
                <a:xfrm>
                  <a:off x="4928006" y="2564721"/>
                  <a:ext cx="3251" cy="229503"/>
                </a:xfrm>
                <a:custGeom>
                  <a:avLst/>
                  <a:gdLst/>
                  <a:ahLst/>
                  <a:cxnLst/>
                  <a:rect l="l" t="t" r="r" b="b"/>
                  <a:pathLst>
                    <a:path w="96" h="6778" extrusionOk="0">
                      <a:moveTo>
                        <a:pt x="0" y="1"/>
                      </a:moveTo>
                      <a:lnTo>
                        <a:pt x="0" y="6778"/>
                      </a:lnTo>
                      <a:lnTo>
                        <a:pt x="95" y="6778"/>
                      </a:lnTo>
                      <a:lnTo>
                        <a:pt x="95"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307" name="Google Shape;2085;p23">
                  <a:extLst>
                    <a:ext uri="{FF2B5EF4-FFF2-40B4-BE49-F238E27FC236}">
                      <a16:creationId xmlns:a16="http://schemas.microsoft.com/office/drawing/2014/main" id="{EFB52080-12B1-54E0-9AC8-E209CF2B06AC}"/>
                    </a:ext>
                  </a:extLst>
                </p:cNvPr>
                <p:cNvSpPr/>
                <p:nvPr/>
              </p:nvSpPr>
              <p:spPr>
                <a:xfrm>
                  <a:off x="5379428" y="2564721"/>
                  <a:ext cx="3251" cy="229503"/>
                </a:xfrm>
                <a:custGeom>
                  <a:avLst/>
                  <a:gdLst/>
                  <a:ahLst/>
                  <a:cxnLst/>
                  <a:rect l="l" t="t" r="r" b="b"/>
                  <a:pathLst>
                    <a:path w="96" h="6778" extrusionOk="0">
                      <a:moveTo>
                        <a:pt x="1" y="1"/>
                      </a:moveTo>
                      <a:lnTo>
                        <a:pt x="1" y="6778"/>
                      </a:lnTo>
                      <a:lnTo>
                        <a:pt x="96" y="6778"/>
                      </a:lnTo>
                      <a:lnTo>
                        <a:pt x="96"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308" name="Google Shape;2086;p23">
                  <a:extLst>
                    <a:ext uri="{FF2B5EF4-FFF2-40B4-BE49-F238E27FC236}">
                      <a16:creationId xmlns:a16="http://schemas.microsoft.com/office/drawing/2014/main" id="{9DA52D96-494F-7CF8-B682-49BC2A819C54}"/>
                    </a:ext>
                  </a:extLst>
                </p:cNvPr>
                <p:cNvSpPr/>
                <p:nvPr/>
              </p:nvSpPr>
              <p:spPr>
                <a:xfrm>
                  <a:off x="4928006" y="2792057"/>
                  <a:ext cx="454672" cy="3251"/>
                </a:xfrm>
                <a:custGeom>
                  <a:avLst/>
                  <a:gdLst/>
                  <a:ahLst/>
                  <a:cxnLst/>
                  <a:rect l="l" t="t" r="r" b="b"/>
                  <a:pathLst>
                    <a:path w="13428" h="96" extrusionOk="0">
                      <a:moveTo>
                        <a:pt x="0" y="1"/>
                      </a:moveTo>
                      <a:lnTo>
                        <a:pt x="0" y="96"/>
                      </a:lnTo>
                      <a:lnTo>
                        <a:pt x="13428" y="96"/>
                      </a:lnTo>
                      <a:lnTo>
                        <a:pt x="13428"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309" name="Google Shape;2087;p23">
                  <a:extLst>
                    <a:ext uri="{FF2B5EF4-FFF2-40B4-BE49-F238E27FC236}">
                      <a16:creationId xmlns:a16="http://schemas.microsoft.com/office/drawing/2014/main" id="{6FBF4678-528D-5259-18FD-E55C1550DAEF}"/>
                    </a:ext>
                  </a:extLst>
                </p:cNvPr>
                <p:cNvSpPr/>
                <p:nvPr/>
              </p:nvSpPr>
              <p:spPr>
                <a:xfrm>
                  <a:off x="3990795" y="2422103"/>
                  <a:ext cx="1493768" cy="1051962"/>
                </a:xfrm>
                <a:custGeom>
                  <a:avLst/>
                  <a:gdLst/>
                  <a:ahLst/>
                  <a:cxnLst/>
                  <a:rect l="l" t="t" r="r" b="b"/>
                  <a:pathLst>
                    <a:path w="44116" h="31068" extrusionOk="0">
                      <a:moveTo>
                        <a:pt x="41392" y="222"/>
                      </a:moveTo>
                      <a:cubicBezTo>
                        <a:pt x="42057" y="222"/>
                        <a:pt x="42690" y="476"/>
                        <a:pt x="43165" y="951"/>
                      </a:cubicBezTo>
                      <a:cubicBezTo>
                        <a:pt x="43640" y="1458"/>
                        <a:pt x="43894" y="2091"/>
                        <a:pt x="43894" y="2756"/>
                      </a:cubicBezTo>
                      <a:lnTo>
                        <a:pt x="43799" y="28851"/>
                      </a:lnTo>
                      <a:cubicBezTo>
                        <a:pt x="43799" y="29389"/>
                        <a:pt x="43640" y="29928"/>
                        <a:pt x="43292" y="30371"/>
                      </a:cubicBezTo>
                      <a:cubicBezTo>
                        <a:pt x="42849" y="30688"/>
                        <a:pt x="42342" y="30878"/>
                        <a:pt x="41804" y="30878"/>
                      </a:cubicBezTo>
                      <a:lnTo>
                        <a:pt x="2724" y="30878"/>
                      </a:lnTo>
                      <a:cubicBezTo>
                        <a:pt x="2059" y="30878"/>
                        <a:pt x="1426" y="30593"/>
                        <a:pt x="951" y="30118"/>
                      </a:cubicBezTo>
                      <a:cubicBezTo>
                        <a:pt x="476" y="29643"/>
                        <a:pt x="222" y="29009"/>
                        <a:pt x="222" y="28344"/>
                      </a:cubicBezTo>
                      <a:lnTo>
                        <a:pt x="317" y="2249"/>
                      </a:lnTo>
                      <a:cubicBezTo>
                        <a:pt x="317" y="1711"/>
                        <a:pt x="476" y="1172"/>
                        <a:pt x="792" y="729"/>
                      </a:cubicBezTo>
                      <a:cubicBezTo>
                        <a:pt x="1236" y="412"/>
                        <a:pt x="1774" y="222"/>
                        <a:pt x="2312" y="222"/>
                      </a:cubicBezTo>
                      <a:close/>
                      <a:moveTo>
                        <a:pt x="2312" y="1"/>
                      </a:moveTo>
                      <a:cubicBezTo>
                        <a:pt x="1711" y="1"/>
                        <a:pt x="1109" y="222"/>
                        <a:pt x="666" y="571"/>
                      </a:cubicBezTo>
                      <a:cubicBezTo>
                        <a:pt x="317" y="1046"/>
                        <a:pt x="96" y="1616"/>
                        <a:pt x="96" y="2249"/>
                      </a:cubicBezTo>
                      <a:lnTo>
                        <a:pt x="1" y="28344"/>
                      </a:lnTo>
                      <a:cubicBezTo>
                        <a:pt x="1" y="29865"/>
                        <a:pt x="1236" y="31068"/>
                        <a:pt x="2724" y="31068"/>
                      </a:cubicBezTo>
                      <a:lnTo>
                        <a:pt x="41804" y="31068"/>
                      </a:lnTo>
                      <a:cubicBezTo>
                        <a:pt x="42437" y="31068"/>
                        <a:pt x="43007" y="30878"/>
                        <a:pt x="43450" y="30498"/>
                      </a:cubicBezTo>
                      <a:cubicBezTo>
                        <a:pt x="43799" y="30055"/>
                        <a:pt x="44021" y="29484"/>
                        <a:pt x="44021" y="28851"/>
                      </a:cubicBezTo>
                      <a:lnTo>
                        <a:pt x="44116" y="2756"/>
                      </a:lnTo>
                      <a:cubicBezTo>
                        <a:pt x="44116" y="1236"/>
                        <a:pt x="42880" y="1"/>
                        <a:pt x="41392"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310" name="Google Shape;2088;p23">
                  <a:extLst>
                    <a:ext uri="{FF2B5EF4-FFF2-40B4-BE49-F238E27FC236}">
                      <a16:creationId xmlns:a16="http://schemas.microsoft.com/office/drawing/2014/main" id="{78CAF409-3982-B216-E28C-C840271F9CF3}"/>
                    </a:ext>
                  </a:extLst>
                </p:cNvPr>
                <p:cNvSpPr/>
                <p:nvPr/>
              </p:nvSpPr>
              <p:spPr>
                <a:xfrm>
                  <a:off x="4889407" y="2798489"/>
                  <a:ext cx="2278625" cy="1515201"/>
                </a:xfrm>
                <a:custGeom>
                  <a:avLst/>
                  <a:gdLst/>
                  <a:ahLst/>
                  <a:cxnLst/>
                  <a:rect l="l" t="t" r="r" b="b"/>
                  <a:pathLst>
                    <a:path w="39745" h="29390" extrusionOk="0">
                      <a:moveTo>
                        <a:pt x="2090" y="1"/>
                      </a:moveTo>
                      <a:cubicBezTo>
                        <a:pt x="1520" y="1"/>
                        <a:pt x="1014" y="191"/>
                        <a:pt x="602" y="539"/>
                      </a:cubicBezTo>
                      <a:cubicBezTo>
                        <a:pt x="285" y="983"/>
                        <a:pt x="95" y="1521"/>
                        <a:pt x="95" y="2123"/>
                      </a:cubicBezTo>
                      <a:lnTo>
                        <a:pt x="32" y="26793"/>
                      </a:lnTo>
                      <a:cubicBezTo>
                        <a:pt x="0" y="28250"/>
                        <a:pt x="1109" y="29390"/>
                        <a:pt x="2470" y="29390"/>
                      </a:cubicBezTo>
                      <a:lnTo>
                        <a:pt x="37623" y="29390"/>
                      </a:lnTo>
                      <a:cubicBezTo>
                        <a:pt x="38193" y="29390"/>
                        <a:pt x="38731" y="29200"/>
                        <a:pt x="39143" y="28851"/>
                      </a:cubicBezTo>
                      <a:cubicBezTo>
                        <a:pt x="39460" y="28408"/>
                        <a:pt x="39650" y="27870"/>
                        <a:pt x="39650" y="27300"/>
                      </a:cubicBezTo>
                      <a:lnTo>
                        <a:pt x="39713" y="2598"/>
                      </a:lnTo>
                      <a:cubicBezTo>
                        <a:pt x="39745" y="1173"/>
                        <a:pt x="38636" y="1"/>
                        <a:pt x="37275" y="1"/>
                      </a:cubicBezTo>
                      <a:close/>
                    </a:path>
                  </a:pathLst>
                </a:custGeom>
                <a:solidFill>
                  <a:srgbClr val="FFFFFF"/>
                </a:solidFill>
                <a:ln>
                  <a:noFill/>
                </a:ln>
              </p:spPr>
              <p:txBody>
                <a:bodyPr spcFirstLastPara="1" wrap="square" lIns="91425" tIns="91425" rIns="91425" bIns="91425" anchor="ctr" anchorCtr="0">
                  <a:noAutofit/>
                </a:bodyPr>
                <a:lstStyle/>
                <a:p>
                  <a:endParaRPr dirty="0"/>
                </a:p>
              </p:txBody>
            </p:sp>
            <p:sp>
              <p:nvSpPr>
                <p:cNvPr id="1316" name="Google Shape;2094;p23">
                  <a:extLst>
                    <a:ext uri="{FF2B5EF4-FFF2-40B4-BE49-F238E27FC236}">
                      <a16:creationId xmlns:a16="http://schemas.microsoft.com/office/drawing/2014/main" id="{ED794BF5-92F0-B5A5-3AC5-6EC5226B84C4}"/>
                    </a:ext>
                  </a:extLst>
                </p:cNvPr>
                <p:cNvSpPr/>
                <p:nvPr/>
              </p:nvSpPr>
              <p:spPr>
                <a:xfrm>
                  <a:off x="4887240" y="2735240"/>
                  <a:ext cx="2431451" cy="1581668"/>
                </a:xfrm>
                <a:custGeom>
                  <a:avLst/>
                  <a:gdLst/>
                  <a:ahLst/>
                  <a:cxnLst/>
                  <a:rect l="l" t="t" r="r" b="b"/>
                  <a:pathLst>
                    <a:path w="39873" h="29580" extrusionOk="0">
                      <a:moveTo>
                        <a:pt x="37402" y="191"/>
                      </a:moveTo>
                      <a:cubicBezTo>
                        <a:pt x="38669" y="191"/>
                        <a:pt x="39714" y="1268"/>
                        <a:pt x="39714" y="2598"/>
                      </a:cubicBezTo>
                      <a:lnTo>
                        <a:pt x="39714" y="27521"/>
                      </a:lnTo>
                      <a:cubicBezTo>
                        <a:pt x="39714" y="28566"/>
                        <a:pt x="38890" y="29390"/>
                        <a:pt x="37909" y="29390"/>
                      </a:cubicBezTo>
                      <a:lnTo>
                        <a:pt x="2503" y="29390"/>
                      </a:lnTo>
                      <a:cubicBezTo>
                        <a:pt x="1236" y="29390"/>
                        <a:pt x="159" y="28281"/>
                        <a:pt x="159" y="26919"/>
                      </a:cubicBezTo>
                      <a:lnTo>
                        <a:pt x="159" y="2059"/>
                      </a:lnTo>
                      <a:cubicBezTo>
                        <a:pt x="159" y="1014"/>
                        <a:pt x="983" y="191"/>
                        <a:pt x="1964" y="191"/>
                      </a:cubicBezTo>
                      <a:close/>
                      <a:moveTo>
                        <a:pt x="1964" y="1"/>
                      </a:moveTo>
                      <a:cubicBezTo>
                        <a:pt x="888" y="1"/>
                        <a:pt x="1" y="919"/>
                        <a:pt x="1" y="2059"/>
                      </a:cubicBezTo>
                      <a:lnTo>
                        <a:pt x="1" y="26919"/>
                      </a:lnTo>
                      <a:cubicBezTo>
                        <a:pt x="1" y="28376"/>
                        <a:pt x="1109" y="29580"/>
                        <a:pt x="2503" y="29580"/>
                      </a:cubicBezTo>
                      <a:lnTo>
                        <a:pt x="37909" y="29580"/>
                      </a:lnTo>
                      <a:cubicBezTo>
                        <a:pt x="38985" y="29580"/>
                        <a:pt x="39872" y="28661"/>
                        <a:pt x="39872" y="27521"/>
                      </a:cubicBezTo>
                      <a:lnTo>
                        <a:pt x="39872" y="2598"/>
                      </a:lnTo>
                      <a:cubicBezTo>
                        <a:pt x="39872" y="1173"/>
                        <a:pt x="38764" y="1"/>
                        <a:pt x="37402"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317" name="Google Shape;2095;p23">
                  <a:extLst>
                    <a:ext uri="{FF2B5EF4-FFF2-40B4-BE49-F238E27FC236}">
                      <a16:creationId xmlns:a16="http://schemas.microsoft.com/office/drawing/2014/main" id="{B7B165FF-E172-92A3-E7D0-F8E46477B0F1}"/>
                    </a:ext>
                  </a:extLst>
                </p:cNvPr>
                <p:cNvSpPr/>
                <p:nvPr/>
              </p:nvSpPr>
              <p:spPr>
                <a:xfrm>
                  <a:off x="2626813" y="3076210"/>
                  <a:ext cx="1828338" cy="1317899"/>
                </a:xfrm>
                <a:custGeom>
                  <a:avLst/>
                  <a:gdLst/>
                  <a:ahLst/>
                  <a:cxnLst/>
                  <a:rect l="l" t="t" r="r" b="b"/>
                  <a:pathLst>
                    <a:path w="53997" h="38922" extrusionOk="0">
                      <a:moveTo>
                        <a:pt x="2851" y="1"/>
                      </a:moveTo>
                      <a:cubicBezTo>
                        <a:pt x="2091" y="1"/>
                        <a:pt x="1394" y="254"/>
                        <a:pt x="824" y="697"/>
                      </a:cubicBezTo>
                      <a:cubicBezTo>
                        <a:pt x="380" y="1299"/>
                        <a:pt x="127" y="1996"/>
                        <a:pt x="127" y="2788"/>
                      </a:cubicBezTo>
                      <a:lnTo>
                        <a:pt x="32" y="35470"/>
                      </a:lnTo>
                      <a:cubicBezTo>
                        <a:pt x="0" y="37370"/>
                        <a:pt x="1521" y="38922"/>
                        <a:pt x="3357" y="38922"/>
                      </a:cubicBezTo>
                      <a:lnTo>
                        <a:pt x="51178" y="38922"/>
                      </a:lnTo>
                      <a:cubicBezTo>
                        <a:pt x="51938" y="38922"/>
                        <a:pt x="52634" y="38637"/>
                        <a:pt x="53204" y="38193"/>
                      </a:cubicBezTo>
                      <a:cubicBezTo>
                        <a:pt x="53648" y="37623"/>
                        <a:pt x="53901" y="36895"/>
                        <a:pt x="53901" y="36135"/>
                      </a:cubicBezTo>
                      <a:lnTo>
                        <a:pt x="53996" y="3421"/>
                      </a:lnTo>
                      <a:cubicBezTo>
                        <a:pt x="53996" y="1521"/>
                        <a:pt x="52508" y="1"/>
                        <a:pt x="5067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33" name="Google Shape;2111;p23">
                  <a:extLst>
                    <a:ext uri="{FF2B5EF4-FFF2-40B4-BE49-F238E27FC236}">
                      <a16:creationId xmlns:a16="http://schemas.microsoft.com/office/drawing/2014/main" id="{C34CB09B-E5FF-D5C2-A0A9-978EBEA143E1}"/>
                    </a:ext>
                  </a:extLst>
                </p:cNvPr>
                <p:cNvSpPr/>
                <p:nvPr/>
              </p:nvSpPr>
              <p:spPr>
                <a:xfrm>
                  <a:off x="6125770" y="2472080"/>
                  <a:ext cx="305654" cy="306061"/>
                </a:xfrm>
                <a:custGeom>
                  <a:avLst/>
                  <a:gdLst/>
                  <a:ahLst/>
                  <a:cxnLst/>
                  <a:rect l="l" t="t" r="r" b="b"/>
                  <a:pathLst>
                    <a:path w="9027" h="9039" extrusionOk="0">
                      <a:moveTo>
                        <a:pt x="4494" y="3326"/>
                      </a:moveTo>
                      <a:cubicBezTo>
                        <a:pt x="4547" y="3326"/>
                        <a:pt x="4602" y="3330"/>
                        <a:pt x="4656" y="3338"/>
                      </a:cubicBezTo>
                      <a:cubicBezTo>
                        <a:pt x="5321" y="3433"/>
                        <a:pt x="5796" y="4035"/>
                        <a:pt x="5701" y="4669"/>
                      </a:cubicBezTo>
                      <a:cubicBezTo>
                        <a:pt x="5612" y="5291"/>
                        <a:pt x="5079" y="5720"/>
                        <a:pt x="4491" y="5720"/>
                      </a:cubicBezTo>
                      <a:cubicBezTo>
                        <a:pt x="4451" y="5720"/>
                        <a:pt x="4411" y="5718"/>
                        <a:pt x="4371" y="5714"/>
                      </a:cubicBezTo>
                      <a:cubicBezTo>
                        <a:pt x="3706" y="5619"/>
                        <a:pt x="3231" y="5017"/>
                        <a:pt x="3326" y="4352"/>
                      </a:cubicBezTo>
                      <a:cubicBezTo>
                        <a:pt x="3413" y="3773"/>
                        <a:pt x="3923" y="3326"/>
                        <a:pt x="4494" y="3326"/>
                      </a:cubicBezTo>
                      <a:close/>
                      <a:moveTo>
                        <a:pt x="3923" y="0"/>
                      </a:moveTo>
                      <a:cubicBezTo>
                        <a:pt x="3914" y="0"/>
                        <a:pt x="3905" y="4"/>
                        <a:pt x="3896" y="13"/>
                      </a:cubicBezTo>
                      <a:lnTo>
                        <a:pt x="2788" y="298"/>
                      </a:lnTo>
                      <a:cubicBezTo>
                        <a:pt x="2756" y="298"/>
                        <a:pt x="2756" y="330"/>
                        <a:pt x="2756" y="362"/>
                      </a:cubicBezTo>
                      <a:cubicBezTo>
                        <a:pt x="2756" y="362"/>
                        <a:pt x="2914" y="1470"/>
                        <a:pt x="2439" y="1818"/>
                      </a:cubicBezTo>
                      <a:cubicBezTo>
                        <a:pt x="2239" y="1969"/>
                        <a:pt x="1999" y="2060"/>
                        <a:pt x="1766" y="2060"/>
                      </a:cubicBezTo>
                      <a:cubicBezTo>
                        <a:pt x="1704" y="2060"/>
                        <a:pt x="1644" y="2053"/>
                        <a:pt x="1584" y="2040"/>
                      </a:cubicBezTo>
                      <a:cubicBezTo>
                        <a:pt x="1331" y="2008"/>
                        <a:pt x="951" y="1755"/>
                        <a:pt x="951" y="1755"/>
                      </a:cubicBezTo>
                      <a:cubicBezTo>
                        <a:pt x="940" y="1744"/>
                        <a:pt x="930" y="1741"/>
                        <a:pt x="920" y="1741"/>
                      </a:cubicBezTo>
                      <a:cubicBezTo>
                        <a:pt x="901" y="1741"/>
                        <a:pt x="887" y="1755"/>
                        <a:pt x="887" y="1755"/>
                      </a:cubicBezTo>
                      <a:lnTo>
                        <a:pt x="317" y="2737"/>
                      </a:lnTo>
                      <a:cubicBezTo>
                        <a:pt x="286" y="2768"/>
                        <a:pt x="317" y="2832"/>
                        <a:pt x="317" y="2832"/>
                      </a:cubicBezTo>
                      <a:cubicBezTo>
                        <a:pt x="317" y="2832"/>
                        <a:pt x="1204" y="3497"/>
                        <a:pt x="1141" y="4067"/>
                      </a:cubicBezTo>
                      <a:cubicBezTo>
                        <a:pt x="1077" y="4669"/>
                        <a:pt x="32" y="5049"/>
                        <a:pt x="32" y="5049"/>
                      </a:cubicBezTo>
                      <a:cubicBezTo>
                        <a:pt x="1" y="5080"/>
                        <a:pt x="1" y="5112"/>
                        <a:pt x="1" y="5144"/>
                      </a:cubicBezTo>
                      <a:lnTo>
                        <a:pt x="286" y="6220"/>
                      </a:lnTo>
                      <a:cubicBezTo>
                        <a:pt x="317" y="6252"/>
                        <a:pt x="349" y="6284"/>
                        <a:pt x="381" y="6284"/>
                      </a:cubicBezTo>
                      <a:cubicBezTo>
                        <a:pt x="381" y="6284"/>
                        <a:pt x="553" y="6258"/>
                        <a:pt x="782" y="6258"/>
                      </a:cubicBezTo>
                      <a:cubicBezTo>
                        <a:pt x="1126" y="6258"/>
                        <a:pt x="1597" y="6315"/>
                        <a:pt x="1806" y="6600"/>
                      </a:cubicBezTo>
                      <a:cubicBezTo>
                        <a:pt x="2186" y="7044"/>
                        <a:pt x="1742" y="8057"/>
                        <a:pt x="1742" y="8057"/>
                      </a:cubicBezTo>
                      <a:cubicBezTo>
                        <a:pt x="1742" y="8089"/>
                        <a:pt x="1742" y="8120"/>
                        <a:pt x="1774" y="8152"/>
                      </a:cubicBezTo>
                      <a:lnTo>
                        <a:pt x="2756" y="8722"/>
                      </a:lnTo>
                      <a:cubicBezTo>
                        <a:pt x="2788" y="8722"/>
                        <a:pt x="2819" y="8722"/>
                        <a:pt x="2819" y="8690"/>
                      </a:cubicBezTo>
                      <a:cubicBezTo>
                        <a:pt x="2819" y="8690"/>
                        <a:pt x="3418" y="7892"/>
                        <a:pt x="3967" y="7892"/>
                      </a:cubicBezTo>
                      <a:cubicBezTo>
                        <a:pt x="3996" y="7892"/>
                        <a:pt x="4025" y="7894"/>
                        <a:pt x="4054" y="7899"/>
                      </a:cubicBezTo>
                      <a:cubicBezTo>
                        <a:pt x="4656" y="7962"/>
                        <a:pt x="5068" y="8975"/>
                        <a:pt x="5068" y="8975"/>
                      </a:cubicBezTo>
                      <a:cubicBezTo>
                        <a:pt x="5068" y="9007"/>
                        <a:pt x="5099" y="9039"/>
                        <a:pt x="5131" y="9039"/>
                      </a:cubicBezTo>
                      <a:lnTo>
                        <a:pt x="6239" y="8722"/>
                      </a:lnTo>
                      <a:cubicBezTo>
                        <a:pt x="6271" y="8722"/>
                        <a:pt x="6271" y="8690"/>
                        <a:pt x="6271" y="8659"/>
                      </a:cubicBezTo>
                      <a:cubicBezTo>
                        <a:pt x="6271" y="8659"/>
                        <a:pt x="6113" y="7582"/>
                        <a:pt x="6588" y="7202"/>
                      </a:cubicBezTo>
                      <a:cubicBezTo>
                        <a:pt x="6722" y="7104"/>
                        <a:pt x="6896" y="7068"/>
                        <a:pt x="7077" y="7068"/>
                      </a:cubicBezTo>
                      <a:cubicBezTo>
                        <a:pt x="7539" y="7068"/>
                        <a:pt x="8045" y="7297"/>
                        <a:pt x="8045" y="7297"/>
                      </a:cubicBezTo>
                      <a:cubicBezTo>
                        <a:pt x="8076" y="7297"/>
                        <a:pt x="8140" y="7297"/>
                        <a:pt x="8140" y="7265"/>
                      </a:cubicBezTo>
                      <a:lnTo>
                        <a:pt x="8710" y="6284"/>
                      </a:lnTo>
                      <a:cubicBezTo>
                        <a:pt x="8710" y="6252"/>
                        <a:pt x="8710" y="6220"/>
                        <a:pt x="8678" y="6189"/>
                      </a:cubicBezTo>
                      <a:cubicBezTo>
                        <a:pt x="8678" y="6189"/>
                        <a:pt x="7791" y="5555"/>
                        <a:pt x="7886" y="4954"/>
                      </a:cubicBezTo>
                      <a:cubicBezTo>
                        <a:pt x="7950" y="4383"/>
                        <a:pt x="8995" y="3972"/>
                        <a:pt x="8995" y="3972"/>
                      </a:cubicBezTo>
                      <a:cubicBezTo>
                        <a:pt x="9026" y="3972"/>
                        <a:pt x="9026" y="3908"/>
                        <a:pt x="9026" y="3877"/>
                      </a:cubicBezTo>
                      <a:lnTo>
                        <a:pt x="8741" y="2800"/>
                      </a:lnTo>
                      <a:cubicBezTo>
                        <a:pt x="8719" y="2778"/>
                        <a:pt x="8696" y="2755"/>
                        <a:pt x="8674" y="2755"/>
                      </a:cubicBezTo>
                      <a:cubicBezTo>
                        <a:pt x="8665" y="2755"/>
                        <a:pt x="8656" y="2759"/>
                        <a:pt x="8646" y="2768"/>
                      </a:cubicBezTo>
                      <a:cubicBezTo>
                        <a:pt x="8646" y="2768"/>
                        <a:pt x="8306" y="2899"/>
                        <a:pt x="8054" y="2899"/>
                      </a:cubicBezTo>
                      <a:cubicBezTo>
                        <a:pt x="8029" y="2899"/>
                        <a:pt x="8004" y="2898"/>
                        <a:pt x="7981" y="2895"/>
                      </a:cubicBezTo>
                      <a:cubicBezTo>
                        <a:pt x="7665" y="2832"/>
                        <a:pt x="7411" y="2705"/>
                        <a:pt x="7221" y="2452"/>
                      </a:cubicBezTo>
                      <a:cubicBezTo>
                        <a:pt x="6841" y="1977"/>
                        <a:pt x="7285" y="963"/>
                        <a:pt x="7285" y="963"/>
                      </a:cubicBezTo>
                      <a:cubicBezTo>
                        <a:pt x="7285" y="932"/>
                        <a:pt x="7285" y="900"/>
                        <a:pt x="7253" y="868"/>
                      </a:cubicBezTo>
                      <a:lnTo>
                        <a:pt x="6271" y="298"/>
                      </a:lnTo>
                      <a:cubicBezTo>
                        <a:pt x="6239" y="298"/>
                        <a:pt x="6208" y="298"/>
                        <a:pt x="6176" y="330"/>
                      </a:cubicBezTo>
                      <a:cubicBezTo>
                        <a:pt x="6176" y="330"/>
                        <a:pt x="5586" y="1156"/>
                        <a:pt x="5003" y="1156"/>
                      </a:cubicBezTo>
                      <a:cubicBezTo>
                        <a:pt x="4983" y="1156"/>
                        <a:pt x="4962" y="1155"/>
                        <a:pt x="4941" y="1153"/>
                      </a:cubicBezTo>
                      <a:cubicBezTo>
                        <a:pt x="4371" y="1058"/>
                        <a:pt x="3959" y="45"/>
                        <a:pt x="3959" y="45"/>
                      </a:cubicBezTo>
                      <a:cubicBezTo>
                        <a:pt x="3959" y="22"/>
                        <a:pt x="3943" y="0"/>
                        <a:pt x="3923" y="0"/>
                      </a:cubicBezTo>
                      <a:close/>
                    </a:path>
                  </a:pathLst>
                </a:custGeom>
                <a:solidFill>
                  <a:srgbClr val="222831"/>
                </a:solidFill>
                <a:ln>
                  <a:noFill/>
                </a:ln>
              </p:spPr>
              <p:txBody>
                <a:bodyPr spcFirstLastPara="1" wrap="square" lIns="91425" tIns="91425" rIns="91425" bIns="91425" anchor="ctr" anchorCtr="0">
                  <a:noAutofit/>
                </a:bodyPr>
                <a:lstStyle/>
                <a:p>
                  <a:endParaRPr/>
                </a:p>
              </p:txBody>
            </p:sp>
            <p:sp>
              <p:nvSpPr>
                <p:cNvPr id="1334" name="Google Shape;2112;p23">
                  <a:extLst>
                    <a:ext uri="{FF2B5EF4-FFF2-40B4-BE49-F238E27FC236}">
                      <a16:creationId xmlns:a16="http://schemas.microsoft.com/office/drawing/2014/main" id="{76F4E02F-E9B7-8299-EE85-58F344AB3A9C}"/>
                    </a:ext>
                  </a:extLst>
                </p:cNvPr>
                <p:cNvSpPr/>
                <p:nvPr/>
              </p:nvSpPr>
              <p:spPr>
                <a:xfrm>
                  <a:off x="6278038" y="2808919"/>
                  <a:ext cx="314221" cy="313442"/>
                </a:xfrm>
                <a:custGeom>
                  <a:avLst/>
                  <a:gdLst/>
                  <a:ahLst/>
                  <a:cxnLst/>
                  <a:rect l="l" t="t" r="r" b="b"/>
                  <a:pathLst>
                    <a:path w="9280" h="9257" extrusionOk="0">
                      <a:moveTo>
                        <a:pt x="4656" y="3556"/>
                      </a:moveTo>
                      <a:cubicBezTo>
                        <a:pt x="4688" y="3556"/>
                        <a:pt x="4751" y="3556"/>
                        <a:pt x="4783" y="3588"/>
                      </a:cubicBezTo>
                      <a:cubicBezTo>
                        <a:pt x="5353" y="3651"/>
                        <a:pt x="5796" y="4190"/>
                        <a:pt x="5701" y="4760"/>
                      </a:cubicBezTo>
                      <a:cubicBezTo>
                        <a:pt x="5642" y="5320"/>
                        <a:pt x="5170" y="5716"/>
                        <a:pt x="4619" y="5716"/>
                      </a:cubicBezTo>
                      <a:cubicBezTo>
                        <a:pt x="4579" y="5716"/>
                        <a:pt x="4539" y="5714"/>
                        <a:pt x="4498" y="5710"/>
                      </a:cubicBezTo>
                      <a:cubicBezTo>
                        <a:pt x="4213" y="5646"/>
                        <a:pt x="3959" y="5520"/>
                        <a:pt x="3801" y="5298"/>
                      </a:cubicBezTo>
                      <a:cubicBezTo>
                        <a:pt x="3611" y="5076"/>
                        <a:pt x="3548" y="4791"/>
                        <a:pt x="3579" y="4506"/>
                      </a:cubicBezTo>
                      <a:cubicBezTo>
                        <a:pt x="3611" y="4221"/>
                        <a:pt x="3769" y="3968"/>
                        <a:pt x="3991" y="3778"/>
                      </a:cubicBezTo>
                      <a:cubicBezTo>
                        <a:pt x="4181" y="3651"/>
                        <a:pt x="4403" y="3556"/>
                        <a:pt x="4656" y="3556"/>
                      </a:cubicBezTo>
                      <a:close/>
                      <a:moveTo>
                        <a:pt x="4682" y="3328"/>
                      </a:moveTo>
                      <a:cubicBezTo>
                        <a:pt x="4379" y="3328"/>
                        <a:pt x="4085" y="3422"/>
                        <a:pt x="3864" y="3588"/>
                      </a:cubicBezTo>
                      <a:cubicBezTo>
                        <a:pt x="3579" y="3809"/>
                        <a:pt x="3389" y="4126"/>
                        <a:pt x="3358" y="4475"/>
                      </a:cubicBezTo>
                      <a:cubicBezTo>
                        <a:pt x="3294" y="4823"/>
                        <a:pt x="3389" y="5171"/>
                        <a:pt x="3611" y="5425"/>
                      </a:cubicBezTo>
                      <a:cubicBezTo>
                        <a:pt x="3801" y="5710"/>
                        <a:pt x="4118" y="5900"/>
                        <a:pt x="4466" y="5931"/>
                      </a:cubicBezTo>
                      <a:cubicBezTo>
                        <a:pt x="4529" y="5931"/>
                        <a:pt x="4593" y="5963"/>
                        <a:pt x="4656" y="5963"/>
                      </a:cubicBezTo>
                      <a:cubicBezTo>
                        <a:pt x="5289" y="5963"/>
                        <a:pt x="5859" y="5456"/>
                        <a:pt x="5954" y="4791"/>
                      </a:cubicBezTo>
                      <a:cubicBezTo>
                        <a:pt x="6049" y="4094"/>
                        <a:pt x="5543" y="3429"/>
                        <a:pt x="4814" y="3334"/>
                      </a:cubicBezTo>
                      <a:cubicBezTo>
                        <a:pt x="4770" y="3330"/>
                        <a:pt x="4726" y="3328"/>
                        <a:pt x="4682" y="3328"/>
                      </a:cubicBezTo>
                      <a:close/>
                      <a:moveTo>
                        <a:pt x="3991" y="263"/>
                      </a:moveTo>
                      <a:cubicBezTo>
                        <a:pt x="4086" y="453"/>
                        <a:pt x="4466" y="1308"/>
                        <a:pt x="5068" y="1371"/>
                      </a:cubicBezTo>
                      <a:cubicBezTo>
                        <a:pt x="5102" y="1377"/>
                        <a:pt x="5137" y="1379"/>
                        <a:pt x="5172" y="1379"/>
                      </a:cubicBezTo>
                      <a:cubicBezTo>
                        <a:pt x="5709" y="1379"/>
                        <a:pt x="6249" y="726"/>
                        <a:pt x="6398" y="548"/>
                      </a:cubicBezTo>
                      <a:lnTo>
                        <a:pt x="7285" y="1086"/>
                      </a:lnTo>
                      <a:cubicBezTo>
                        <a:pt x="7190" y="1276"/>
                        <a:pt x="6873" y="2163"/>
                        <a:pt x="7253" y="2638"/>
                      </a:cubicBezTo>
                      <a:cubicBezTo>
                        <a:pt x="7443" y="2891"/>
                        <a:pt x="7760" y="3081"/>
                        <a:pt x="8076" y="3113"/>
                      </a:cubicBezTo>
                      <a:cubicBezTo>
                        <a:pt x="8107" y="3117"/>
                        <a:pt x="8140" y="3119"/>
                        <a:pt x="8174" y="3119"/>
                      </a:cubicBezTo>
                      <a:cubicBezTo>
                        <a:pt x="8383" y="3119"/>
                        <a:pt x="8637" y="3045"/>
                        <a:pt x="8773" y="3018"/>
                      </a:cubicBezTo>
                      <a:lnTo>
                        <a:pt x="9026" y="3999"/>
                      </a:lnTo>
                      <a:cubicBezTo>
                        <a:pt x="8836" y="4063"/>
                        <a:pt x="7981" y="4475"/>
                        <a:pt x="7886" y="5076"/>
                      </a:cubicBezTo>
                      <a:cubicBezTo>
                        <a:pt x="7823" y="5646"/>
                        <a:pt x="8551" y="6248"/>
                        <a:pt x="8710" y="6375"/>
                      </a:cubicBezTo>
                      <a:lnTo>
                        <a:pt x="8203" y="7293"/>
                      </a:lnTo>
                      <a:cubicBezTo>
                        <a:pt x="8056" y="7230"/>
                        <a:pt x="7618" y="7070"/>
                        <a:pt x="7210" y="7070"/>
                      </a:cubicBezTo>
                      <a:cubicBezTo>
                        <a:pt x="7002" y="7070"/>
                        <a:pt x="6801" y="7112"/>
                        <a:pt x="6651" y="7230"/>
                      </a:cubicBezTo>
                      <a:cubicBezTo>
                        <a:pt x="6176" y="7610"/>
                        <a:pt x="6271" y="8528"/>
                        <a:pt x="6271" y="8750"/>
                      </a:cubicBezTo>
                      <a:lnTo>
                        <a:pt x="5289" y="9035"/>
                      </a:lnTo>
                      <a:cubicBezTo>
                        <a:pt x="5194" y="8813"/>
                        <a:pt x="4814" y="7958"/>
                        <a:pt x="4213" y="7895"/>
                      </a:cubicBezTo>
                      <a:lnTo>
                        <a:pt x="4118" y="7895"/>
                      </a:lnTo>
                      <a:cubicBezTo>
                        <a:pt x="3579" y="7895"/>
                        <a:pt x="3009" y="8560"/>
                        <a:pt x="2883" y="8686"/>
                      </a:cubicBezTo>
                      <a:lnTo>
                        <a:pt x="1996" y="8180"/>
                      </a:lnTo>
                      <a:cubicBezTo>
                        <a:pt x="2059" y="7990"/>
                        <a:pt x="2407" y="7103"/>
                        <a:pt x="2027" y="6628"/>
                      </a:cubicBezTo>
                      <a:cubicBezTo>
                        <a:pt x="1799" y="6317"/>
                        <a:pt x="1313" y="6250"/>
                        <a:pt x="942" y="6250"/>
                      </a:cubicBezTo>
                      <a:cubicBezTo>
                        <a:pt x="747" y="6250"/>
                        <a:pt x="584" y="6269"/>
                        <a:pt x="507" y="6280"/>
                      </a:cubicBezTo>
                      <a:lnTo>
                        <a:pt x="254" y="5266"/>
                      </a:lnTo>
                      <a:cubicBezTo>
                        <a:pt x="444" y="5171"/>
                        <a:pt x="1299" y="4791"/>
                        <a:pt x="1394" y="4190"/>
                      </a:cubicBezTo>
                      <a:cubicBezTo>
                        <a:pt x="1457" y="3619"/>
                        <a:pt x="729" y="3018"/>
                        <a:pt x="571" y="2891"/>
                      </a:cubicBezTo>
                      <a:lnTo>
                        <a:pt x="1077" y="2004"/>
                      </a:lnTo>
                      <a:cubicBezTo>
                        <a:pt x="1204" y="2068"/>
                        <a:pt x="1457" y="2258"/>
                        <a:pt x="1679" y="2289"/>
                      </a:cubicBezTo>
                      <a:cubicBezTo>
                        <a:pt x="1723" y="2293"/>
                        <a:pt x="1768" y="2295"/>
                        <a:pt x="1812" y="2295"/>
                      </a:cubicBezTo>
                      <a:cubicBezTo>
                        <a:pt x="2114" y="2295"/>
                        <a:pt x="2408" y="2202"/>
                        <a:pt x="2629" y="2036"/>
                      </a:cubicBezTo>
                      <a:cubicBezTo>
                        <a:pt x="3104" y="1688"/>
                        <a:pt x="3009" y="738"/>
                        <a:pt x="2978" y="516"/>
                      </a:cubicBezTo>
                      <a:lnTo>
                        <a:pt x="3991" y="263"/>
                      </a:lnTo>
                      <a:close/>
                      <a:moveTo>
                        <a:pt x="4041" y="1"/>
                      </a:moveTo>
                      <a:cubicBezTo>
                        <a:pt x="4025" y="1"/>
                        <a:pt x="4008" y="4"/>
                        <a:pt x="3991" y="9"/>
                      </a:cubicBezTo>
                      <a:lnTo>
                        <a:pt x="2883" y="294"/>
                      </a:lnTo>
                      <a:cubicBezTo>
                        <a:pt x="2788" y="358"/>
                        <a:pt x="2724" y="421"/>
                        <a:pt x="2756" y="516"/>
                      </a:cubicBezTo>
                      <a:cubicBezTo>
                        <a:pt x="2788" y="801"/>
                        <a:pt x="2819" y="1593"/>
                        <a:pt x="2502" y="1846"/>
                      </a:cubicBezTo>
                      <a:cubicBezTo>
                        <a:pt x="2317" y="2005"/>
                        <a:pt x="2087" y="2075"/>
                        <a:pt x="1849" y="2075"/>
                      </a:cubicBezTo>
                      <a:cubicBezTo>
                        <a:pt x="1803" y="2075"/>
                        <a:pt x="1757" y="2073"/>
                        <a:pt x="1711" y="2068"/>
                      </a:cubicBezTo>
                      <a:cubicBezTo>
                        <a:pt x="1552" y="2036"/>
                        <a:pt x="1267" y="1846"/>
                        <a:pt x="1141" y="1783"/>
                      </a:cubicBezTo>
                      <a:cubicBezTo>
                        <a:pt x="1109" y="1751"/>
                        <a:pt x="1077" y="1751"/>
                        <a:pt x="1014" y="1751"/>
                      </a:cubicBezTo>
                      <a:cubicBezTo>
                        <a:pt x="982" y="1751"/>
                        <a:pt x="919" y="1783"/>
                        <a:pt x="887" y="1846"/>
                      </a:cubicBezTo>
                      <a:lnTo>
                        <a:pt x="317" y="2828"/>
                      </a:lnTo>
                      <a:cubicBezTo>
                        <a:pt x="286" y="2891"/>
                        <a:pt x="317" y="3018"/>
                        <a:pt x="381" y="3049"/>
                      </a:cubicBezTo>
                      <a:cubicBezTo>
                        <a:pt x="634" y="3239"/>
                        <a:pt x="1204" y="3746"/>
                        <a:pt x="1141" y="4190"/>
                      </a:cubicBezTo>
                      <a:cubicBezTo>
                        <a:pt x="1109" y="4601"/>
                        <a:pt x="381" y="4981"/>
                        <a:pt x="127" y="5076"/>
                      </a:cubicBezTo>
                      <a:cubicBezTo>
                        <a:pt x="32" y="5108"/>
                        <a:pt x="1" y="5203"/>
                        <a:pt x="1" y="5298"/>
                      </a:cubicBezTo>
                      <a:lnTo>
                        <a:pt x="317" y="6406"/>
                      </a:lnTo>
                      <a:cubicBezTo>
                        <a:pt x="349" y="6501"/>
                        <a:pt x="444" y="6533"/>
                        <a:pt x="507" y="6533"/>
                      </a:cubicBezTo>
                      <a:cubicBezTo>
                        <a:pt x="606" y="6511"/>
                        <a:pt x="764" y="6493"/>
                        <a:pt x="940" y="6493"/>
                      </a:cubicBezTo>
                      <a:cubicBezTo>
                        <a:pt x="1275" y="6493"/>
                        <a:pt x="1672" y="6558"/>
                        <a:pt x="1837" y="6786"/>
                      </a:cubicBezTo>
                      <a:cubicBezTo>
                        <a:pt x="2122" y="7135"/>
                        <a:pt x="1869" y="7863"/>
                        <a:pt x="1742" y="8148"/>
                      </a:cubicBezTo>
                      <a:cubicBezTo>
                        <a:pt x="1711" y="8211"/>
                        <a:pt x="1742" y="8306"/>
                        <a:pt x="1837" y="8370"/>
                      </a:cubicBezTo>
                      <a:lnTo>
                        <a:pt x="2819" y="8940"/>
                      </a:lnTo>
                      <a:cubicBezTo>
                        <a:pt x="2854" y="8951"/>
                        <a:pt x="2889" y="8959"/>
                        <a:pt x="2922" y="8959"/>
                      </a:cubicBezTo>
                      <a:cubicBezTo>
                        <a:pt x="2979" y="8959"/>
                        <a:pt x="3032" y="8937"/>
                        <a:pt x="3073" y="8876"/>
                      </a:cubicBezTo>
                      <a:cubicBezTo>
                        <a:pt x="3227" y="8661"/>
                        <a:pt x="3741" y="8115"/>
                        <a:pt x="4147" y="8115"/>
                      </a:cubicBezTo>
                      <a:cubicBezTo>
                        <a:pt x="4159" y="8115"/>
                        <a:pt x="4170" y="8116"/>
                        <a:pt x="4181" y="8116"/>
                      </a:cubicBezTo>
                      <a:cubicBezTo>
                        <a:pt x="4593" y="8180"/>
                        <a:pt x="4973" y="8876"/>
                        <a:pt x="5068" y="9162"/>
                      </a:cubicBezTo>
                      <a:cubicBezTo>
                        <a:pt x="5099" y="9225"/>
                        <a:pt x="5163" y="9257"/>
                        <a:pt x="5258" y="9257"/>
                      </a:cubicBezTo>
                      <a:lnTo>
                        <a:pt x="5289" y="9257"/>
                      </a:lnTo>
                      <a:lnTo>
                        <a:pt x="6398" y="8972"/>
                      </a:lnTo>
                      <a:cubicBezTo>
                        <a:pt x="6493" y="8940"/>
                        <a:pt x="6524" y="8845"/>
                        <a:pt x="6524" y="8750"/>
                      </a:cubicBezTo>
                      <a:cubicBezTo>
                        <a:pt x="6493" y="8465"/>
                        <a:pt x="6429" y="7673"/>
                        <a:pt x="6778" y="7420"/>
                      </a:cubicBezTo>
                      <a:cubicBezTo>
                        <a:pt x="6888" y="7340"/>
                        <a:pt x="7038" y="7310"/>
                        <a:pt x="7201" y="7310"/>
                      </a:cubicBezTo>
                      <a:cubicBezTo>
                        <a:pt x="7555" y="7310"/>
                        <a:pt x="7966" y="7450"/>
                        <a:pt x="8140" y="7515"/>
                      </a:cubicBezTo>
                      <a:cubicBezTo>
                        <a:pt x="8157" y="7523"/>
                        <a:pt x="8178" y="7527"/>
                        <a:pt x="8201" y="7527"/>
                      </a:cubicBezTo>
                      <a:cubicBezTo>
                        <a:pt x="8264" y="7527"/>
                        <a:pt x="8338" y="7498"/>
                        <a:pt x="8361" y="7451"/>
                      </a:cubicBezTo>
                      <a:lnTo>
                        <a:pt x="8931" y="6470"/>
                      </a:lnTo>
                      <a:cubicBezTo>
                        <a:pt x="8995" y="6375"/>
                        <a:pt x="8963" y="6280"/>
                        <a:pt x="8868" y="6216"/>
                      </a:cubicBezTo>
                      <a:cubicBezTo>
                        <a:pt x="8646" y="6058"/>
                        <a:pt x="8076" y="5520"/>
                        <a:pt x="8108" y="5108"/>
                      </a:cubicBezTo>
                      <a:lnTo>
                        <a:pt x="8140" y="5076"/>
                      </a:lnTo>
                      <a:cubicBezTo>
                        <a:pt x="8171" y="4665"/>
                        <a:pt x="8868" y="4285"/>
                        <a:pt x="9153" y="4190"/>
                      </a:cubicBezTo>
                      <a:cubicBezTo>
                        <a:pt x="9216" y="4158"/>
                        <a:pt x="9280" y="4063"/>
                        <a:pt x="9248" y="3968"/>
                      </a:cubicBezTo>
                      <a:lnTo>
                        <a:pt x="8963" y="2859"/>
                      </a:lnTo>
                      <a:cubicBezTo>
                        <a:pt x="8963" y="2828"/>
                        <a:pt x="8931" y="2796"/>
                        <a:pt x="8868" y="2764"/>
                      </a:cubicBezTo>
                      <a:cubicBezTo>
                        <a:pt x="8852" y="2749"/>
                        <a:pt x="8828" y="2741"/>
                        <a:pt x="8805" y="2741"/>
                      </a:cubicBezTo>
                      <a:cubicBezTo>
                        <a:pt x="8781" y="2741"/>
                        <a:pt x="8757" y="2749"/>
                        <a:pt x="8741" y="2764"/>
                      </a:cubicBezTo>
                      <a:cubicBezTo>
                        <a:pt x="8629" y="2793"/>
                        <a:pt x="8365" y="2896"/>
                        <a:pt x="8175" y="2896"/>
                      </a:cubicBezTo>
                      <a:cubicBezTo>
                        <a:pt x="8151" y="2896"/>
                        <a:pt x="8129" y="2895"/>
                        <a:pt x="8108" y="2891"/>
                      </a:cubicBezTo>
                      <a:cubicBezTo>
                        <a:pt x="7823" y="2859"/>
                        <a:pt x="7601" y="2701"/>
                        <a:pt x="7411" y="2479"/>
                      </a:cubicBezTo>
                      <a:cubicBezTo>
                        <a:pt x="7158" y="2163"/>
                        <a:pt x="7411" y="1403"/>
                        <a:pt x="7506" y="1149"/>
                      </a:cubicBezTo>
                      <a:cubicBezTo>
                        <a:pt x="7538" y="1054"/>
                        <a:pt x="7538" y="959"/>
                        <a:pt x="7443" y="896"/>
                      </a:cubicBezTo>
                      <a:lnTo>
                        <a:pt x="6461" y="326"/>
                      </a:lnTo>
                      <a:cubicBezTo>
                        <a:pt x="6436" y="317"/>
                        <a:pt x="6410" y="313"/>
                        <a:pt x="6385" y="313"/>
                      </a:cubicBezTo>
                      <a:cubicBezTo>
                        <a:pt x="6317" y="313"/>
                        <a:pt x="6254" y="343"/>
                        <a:pt x="6208" y="389"/>
                      </a:cubicBezTo>
                      <a:cubicBezTo>
                        <a:pt x="6057" y="600"/>
                        <a:pt x="5563" y="1154"/>
                        <a:pt x="5161" y="1154"/>
                      </a:cubicBezTo>
                      <a:cubicBezTo>
                        <a:pt x="5140" y="1154"/>
                        <a:pt x="5120" y="1152"/>
                        <a:pt x="5099" y="1149"/>
                      </a:cubicBezTo>
                      <a:cubicBezTo>
                        <a:pt x="4656" y="1086"/>
                        <a:pt x="4308" y="389"/>
                        <a:pt x="4213" y="136"/>
                      </a:cubicBezTo>
                      <a:cubicBezTo>
                        <a:pt x="4187" y="58"/>
                        <a:pt x="4118" y="1"/>
                        <a:pt x="4041" y="1"/>
                      </a:cubicBezTo>
                      <a:close/>
                    </a:path>
                  </a:pathLst>
                </a:custGeom>
                <a:solidFill>
                  <a:srgbClr val="222831"/>
                </a:solidFill>
                <a:ln>
                  <a:noFill/>
                </a:ln>
              </p:spPr>
              <p:txBody>
                <a:bodyPr spcFirstLastPara="1" wrap="square" lIns="91425" tIns="91425" rIns="91425" bIns="91425" anchor="ctr" anchorCtr="0">
                  <a:noAutofit/>
                </a:bodyPr>
                <a:lstStyle/>
                <a:p>
                  <a:endParaRPr/>
                </a:p>
              </p:txBody>
            </p:sp>
            <p:sp>
              <p:nvSpPr>
                <p:cNvPr id="1335" name="Google Shape;2113;p23">
                  <a:extLst>
                    <a:ext uri="{FF2B5EF4-FFF2-40B4-BE49-F238E27FC236}">
                      <a16:creationId xmlns:a16="http://schemas.microsoft.com/office/drawing/2014/main" id="{09FC4F62-1163-51CB-C5B5-8DE0BA6491F0}"/>
                    </a:ext>
                  </a:extLst>
                </p:cNvPr>
                <p:cNvSpPr/>
                <p:nvPr/>
              </p:nvSpPr>
              <p:spPr>
                <a:xfrm>
                  <a:off x="2856282" y="2566888"/>
                  <a:ext cx="315304" cy="315270"/>
                </a:xfrm>
                <a:custGeom>
                  <a:avLst/>
                  <a:gdLst/>
                  <a:ahLst/>
                  <a:cxnLst/>
                  <a:rect l="l" t="t" r="r" b="b"/>
                  <a:pathLst>
                    <a:path w="9312" h="9311" extrusionOk="0">
                      <a:moveTo>
                        <a:pt x="4656" y="3579"/>
                      </a:moveTo>
                      <a:cubicBezTo>
                        <a:pt x="4719" y="3579"/>
                        <a:pt x="4783" y="3579"/>
                        <a:pt x="4846" y="3610"/>
                      </a:cubicBezTo>
                      <a:cubicBezTo>
                        <a:pt x="5131" y="3642"/>
                        <a:pt x="5384" y="3800"/>
                        <a:pt x="5543" y="4054"/>
                      </a:cubicBezTo>
                      <a:cubicBezTo>
                        <a:pt x="5701" y="4275"/>
                        <a:pt x="5764" y="4560"/>
                        <a:pt x="5701" y="4845"/>
                      </a:cubicBezTo>
                      <a:cubicBezTo>
                        <a:pt x="5618" y="5345"/>
                        <a:pt x="5193" y="5723"/>
                        <a:pt x="4684" y="5723"/>
                      </a:cubicBezTo>
                      <a:cubicBezTo>
                        <a:pt x="4613" y="5723"/>
                        <a:pt x="4540" y="5716"/>
                        <a:pt x="4466" y="5700"/>
                      </a:cubicBezTo>
                      <a:cubicBezTo>
                        <a:pt x="4181" y="5669"/>
                        <a:pt x="3959" y="5510"/>
                        <a:pt x="3769" y="5257"/>
                      </a:cubicBezTo>
                      <a:cubicBezTo>
                        <a:pt x="3611" y="5035"/>
                        <a:pt x="3548" y="4750"/>
                        <a:pt x="3611" y="4465"/>
                      </a:cubicBezTo>
                      <a:cubicBezTo>
                        <a:pt x="3674" y="4180"/>
                        <a:pt x="3801" y="3959"/>
                        <a:pt x="4054" y="3769"/>
                      </a:cubicBezTo>
                      <a:cubicBezTo>
                        <a:pt x="4244" y="3642"/>
                        <a:pt x="4434" y="3579"/>
                        <a:pt x="4656" y="3579"/>
                      </a:cubicBezTo>
                      <a:close/>
                      <a:moveTo>
                        <a:pt x="4676" y="3337"/>
                      </a:moveTo>
                      <a:cubicBezTo>
                        <a:pt x="4418" y="3337"/>
                        <a:pt x="4153" y="3428"/>
                        <a:pt x="3928" y="3579"/>
                      </a:cubicBezTo>
                      <a:cubicBezTo>
                        <a:pt x="3611" y="3769"/>
                        <a:pt x="3421" y="4085"/>
                        <a:pt x="3389" y="4434"/>
                      </a:cubicBezTo>
                      <a:cubicBezTo>
                        <a:pt x="3326" y="4782"/>
                        <a:pt x="3389" y="5130"/>
                        <a:pt x="3579" y="5415"/>
                      </a:cubicBezTo>
                      <a:cubicBezTo>
                        <a:pt x="3801" y="5700"/>
                        <a:pt x="4086" y="5890"/>
                        <a:pt x="4434" y="5954"/>
                      </a:cubicBezTo>
                      <a:lnTo>
                        <a:pt x="4656" y="5954"/>
                      </a:lnTo>
                      <a:cubicBezTo>
                        <a:pt x="5289" y="5954"/>
                        <a:pt x="5859" y="5510"/>
                        <a:pt x="5954" y="4877"/>
                      </a:cubicBezTo>
                      <a:cubicBezTo>
                        <a:pt x="6018" y="4529"/>
                        <a:pt x="5954" y="4180"/>
                        <a:pt x="5733" y="3895"/>
                      </a:cubicBezTo>
                      <a:cubicBezTo>
                        <a:pt x="5543" y="3610"/>
                        <a:pt x="5226" y="3420"/>
                        <a:pt x="4878" y="3357"/>
                      </a:cubicBezTo>
                      <a:cubicBezTo>
                        <a:pt x="4812" y="3344"/>
                        <a:pt x="4744" y="3337"/>
                        <a:pt x="4676" y="3337"/>
                      </a:cubicBezTo>
                      <a:close/>
                      <a:moveTo>
                        <a:pt x="4213" y="253"/>
                      </a:moveTo>
                      <a:cubicBezTo>
                        <a:pt x="4276" y="475"/>
                        <a:pt x="4656" y="1330"/>
                        <a:pt x="5226" y="1425"/>
                      </a:cubicBezTo>
                      <a:cubicBezTo>
                        <a:pt x="5264" y="1431"/>
                        <a:pt x="5302" y="1434"/>
                        <a:pt x="5341" y="1434"/>
                      </a:cubicBezTo>
                      <a:cubicBezTo>
                        <a:pt x="5906" y="1434"/>
                        <a:pt x="6469" y="813"/>
                        <a:pt x="6588" y="665"/>
                      </a:cubicBezTo>
                      <a:lnTo>
                        <a:pt x="7443" y="1203"/>
                      </a:lnTo>
                      <a:cubicBezTo>
                        <a:pt x="7348" y="1330"/>
                        <a:pt x="7190" y="1615"/>
                        <a:pt x="7126" y="1805"/>
                      </a:cubicBezTo>
                      <a:cubicBezTo>
                        <a:pt x="7063" y="2154"/>
                        <a:pt x="7158" y="2502"/>
                        <a:pt x="7348" y="2787"/>
                      </a:cubicBezTo>
                      <a:cubicBezTo>
                        <a:pt x="7623" y="3162"/>
                        <a:pt x="8253" y="3201"/>
                        <a:pt x="8615" y="3201"/>
                      </a:cubicBezTo>
                      <a:cubicBezTo>
                        <a:pt x="8712" y="3201"/>
                        <a:pt x="8790" y="3199"/>
                        <a:pt x="8836" y="3199"/>
                      </a:cubicBezTo>
                      <a:lnTo>
                        <a:pt x="9090" y="4212"/>
                      </a:lnTo>
                      <a:cubicBezTo>
                        <a:pt x="8868" y="4275"/>
                        <a:pt x="8013" y="4624"/>
                        <a:pt x="7886" y="5225"/>
                      </a:cubicBezTo>
                      <a:cubicBezTo>
                        <a:pt x="7791" y="5795"/>
                        <a:pt x="8488" y="6429"/>
                        <a:pt x="8678" y="6587"/>
                      </a:cubicBezTo>
                      <a:lnTo>
                        <a:pt x="8108" y="7442"/>
                      </a:lnTo>
                      <a:cubicBezTo>
                        <a:pt x="7979" y="7378"/>
                        <a:pt x="7527" y="7196"/>
                        <a:pt x="7102" y="7196"/>
                      </a:cubicBezTo>
                      <a:cubicBezTo>
                        <a:pt x="6902" y="7196"/>
                        <a:pt x="6708" y="7236"/>
                        <a:pt x="6556" y="7347"/>
                      </a:cubicBezTo>
                      <a:cubicBezTo>
                        <a:pt x="6271" y="7537"/>
                        <a:pt x="6113" y="7822"/>
                        <a:pt x="6049" y="8171"/>
                      </a:cubicBezTo>
                      <a:cubicBezTo>
                        <a:pt x="5986" y="8392"/>
                        <a:pt x="6081" y="8709"/>
                        <a:pt x="6113" y="8836"/>
                      </a:cubicBezTo>
                      <a:lnTo>
                        <a:pt x="5131" y="9057"/>
                      </a:lnTo>
                      <a:cubicBezTo>
                        <a:pt x="5036" y="8867"/>
                        <a:pt x="4688" y="7981"/>
                        <a:pt x="4118" y="7886"/>
                      </a:cubicBezTo>
                      <a:lnTo>
                        <a:pt x="3991" y="7886"/>
                      </a:lnTo>
                      <a:cubicBezTo>
                        <a:pt x="3453" y="7886"/>
                        <a:pt x="2883" y="8487"/>
                        <a:pt x="2756" y="8677"/>
                      </a:cubicBezTo>
                      <a:lnTo>
                        <a:pt x="1869" y="8107"/>
                      </a:lnTo>
                      <a:cubicBezTo>
                        <a:pt x="1964" y="7917"/>
                        <a:pt x="2344" y="7031"/>
                        <a:pt x="1996" y="6555"/>
                      </a:cubicBezTo>
                      <a:cubicBezTo>
                        <a:pt x="1735" y="6199"/>
                        <a:pt x="1135" y="6128"/>
                        <a:pt x="771" y="6128"/>
                      </a:cubicBezTo>
                      <a:cubicBezTo>
                        <a:pt x="650" y="6128"/>
                        <a:pt x="555" y="6136"/>
                        <a:pt x="507" y="6144"/>
                      </a:cubicBezTo>
                      <a:lnTo>
                        <a:pt x="254" y="5130"/>
                      </a:lnTo>
                      <a:cubicBezTo>
                        <a:pt x="476" y="5035"/>
                        <a:pt x="1331" y="4687"/>
                        <a:pt x="1426" y="4117"/>
                      </a:cubicBezTo>
                      <a:cubicBezTo>
                        <a:pt x="1552" y="3515"/>
                        <a:pt x="856" y="2882"/>
                        <a:pt x="666" y="2755"/>
                      </a:cubicBezTo>
                      <a:lnTo>
                        <a:pt x="1236" y="1869"/>
                      </a:lnTo>
                      <a:cubicBezTo>
                        <a:pt x="1369" y="1935"/>
                        <a:pt x="1843" y="2125"/>
                        <a:pt x="2278" y="2125"/>
                      </a:cubicBezTo>
                      <a:cubicBezTo>
                        <a:pt x="2465" y="2125"/>
                        <a:pt x="2645" y="2090"/>
                        <a:pt x="2788" y="1995"/>
                      </a:cubicBezTo>
                      <a:cubicBezTo>
                        <a:pt x="3263" y="1647"/>
                        <a:pt x="3231" y="697"/>
                        <a:pt x="3199" y="475"/>
                      </a:cubicBezTo>
                      <a:lnTo>
                        <a:pt x="4213" y="253"/>
                      </a:lnTo>
                      <a:close/>
                      <a:moveTo>
                        <a:pt x="4213" y="0"/>
                      </a:moveTo>
                      <a:lnTo>
                        <a:pt x="3073" y="253"/>
                      </a:lnTo>
                      <a:cubicBezTo>
                        <a:pt x="3009" y="285"/>
                        <a:pt x="2946" y="380"/>
                        <a:pt x="2946" y="443"/>
                      </a:cubicBezTo>
                      <a:cubicBezTo>
                        <a:pt x="2978" y="728"/>
                        <a:pt x="2978" y="1520"/>
                        <a:pt x="2629" y="1773"/>
                      </a:cubicBezTo>
                      <a:cubicBezTo>
                        <a:pt x="2528" y="1847"/>
                        <a:pt x="2396" y="1875"/>
                        <a:pt x="2252" y="1875"/>
                      </a:cubicBezTo>
                      <a:cubicBezTo>
                        <a:pt x="1899" y="1875"/>
                        <a:pt x="1479" y="1705"/>
                        <a:pt x="1299" y="1615"/>
                      </a:cubicBezTo>
                      <a:cubicBezTo>
                        <a:pt x="1274" y="1607"/>
                        <a:pt x="1248" y="1603"/>
                        <a:pt x="1223" y="1603"/>
                      </a:cubicBezTo>
                      <a:cubicBezTo>
                        <a:pt x="1155" y="1603"/>
                        <a:pt x="1092" y="1632"/>
                        <a:pt x="1046" y="1678"/>
                      </a:cubicBezTo>
                      <a:lnTo>
                        <a:pt x="444" y="2660"/>
                      </a:lnTo>
                      <a:cubicBezTo>
                        <a:pt x="381" y="2755"/>
                        <a:pt x="412" y="2850"/>
                        <a:pt x="476" y="2914"/>
                      </a:cubicBezTo>
                      <a:cubicBezTo>
                        <a:pt x="697" y="3072"/>
                        <a:pt x="1267" y="3642"/>
                        <a:pt x="1204" y="4054"/>
                      </a:cubicBezTo>
                      <a:cubicBezTo>
                        <a:pt x="1141" y="4465"/>
                        <a:pt x="412" y="4814"/>
                        <a:pt x="127" y="4909"/>
                      </a:cubicBezTo>
                      <a:cubicBezTo>
                        <a:pt x="64" y="4940"/>
                        <a:pt x="1" y="5035"/>
                        <a:pt x="1" y="5130"/>
                      </a:cubicBezTo>
                      <a:lnTo>
                        <a:pt x="254" y="6239"/>
                      </a:lnTo>
                      <a:cubicBezTo>
                        <a:pt x="280" y="6317"/>
                        <a:pt x="349" y="6374"/>
                        <a:pt x="426" y="6374"/>
                      </a:cubicBezTo>
                      <a:cubicBezTo>
                        <a:pt x="442" y="6374"/>
                        <a:pt x="459" y="6371"/>
                        <a:pt x="476" y="6365"/>
                      </a:cubicBezTo>
                      <a:cubicBezTo>
                        <a:pt x="542" y="6358"/>
                        <a:pt x="635" y="6353"/>
                        <a:pt x="742" y="6353"/>
                      </a:cubicBezTo>
                      <a:cubicBezTo>
                        <a:pt x="1097" y="6353"/>
                        <a:pt x="1604" y="6415"/>
                        <a:pt x="1774" y="6682"/>
                      </a:cubicBezTo>
                      <a:cubicBezTo>
                        <a:pt x="2027" y="7031"/>
                        <a:pt x="1742" y="7759"/>
                        <a:pt x="1647" y="8044"/>
                      </a:cubicBezTo>
                      <a:cubicBezTo>
                        <a:pt x="1584" y="8107"/>
                        <a:pt x="1616" y="8202"/>
                        <a:pt x="1711" y="8266"/>
                      </a:cubicBezTo>
                      <a:lnTo>
                        <a:pt x="2661" y="8867"/>
                      </a:lnTo>
                      <a:cubicBezTo>
                        <a:pt x="2697" y="8892"/>
                        <a:pt x="2733" y="8902"/>
                        <a:pt x="2768" y="8902"/>
                      </a:cubicBezTo>
                      <a:cubicBezTo>
                        <a:pt x="2824" y="8902"/>
                        <a:pt x="2875" y="8875"/>
                        <a:pt x="2914" y="8836"/>
                      </a:cubicBezTo>
                      <a:cubicBezTo>
                        <a:pt x="3061" y="8631"/>
                        <a:pt x="3559" y="8128"/>
                        <a:pt x="3958" y="8128"/>
                      </a:cubicBezTo>
                      <a:cubicBezTo>
                        <a:pt x="3991" y="8128"/>
                        <a:pt x="4023" y="8132"/>
                        <a:pt x="4054" y="8139"/>
                      </a:cubicBezTo>
                      <a:cubicBezTo>
                        <a:pt x="4498" y="8202"/>
                        <a:pt x="4814" y="8899"/>
                        <a:pt x="4909" y="9184"/>
                      </a:cubicBezTo>
                      <a:cubicBezTo>
                        <a:pt x="4941" y="9247"/>
                        <a:pt x="5004" y="9311"/>
                        <a:pt x="5099" y="9311"/>
                      </a:cubicBezTo>
                      <a:lnTo>
                        <a:pt x="5131" y="9311"/>
                      </a:lnTo>
                      <a:lnTo>
                        <a:pt x="6239" y="9057"/>
                      </a:lnTo>
                      <a:cubicBezTo>
                        <a:pt x="6303" y="9026"/>
                        <a:pt x="6334" y="8994"/>
                        <a:pt x="6334" y="8962"/>
                      </a:cubicBezTo>
                      <a:cubicBezTo>
                        <a:pt x="6366" y="8931"/>
                        <a:pt x="6366" y="8867"/>
                        <a:pt x="6366" y="8804"/>
                      </a:cubicBezTo>
                      <a:cubicBezTo>
                        <a:pt x="6334" y="8709"/>
                        <a:pt x="6239" y="8361"/>
                        <a:pt x="6271" y="8202"/>
                      </a:cubicBezTo>
                      <a:cubicBezTo>
                        <a:pt x="6303" y="7917"/>
                        <a:pt x="6461" y="7696"/>
                        <a:pt x="6683" y="7537"/>
                      </a:cubicBezTo>
                      <a:cubicBezTo>
                        <a:pt x="6791" y="7459"/>
                        <a:pt x="6938" y="7429"/>
                        <a:pt x="7098" y="7429"/>
                      </a:cubicBezTo>
                      <a:cubicBezTo>
                        <a:pt x="7454" y="7429"/>
                        <a:pt x="7870" y="7577"/>
                        <a:pt x="8045" y="7664"/>
                      </a:cubicBezTo>
                      <a:cubicBezTo>
                        <a:pt x="8067" y="7686"/>
                        <a:pt x="8093" y="7697"/>
                        <a:pt x="8121" y="7697"/>
                      </a:cubicBezTo>
                      <a:cubicBezTo>
                        <a:pt x="8171" y="7697"/>
                        <a:pt x="8225" y="7662"/>
                        <a:pt x="8266" y="7601"/>
                      </a:cubicBezTo>
                      <a:lnTo>
                        <a:pt x="8900" y="6651"/>
                      </a:lnTo>
                      <a:cubicBezTo>
                        <a:pt x="8931" y="6555"/>
                        <a:pt x="8900" y="6460"/>
                        <a:pt x="8836" y="6397"/>
                      </a:cubicBezTo>
                      <a:cubicBezTo>
                        <a:pt x="8615" y="6239"/>
                        <a:pt x="8045" y="5669"/>
                        <a:pt x="8140" y="5257"/>
                      </a:cubicBezTo>
                      <a:cubicBezTo>
                        <a:pt x="8203" y="4845"/>
                        <a:pt x="8900" y="4497"/>
                        <a:pt x="9185" y="4402"/>
                      </a:cubicBezTo>
                      <a:cubicBezTo>
                        <a:pt x="9280" y="4370"/>
                        <a:pt x="9311" y="4275"/>
                        <a:pt x="9311" y="4180"/>
                      </a:cubicBezTo>
                      <a:lnTo>
                        <a:pt x="9058" y="3072"/>
                      </a:lnTo>
                      <a:cubicBezTo>
                        <a:pt x="9032" y="2994"/>
                        <a:pt x="8963" y="2937"/>
                        <a:pt x="8886" y="2937"/>
                      </a:cubicBezTo>
                      <a:cubicBezTo>
                        <a:pt x="8870" y="2937"/>
                        <a:pt x="8853" y="2940"/>
                        <a:pt x="8836" y="2945"/>
                      </a:cubicBezTo>
                      <a:cubicBezTo>
                        <a:pt x="8770" y="2953"/>
                        <a:pt x="8679" y="2958"/>
                        <a:pt x="8574" y="2958"/>
                      </a:cubicBezTo>
                      <a:cubicBezTo>
                        <a:pt x="8226" y="2958"/>
                        <a:pt x="7733" y="2896"/>
                        <a:pt x="7538" y="2629"/>
                      </a:cubicBezTo>
                      <a:cubicBezTo>
                        <a:pt x="7380" y="2407"/>
                        <a:pt x="7316" y="2122"/>
                        <a:pt x="7348" y="1837"/>
                      </a:cubicBezTo>
                      <a:cubicBezTo>
                        <a:pt x="7380" y="1678"/>
                        <a:pt x="7601" y="1393"/>
                        <a:pt x="7665" y="1298"/>
                      </a:cubicBezTo>
                      <a:cubicBezTo>
                        <a:pt x="7696" y="1235"/>
                        <a:pt x="7696" y="1203"/>
                        <a:pt x="7696" y="1140"/>
                      </a:cubicBezTo>
                      <a:cubicBezTo>
                        <a:pt x="7696" y="1108"/>
                        <a:pt x="7665" y="1077"/>
                        <a:pt x="7601" y="1045"/>
                      </a:cubicBezTo>
                      <a:lnTo>
                        <a:pt x="6651" y="412"/>
                      </a:lnTo>
                      <a:cubicBezTo>
                        <a:pt x="6634" y="403"/>
                        <a:pt x="6613" y="399"/>
                        <a:pt x="6589" y="399"/>
                      </a:cubicBezTo>
                      <a:cubicBezTo>
                        <a:pt x="6524" y="399"/>
                        <a:pt x="6444" y="429"/>
                        <a:pt x="6398" y="475"/>
                      </a:cubicBezTo>
                      <a:cubicBezTo>
                        <a:pt x="6251" y="680"/>
                        <a:pt x="5753" y="1182"/>
                        <a:pt x="5354" y="1182"/>
                      </a:cubicBezTo>
                      <a:cubicBezTo>
                        <a:pt x="5321" y="1182"/>
                        <a:pt x="5289" y="1179"/>
                        <a:pt x="5258" y="1172"/>
                      </a:cubicBezTo>
                      <a:cubicBezTo>
                        <a:pt x="4846" y="1108"/>
                        <a:pt x="4498" y="380"/>
                        <a:pt x="4403" y="127"/>
                      </a:cubicBezTo>
                      <a:cubicBezTo>
                        <a:pt x="4371" y="32"/>
                        <a:pt x="4308" y="0"/>
                        <a:pt x="4213" y="0"/>
                      </a:cubicBezTo>
                      <a:close/>
                    </a:path>
                  </a:pathLst>
                </a:custGeom>
                <a:solidFill>
                  <a:srgbClr val="222831"/>
                </a:solidFill>
                <a:ln>
                  <a:noFill/>
                </a:ln>
              </p:spPr>
              <p:txBody>
                <a:bodyPr spcFirstLastPara="1" wrap="square" lIns="91425" tIns="91425" rIns="91425" bIns="91425" anchor="ctr" anchorCtr="0">
                  <a:noAutofit/>
                </a:bodyPr>
                <a:lstStyle/>
                <a:p>
                  <a:endParaRPr/>
                </a:p>
              </p:txBody>
            </p:sp>
            <p:sp>
              <p:nvSpPr>
                <p:cNvPr id="1336" name="Google Shape;2114;p23">
                  <a:extLst>
                    <a:ext uri="{FF2B5EF4-FFF2-40B4-BE49-F238E27FC236}">
                      <a16:creationId xmlns:a16="http://schemas.microsoft.com/office/drawing/2014/main" id="{C98F03BD-1408-9F36-8B12-065F72BB1A28}"/>
                    </a:ext>
                  </a:extLst>
                </p:cNvPr>
                <p:cNvSpPr/>
                <p:nvPr/>
              </p:nvSpPr>
              <p:spPr>
                <a:xfrm>
                  <a:off x="2553878" y="2454913"/>
                  <a:ext cx="307787" cy="307144"/>
                </a:xfrm>
                <a:custGeom>
                  <a:avLst/>
                  <a:gdLst/>
                  <a:ahLst/>
                  <a:cxnLst/>
                  <a:rect l="l" t="t" r="r" b="b"/>
                  <a:pathLst>
                    <a:path w="9090" h="9071" extrusionOk="0">
                      <a:moveTo>
                        <a:pt x="4524" y="3349"/>
                      </a:moveTo>
                      <a:cubicBezTo>
                        <a:pt x="4598" y="3349"/>
                        <a:pt x="4674" y="3356"/>
                        <a:pt x="4751" y="3370"/>
                      </a:cubicBezTo>
                      <a:cubicBezTo>
                        <a:pt x="5385" y="3465"/>
                        <a:pt x="5828" y="4099"/>
                        <a:pt x="5733" y="4732"/>
                      </a:cubicBezTo>
                      <a:cubicBezTo>
                        <a:pt x="5619" y="5333"/>
                        <a:pt x="5116" y="5727"/>
                        <a:pt x="4529" y="5727"/>
                      </a:cubicBezTo>
                      <a:cubicBezTo>
                        <a:pt x="4467" y="5727"/>
                        <a:pt x="4403" y="5723"/>
                        <a:pt x="4340" y="5714"/>
                      </a:cubicBezTo>
                      <a:cubicBezTo>
                        <a:pt x="3706" y="5587"/>
                        <a:pt x="3263" y="4985"/>
                        <a:pt x="3358" y="4320"/>
                      </a:cubicBezTo>
                      <a:cubicBezTo>
                        <a:pt x="3470" y="3760"/>
                        <a:pt x="3954" y="3349"/>
                        <a:pt x="4524" y="3349"/>
                      </a:cubicBezTo>
                      <a:close/>
                      <a:moveTo>
                        <a:pt x="4145" y="0"/>
                      </a:moveTo>
                      <a:cubicBezTo>
                        <a:pt x="4136" y="0"/>
                        <a:pt x="4127" y="4"/>
                        <a:pt x="4118" y="13"/>
                      </a:cubicBezTo>
                      <a:lnTo>
                        <a:pt x="3010" y="235"/>
                      </a:lnTo>
                      <a:cubicBezTo>
                        <a:pt x="2978" y="267"/>
                        <a:pt x="2946" y="298"/>
                        <a:pt x="2946" y="330"/>
                      </a:cubicBezTo>
                      <a:cubicBezTo>
                        <a:pt x="2946" y="330"/>
                        <a:pt x="3073" y="1407"/>
                        <a:pt x="2598" y="1755"/>
                      </a:cubicBezTo>
                      <a:cubicBezTo>
                        <a:pt x="2462" y="1849"/>
                        <a:pt x="2292" y="1883"/>
                        <a:pt x="2116" y="1883"/>
                      </a:cubicBezTo>
                      <a:cubicBezTo>
                        <a:pt x="1635" y="1883"/>
                        <a:pt x="1109" y="1629"/>
                        <a:pt x="1109" y="1629"/>
                      </a:cubicBezTo>
                      <a:cubicBezTo>
                        <a:pt x="1094" y="1613"/>
                        <a:pt x="1078" y="1605"/>
                        <a:pt x="1066" y="1605"/>
                      </a:cubicBezTo>
                      <a:cubicBezTo>
                        <a:pt x="1054" y="1605"/>
                        <a:pt x="1046" y="1613"/>
                        <a:pt x="1046" y="1629"/>
                      </a:cubicBezTo>
                      <a:lnTo>
                        <a:pt x="413" y="2610"/>
                      </a:lnTo>
                      <a:cubicBezTo>
                        <a:pt x="413" y="2610"/>
                        <a:pt x="413" y="2674"/>
                        <a:pt x="444" y="2674"/>
                      </a:cubicBezTo>
                      <a:cubicBezTo>
                        <a:pt x="444" y="2674"/>
                        <a:pt x="1299" y="3370"/>
                        <a:pt x="1204" y="3940"/>
                      </a:cubicBezTo>
                      <a:cubicBezTo>
                        <a:pt x="1109" y="4542"/>
                        <a:pt x="64" y="4890"/>
                        <a:pt x="64" y="4890"/>
                      </a:cubicBezTo>
                      <a:cubicBezTo>
                        <a:pt x="33" y="4890"/>
                        <a:pt x="1" y="4954"/>
                        <a:pt x="33" y="4985"/>
                      </a:cubicBezTo>
                      <a:lnTo>
                        <a:pt x="254" y="6094"/>
                      </a:lnTo>
                      <a:cubicBezTo>
                        <a:pt x="286" y="6126"/>
                        <a:pt x="318" y="6126"/>
                        <a:pt x="349" y="6126"/>
                      </a:cubicBezTo>
                      <a:cubicBezTo>
                        <a:pt x="349" y="6126"/>
                        <a:pt x="469" y="6111"/>
                        <a:pt x="641" y="6111"/>
                      </a:cubicBezTo>
                      <a:cubicBezTo>
                        <a:pt x="986" y="6111"/>
                        <a:pt x="1542" y="6168"/>
                        <a:pt x="1774" y="6506"/>
                      </a:cubicBezTo>
                      <a:cubicBezTo>
                        <a:pt x="2123" y="6981"/>
                        <a:pt x="1648" y="7962"/>
                        <a:pt x="1648" y="7962"/>
                      </a:cubicBezTo>
                      <a:cubicBezTo>
                        <a:pt x="1616" y="7994"/>
                        <a:pt x="1616" y="8026"/>
                        <a:pt x="1648" y="8057"/>
                      </a:cubicBezTo>
                      <a:lnTo>
                        <a:pt x="2629" y="8659"/>
                      </a:lnTo>
                      <a:cubicBezTo>
                        <a:pt x="2629" y="8659"/>
                        <a:pt x="2693" y="8659"/>
                        <a:pt x="2693" y="8627"/>
                      </a:cubicBezTo>
                      <a:cubicBezTo>
                        <a:pt x="2693" y="8627"/>
                        <a:pt x="3318" y="7860"/>
                        <a:pt x="3869" y="7860"/>
                      </a:cubicBezTo>
                      <a:cubicBezTo>
                        <a:pt x="3899" y="7860"/>
                        <a:pt x="3930" y="7862"/>
                        <a:pt x="3960" y="7867"/>
                      </a:cubicBezTo>
                      <a:cubicBezTo>
                        <a:pt x="4561" y="7994"/>
                        <a:pt x="4910" y="9007"/>
                        <a:pt x="4910" y="9007"/>
                      </a:cubicBezTo>
                      <a:cubicBezTo>
                        <a:pt x="4941" y="9039"/>
                        <a:pt x="4973" y="9071"/>
                        <a:pt x="5005" y="9071"/>
                      </a:cubicBezTo>
                      <a:lnTo>
                        <a:pt x="6113" y="8817"/>
                      </a:lnTo>
                      <a:cubicBezTo>
                        <a:pt x="6145" y="8817"/>
                        <a:pt x="6145" y="8786"/>
                        <a:pt x="6145" y="8754"/>
                      </a:cubicBezTo>
                      <a:cubicBezTo>
                        <a:pt x="6145" y="8754"/>
                        <a:pt x="5986" y="8311"/>
                        <a:pt x="6050" y="8057"/>
                      </a:cubicBezTo>
                      <a:cubicBezTo>
                        <a:pt x="6081" y="7772"/>
                        <a:pt x="6271" y="7487"/>
                        <a:pt x="6525" y="7297"/>
                      </a:cubicBezTo>
                      <a:cubicBezTo>
                        <a:pt x="6644" y="7218"/>
                        <a:pt x="6794" y="7188"/>
                        <a:pt x="6953" y="7188"/>
                      </a:cubicBezTo>
                      <a:cubicBezTo>
                        <a:pt x="7429" y="7188"/>
                        <a:pt x="7982" y="7456"/>
                        <a:pt x="7982" y="7456"/>
                      </a:cubicBezTo>
                      <a:cubicBezTo>
                        <a:pt x="8013" y="7456"/>
                        <a:pt x="8045" y="7456"/>
                        <a:pt x="8077" y="7424"/>
                      </a:cubicBezTo>
                      <a:lnTo>
                        <a:pt x="8678" y="6474"/>
                      </a:lnTo>
                      <a:cubicBezTo>
                        <a:pt x="8678" y="6442"/>
                        <a:pt x="8678" y="6411"/>
                        <a:pt x="8647" y="6379"/>
                      </a:cubicBezTo>
                      <a:cubicBezTo>
                        <a:pt x="8647" y="6379"/>
                        <a:pt x="7792" y="5682"/>
                        <a:pt x="7887" y="5112"/>
                      </a:cubicBezTo>
                      <a:cubicBezTo>
                        <a:pt x="8013" y="4542"/>
                        <a:pt x="9027" y="4162"/>
                        <a:pt x="9027" y="4162"/>
                      </a:cubicBezTo>
                      <a:cubicBezTo>
                        <a:pt x="9058" y="4162"/>
                        <a:pt x="9090" y="4130"/>
                        <a:pt x="9090" y="4099"/>
                      </a:cubicBezTo>
                      <a:lnTo>
                        <a:pt x="8837" y="2990"/>
                      </a:lnTo>
                      <a:cubicBezTo>
                        <a:pt x="8805" y="2959"/>
                        <a:pt x="8773" y="2927"/>
                        <a:pt x="8742" y="2927"/>
                      </a:cubicBezTo>
                      <a:cubicBezTo>
                        <a:pt x="8742" y="2927"/>
                        <a:pt x="8611" y="2942"/>
                        <a:pt x="8427" y="2942"/>
                      </a:cubicBezTo>
                      <a:cubicBezTo>
                        <a:pt x="8081" y="2942"/>
                        <a:pt x="7544" y="2888"/>
                        <a:pt x="7317" y="2579"/>
                      </a:cubicBezTo>
                      <a:cubicBezTo>
                        <a:pt x="7126" y="2325"/>
                        <a:pt x="7063" y="2009"/>
                        <a:pt x="7126" y="1692"/>
                      </a:cubicBezTo>
                      <a:cubicBezTo>
                        <a:pt x="7190" y="1470"/>
                        <a:pt x="7443" y="1090"/>
                        <a:pt x="7443" y="1090"/>
                      </a:cubicBezTo>
                      <a:cubicBezTo>
                        <a:pt x="7475" y="1059"/>
                        <a:pt x="7475" y="1027"/>
                        <a:pt x="7443" y="1027"/>
                      </a:cubicBezTo>
                      <a:lnTo>
                        <a:pt x="6493" y="394"/>
                      </a:lnTo>
                      <a:cubicBezTo>
                        <a:pt x="6461" y="394"/>
                        <a:pt x="6430" y="394"/>
                        <a:pt x="6398" y="425"/>
                      </a:cubicBezTo>
                      <a:cubicBezTo>
                        <a:pt x="6398" y="425"/>
                        <a:pt x="5773" y="1193"/>
                        <a:pt x="5222" y="1193"/>
                      </a:cubicBezTo>
                      <a:cubicBezTo>
                        <a:pt x="5192" y="1193"/>
                        <a:pt x="5161" y="1190"/>
                        <a:pt x="5131" y="1185"/>
                      </a:cubicBezTo>
                      <a:cubicBezTo>
                        <a:pt x="4561" y="1090"/>
                        <a:pt x="4181" y="45"/>
                        <a:pt x="4181" y="45"/>
                      </a:cubicBezTo>
                      <a:cubicBezTo>
                        <a:pt x="4181" y="23"/>
                        <a:pt x="4165" y="0"/>
                        <a:pt x="4145" y="0"/>
                      </a:cubicBezTo>
                      <a:close/>
                    </a:path>
                  </a:pathLst>
                </a:custGeom>
                <a:solidFill>
                  <a:srgbClr val="222831"/>
                </a:solidFill>
                <a:ln>
                  <a:noFill/>
                </a:ln>
              </p:spPr>
              <p:txBody>
                <a:bodyPr spcFirstLastPara="1" wrap="square" lIns="91425" tIns="91425" rIns="91425" bIns="91425" anchor="ctr" anchorCtr="0">
                  <a:noAutofit/>
                </a:bodyPr>
                <a:lstStyle/>
                <a:p>
                  <a:endParaRPr/>
                </a:p>
              </p:txBody>
            </p:sp>
            <p:sp>
              <p:nvSpPr>
                <p:cNvPr id="1337" name="Google Shape;2115;p23">
                  <a:extLst>
                    <a:ext uri="{FF2B5EF4-FFF2-40B4-BE49-F238E27FC236}">
                      <a16:creationId xmlns:a16="http://schemas.microsoft.com/office/drawing/2014/main" id="{E9ADB975-1D92-E4FC-C630-AD31D3B24804}"/>
                    </a:ext>
                  </a:extLst>
                </p:cNvPr>
                <p:cNvSpPr/>
                <p:nvPr/>
              </p:nvSpPr>
              <p:spPr>
                <a:xfrm>
                  <a:off x="2583750" y="3076200"/>
                  <a:ext cx="1871401" cy="1331885"/>
                </a:xfrm>
                <a:custGeom>
                  <a:avLst/>
                  <a:gdLst/>
                  <a:ahLst/>
                  <a:cxnLst/>
                  <a:rect l="l" t="t" r="r" b="b"/>
                  <a:pathLst>
                    <a:path w="44116" h="31068" extrusionOk="0">
                      <a:moveTo>
                        <a:pt x="41392" y="222"/>
                      </a:moveTo>
                      <a:cubicBezTo>
                        <a:pt x="42057" y="222"/>
                        <a:pt x="42690" y="476"/>
                        <a:pt x="43165" y="951"/>
                      </a:cubicBezTo>
                      <a:cubicBezTo>
                        <a:pt x="43640" y="1458"/>
                        <a:pt x="43894" y="2091"/>
                        <a:pt x="43894" y="2756"/>
                      </a:cubicBezTo>
                      <a:lnTo>
                        <a:pt x="43799" y="28851"/>
                      </a:lnTo>
                      <a:cubicBezTo>
                        <a:pt x="43799" y="29389"/>
                        <a:pt x="43640" y="29928"/>
                        <a:pt x="43292" y="30371"/>
                      </a:cubicBezTo>
                      <a:cubicBezTo>
                        <a:pt x="42849" y="30688"/>
                        <a:pt x="42342" y="30878"/>
                        <a:pt x="41804" y="30878"/>
                      </a:cubicBezTo>
                      <a:lnTo>
                        <a:pt x="2724" y="30878"/>
                      </a:lnTo>
                      <a:cubicBezTo>
                        <a:pt x="2059" y="30878"/>
                        <a:pt x="1426" y="30593"/>
                        <a:pt x="951" y="30118"/>
                      </a:cubicBezTo>
                      <a:cubicBezTo>
                        <a:pt x="476" y="29643"/>
                        <a:pt x="222" y="29009"/>
                        <a:pt x="222" y="28344"/>
                      </a:cubicBezTo>
                      <a:lnTo>
                        <a:pt x="317" y="2249"/>
                      </a:lnTo>
                      <a:cubicBezTo>
                        <a:pt x="317" y="1711"/>
                        <a:pt x="476" y="1172"/>
                        <a:pt x="792" y="729"/>
                      </a:cubicBezTo>
                      <a:cubicBezTo>
                        <a:pt x="1236" y="412"/>
                        <a:pt x="1774" y="222"/>
                        <a:pt x="2312" y="222"/>
                      </a:cubicBezTo>
                      <a:close/>
                      <a:moveTo>
                        <a:pt x="2312" y="1"/>
                      </a:moveTo>
                      <a:cubicBezTo>
                        <a:pt x="1711" y="1"/>
                        <a:pt x="1109" y="222"/>
                        <a:pt x="666" y="571"/>
                      </a:cubicBezTo>
                      <a:cubicBezTo>
                        <a:pt x="317" y="1046"/>
                        <a:pt x="96" y="1616"/>
                        <a:pt x="96" y="2249"/>
                      </a:cubicBezTo>
                      <a:lnTo>
                        <a:pt x="1" y="28344"/>
                      </a:lnTo>
                      <a:cubicBezTo>
                        <a:pt x="1" y="29865"/>
                        <a:pt x="1236" y="31068"/>
                        <a:pt x="2724" y="31068"/>
                      </a:cubicBezTo>
                      <a:lnTo>
                        <a:pt x="41804" y="31068"/>
                      </a:lnTo>
                      <a:cubicBezTo>
                        <a:pt x="42437" y="31068"/>
                        <a:pt x="43007" y="30878"/>
                        <a:pt x="43450" y="30498"/>
                      </a:cubicBezTo>
                      <a:cubicBezTo>
                        <a:pt x="43799" y="30055"/>
                        <a:pt x="44021" y="29484"/>
                        <a:pt x="44021" y="28851"/>
                      </a:cubicBezTo>
                      <a:lnTo>
                        <a:pt x="44116" y="2756"/>
                      </a:lnTo>
                      <a:cubicBezTo>
                        <a:pt x="44116" y="1236"/>
                        <a:pt x="42880" y="1"/>
                        <a:pt x="41392" y="1"/>
                      </a:cubicBezTo>
                      <a:close/>
                    </a:path>
                  </a:pathLst>
                </a:custGeom>
                <a:solidFill>
                  <a:srgbClr val="30475E"/>
                </a:solidFill>
                <a:ln>
                  <a:noFill/>
                </a:ln>
              </p:spPr>
              <p:txBody>
                <a:bodyPr spcFirstLastPara="1" wrap="square" lIns="91425" tIns="91425" rIns="91425" bIns="91425" anchor="ctr" anchorCtr="0">
                  <a:noAutofit/>
                </a:bodyPr>
                <a:lstStyle/>
                <a:p>
                  <a:endParaRPr/>
                </a:p>
              </p:txBody>
            </p:sp>
          </p:grpSp>
          <p:pic>
            <p:nvPicPr>
              <p:cNvPr id="11" name="Picture 10">
                <a:extLst>
                  <a:ext uri="{FF2B5EF4-FFF2-40B4-BE49-F238E27FC236}">
                    <a16:creationId xmlns:a16="http://schemas.microsoft.com/office/drawing/2014/main" id="{9AC9FBB6-151D-002B-6A7E-2FD369BE91A8}"/>
                  </a:ext>
                </a:extLst>
              </p:cNvPr>
              <p:cNvPicPr>
                <a:picLocks noChangeAspect="1"/>
              </p:cNvPicPr>
              <p:nvPr/>
            </p:nvPicPr>
            <p:blipFill>
              <a:blip r:embed="rId3"/>
              <a:stretch>
                <a:fillRect/>
              </a:stretch>
            </p:blipFill>
            <p:spPr>
              <a:xfrm>
                <a:off x="3066917" y="1366450"/>
                <a:ext cx="1041089" cy="850797"/>
              </a:xfrm>
              <a:prstGeom prst="rect">
                <a:avLst/>
              </a:prstGeom>
            </p:spPr>
          </p:pic>
        </p:grpSp>
        <p:pic>
          <p:nvPicPr>
            <p:cNvPr id="1348" name="Picture 1347">
              <a:extLst>
                <a:ext uri="{FF2B5EF4-FFF2-40B4-BE49-F238E27FC236}">
                  <a16:creationId xmlns:a16="http://schemas.microsoft.com/office/drawing/2014/main" id="{312172A0-BB51-A255-37B3-63E0C35DFE8D}"/>
                </a:ext>
              </a:extLst>
            </p:cNvPr>
            <p:cNvPicPr>
              <a:picLocks noChangeAspect="1"/>
            </p:cNvPicPr>
            <p:nvPr/>
          </p:nvPicPr>
          <p:blipFill>
            <a:blip r:embed="rId4"/>
            <a:stretch>
              <a:fillRect/>
            </a:stretch>
          </p:blipFill>
          <p:spPr>
            <a:xfrm>
              <a:off x="4603680" y="1146646"/>
              <a:ext cx="152019" cy="167479"/>
            </a:xfrm>
            <a:prstGeom prst="rect">
              <a:avLst/>
            </a:prstGeom>
          </p:spPr>
        </p:pic>
        <p:sp>
          <p:nvSpPr>
            <p:cNvPr id="1349" name="Rectangle: Rounded Corners 1348">
              <a:extLst>
                <a:ext uri="{FF2B5EF4-FFF2-40B4-BE49-F238E27FC236}">
                  <a16:creationId xmlns:a16="http://schemas.microsoft.com/office/drawing/2014/main" id="{D89ABD30-0046-C97E-3B26-064121AC9DBC}"/>
                </a:ext>
              </a:extLst>
            </p:cNvPr>
            <p:cNvSpPr/>
            <p:nvPr/>
          </p:nvSpPr>
          <p:spPr>
            <a:xfrm>
              <a:off x="4802157" y="1289772"/>
              <a:ext cx="1209480" cy="157428"/>
            </a:xfrm>
            <a:prstGeom prst="roundRect">
              <a:avLst/>
            </a:prstGeom>
            <a:solidFill>
              <a:srgbClr val="DDE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50" name="Rectangle: Rounded Corners 1349">
              <a:extLst>
                <a:ext uri="{FF2B5EF4-FFF2-40B4-BE49-F238E27FC236}">
                  <a16:creationId xmlns:a16="http://schemas.microsoft.com/office/drawing/2014/main" id="{89D2B108-A668-8477-A384-0E282C531865}"/>
                </a:ext>
              </a:extLst>
            </p:cNvPr>
            <p:cNvSpPr/>
            <p:nvPr/>
          </p:nvSpPr>
          <p:spPr>
            <a:xfrm>
              <a:off x="4804238" y="1141607"/>
              <a:ext cx="1209480" cy="13845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b="1" dirty="0">
                  <a:solidFill>
                    <a:schemeClr val="accent6">
                      <a:lumMod val="50000"/>
                    </a:schemeClr>
                  </a:solidFill>
                </a:rPr>
                <a:t>CERN Stores Catalogue</a:t>
              </a:r>
              <a:endParaRPr lang="en-GB" sz="700" b="1" dirty="0">
                <a:solidFill>
                  <a:schemeClr val="accent6">
                    <a:lumMod val="50000"/>
                  </a:schemeClr>
                </a:solidFill>
              </a:endParaRPr>
            </a:p>
          </p:txBody>
        </p:sp>
        <p:pic>
          <p:nvPicPr>
            <p:cNvPr id="1354" name="Picture 1353">
              <a:extLst>
                <a:ext uri="{FF2B5EF4-FFF2-40B4-BE49-F238E27FC236}">
                  <a16:creationId xmlns:a16="http://schemas.microsoft.com/office/drawing/2014/main" id="{972E7572-F0DC-087C-8DA4-FF61863A5D55}"/>
                </a:ext>
              </a:extLst>
            </p:cNvPr>
            <p:cNvPicPr>
              <a:picLocks noChangeAspect="1"/>
            </p:cNvPicPr>
            <p:nvPr/>
          </p:nvPicPr>
          <p:blipFill>
            <a:blip r:embed="rId5"/>
            <a:stretch>
              <a:fillRect/>
            </a:stretch>
          </p:blipFill>
          <p:spPr>
            <a:xfrm>
              <a:off x="5979646" y="1128912"/>
              <a:ext cx="216553" cy="138452"/>
            </a:xfrm>
            <a:prstGeom prst="rect">
              <a:avLst/>
            </a:prstGeom>
          </p:spPr>
        </p:pic>
        <p:pic>
          <p:nvPicPr>
            <p:cNvPr id="1356" name="Picture 1355">
              <a:extLst>
                <a:ext uri="{FF2B5EF4-FFF2-40B4-BE49-F238E27FC236}">
                  <a16:creationId xmlns:a16="http://schemas.microsoft.com/office/drawing/2014/main" id="{76838153-38CF-E34E-0C49-FBC78423F660}"/>
                </a:ext>
              </a:extLst>
            </p:cNvPr>
            <p:cNvPicPr>
              <a:picLocks noChangeAspect="1"/>
            </p:cNvPicPr>
            <p:nvPr/>
          </p:nvPicPr>
          <p:blipFill>
            <a:blip r:embed="rId6"/>
            <a:srcRect t="4373"/>
            <a:stretch/>
          </p:blipFill>
          <p:spPr>
            <a:xfrm>
              <a:off x="4631039" y="1463317"/>
              <a:ext cx="1097919" cy="576218"/>
            </a:xfrm>
            <a:prstGeom prst="rect">
              <a:avLst/>
            </a:prstGeom>
          </p:spPr>
        </p:pic>
        <p:sp>
          <p:nvSpPr>
            <p:cNvPr id="1359" name="Rectangle 1358">
              <a:extLst>
                <a:ext uri="{FF2B5EF4-FFF2-40B4-BE49-F238E27FC236}">
                  <a16:creationId xmlns:a16="http://schemas.microsoft.com/office/drawing/2014/main" id="{F398DD16-3650-D059-B325-1CF60DAFB169}"/>
                </a:ext>
              </a:extLst>
            </p:cNvPr>
            <p:cNvSpPr/>
            <p:nvPr/>
          </p:nvSpPr>
          <p:spPr>
            <a:xfrm>
              <a:off x="4869817" y="1320150"/>
              <a:ext cx="22563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60" name="Rectangle 1359">
              <a:extLst>
                <a:ext uri="{FF2B5EF4-FFF2-40B4-BE49-F238E27FC236}">
                  <a16:creationId xmlns:a16="http://schemas.microsoft.com/office/drawing/2014/main" id="{8DA896E5-B29C-029C-17B9-56DAB5D55CB7}"/>
                </a:ext>
              </a:extLst>
            </p:cNvPr>
            <p:cNvSpPr/>
            <p:nvPr/>
          </p:nvSpPr>
          <p:spPr>
            <a:xfrm>
              <a:off x="5275720" y="1320624"/>
              <a:ext cx="696471" cy="45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366" name="Google Shape;10973;p89">
            <a:extLst>
              <a:ext uri="{FF2B5EF4-FFF2-40B4-BE49-F238E27FC236}">
                <a16:creationId xmlns:a16="http://schemas.microsoft.com/office/drawing/2014/main" id="{28296062-45DA-783D-C373-26A88150F797}"/>
              </a:ext>
            </a:extLst>
          </p:cNvPr>
          <p:cNvGrpSpPr/>
          <p:nvPr/>
        </p:nvGrpSpPr>
        <p:grpSpPr>
          <a:xfrm>
            <a:off x="2639730" y="885029"/>
            <a:ext cx="1414344" cy="1995765"/>
            <a:chOff x="908482" y="1502585"/>
            <a:chExt cx="257112" cy="362808"/>
          </a:xfrm>
        </p:grpSpPr>
        <p:sp>
          <p:nvSpPr>
            <p:cNvPr id="1367" name="Google Shape;10974;p89">
              <a:extLst>
                <a:ext uri="{FF2B5EF4-FFF2-40B4-BE49-F238E27FC236}">
                  <a16:creationId xmlns:a16="http://schemas.microsoft.com/office/drawing/2014/main" id="{E7B16BF9-F915-AA56-4FBB-890D181F44E1}"/>
                </a:ext>
              </a:extLst>
            </p:cNvPr>
            <p:cNvSpPr/>
            <p:nvPr/>
          </p:nvSpPr>
          <p:spPr>
            <a:xfrm>
              <a:off x="908482" y="1526088"/>
              <a:ext cx="257112" cy="339305"/>
            </a:xfrm>
            <a:custGeom>
              <a:avLst/>
              <a:gdLst/>
              <a:ahLst/>
              <a:cxnLst/>
              <a:rect l="l" t="t" r="r" b="b"/>
              <a:pathLst>
                <a:path w="9791" h="12921" extrusionOk="0">
                  <a:moveTo>
                    <a:pt x="670" y="0"/>
                  </a:moveTo>
                  <a:cubicBezTo>
                    <a:pt x="297" y="0"/>
                    <a:pt x="0" y="297"/>
                    <a:pt x="0" y="670"/>
                  </a:cubicBezTo>
                  <a:lnTo>
                    <a:pt x="0" y="12250"/>
                  </a:lnTo>
                  <a:cubicBezTo>
                    <a:pt x="0" y="12623"/>
                    <a:pt x="297" y="12920"/>
                    <a:pt x="670" y="12920"/>
                  </a:cubicBezTo>
                  <a:lnTo>
                    <a:pt x="9131" y="12920"/>
                  </a:lnTo>
                  <a:cubicBezTo>
                    <a:pt x="9494" y="12920"/>
                    <a:pt x="9791" y="12623"/>
                    <a:pt x="9791" y="12250"/>
                  </a:cubicBezTo>
                  <a:lnTo>
                    <a:pt x="9791" y="670"/>
                  </a:lnTo>
                  <a:cubicBezTo>
                    <a:pt x="9791" y="297"/>
                    <a:pt x="9494" y="0"/>
                    <a:pt x="9131" y="0"/>
                  </a:cubicBezTo>
                  <a:lnTo>
                    <a:pt x="5561" y="0"/>
                  </a:lnTo>
                  <a:cubicBezTo>
                    <a:pt x="5551" y="354"/>
                    <a:pt x="5255" y="642"/>
                    <a:pt x="4900" y="642"/>
                  </a:cubicBezTo>
                  <a:cubicBezTo>
                    <a:pt x="4537" y="642"/>
                    <a:pt x="4240" y="354"/>
                    <a:pt x="4231" y="0"/>
                  </a:cubicBezTo>
                  <a:close/>
                </a:path>
              </a:pathLst>
            </a:custGeom>
            <a:solidFill>
              <a:srgbClr val="BBC6CF"/>
            </a:solidFill>
            <a:ln>
              <a:noFill/>
            </a:ln>
          </p:spPr>
          <p:txBody>
            <a:bodyPr spcFirstLastPara="1" wrap="square" lIns="121900" tIns="121900" rIns="121900" bIns="121900" anchor="ctr" anchorCtr="0">
              <a:noAutofit/>
            </a:bodyPr>
            <a:lstStyle/>
            <a:p>
              <a:endParaRPr sz="2400"/>
            </a:p>
          </p:txBody>
        </p:sp>
        <p:sp>
          <p:nvSpPr>
            <p:cNvPr id="1368" name="Google Shape;10975;p89">
              <a:extLst>
                <a:ext uri="{FF2B5EF4-FFF2-40B4-BE49-F238E27FC236}">
                  <a16:creationId xmlns:a16="http://schemas.microsoft.com/office/drawing/2014/main" id="{D3B7DBF3-9897-379B-D22A-12B5E89B01CC}"/>
                </a:ext>
              </a:extLst>
            </p:cNvPr>
            <p:cNvSpPr/>
            <p:nvPr/>
          </p:nvSpPr>
          <p:spPr>
            <a:xfrm>
              <a:off x="920036" y="1526088"/>
              <a:ext cx="234003" cy="315671"/>
            </a:xfrm>
            <a:custGeom>
              <a:avLst/>
              <a:gdLst/>
              <a:ahLst/>
              <a:cxnLst/>
              <a:rect l="l" t="t" r="r" b="b"/>
              <a:pathLst>
                <a:path w="8911" h="12021" extrusionOk="0">
                  <a:moveTo>
                    <a:pt x="2010" y="0"/>
                  </a:moveTo>
                  <a:lnTo>
                    <a:pt x="2010" y="220"/>
                  </a:lnTo>
                  <a:cubicBezTo>
                    <a:pt x="2001" y="345"/>
                    <a:pt x="1905" y="441"/>
                    <a:pt x="1790" y="441"/>
                  </a:cubicBezTo>
                  <a:lnTo>
                    <a:pt x="450" y="441"/>
                  </a:lnTo>
                  <a:cubicBezTo>
                    <a:pt x="202" y="441"/>
                    <a:pt x="1" y="642"/>
                    <a:pt x="1" y="890"/>
                  </a:cubicBezTo>
                  <a:lnTo>
                    <a:pt x="1" y="11580"/>
                  </a:lnTo>
                  <a:cubicBezTo>
                    <a:pt x="1" y="11820"/>
                    <a:pt x="202" y="12021"/>
                    <a:pt x="450" y="12021"/>
                  </a:cubicBezTo>
                  <a:lnTo>
                    <a:pt x="8461" y="12021"/>
                  </a:lnTo>
                  <a:cubicBezTo>
                    <a:pt x="8710" y="12021"/>
                    <a:pt x="8911" y="11820"/>
                    <a:pt x="8911" y="11580"/>
                  </a:cubicBezTo>
                  <a:lnTo>
                    <a:pt x="8911" y="890"/>
                  </a:lnTo>
                  <a:cubicBezTo>
                    <a:pt x="8911" y="642"/>
                    <a:pt x="8710" y="441"/>
                    <a:pt x="8470" y="441"/>
                  </a:cubicBezTo>
                  <a:lnTo>
                    <a:pt x="7131" y="441"/>
                  </a:lnTo>
                  <a:cubicBezTo>
                    <a:pt x="7006" y="441"/>
                    <a:pt x="6910" y="345"/>
                    <a:pt x="6910" y="220"/>
                  </a:cubicBezTo>
                  <a:lnTo>
                    <a:pt x="6910" y="0"/>
                  </a:lnTo>
                  <a:lnTo>
                    <a:pt x="5121" y="0"/>
                  </a:lnTo>
                  <a:cubicBezTo>
                    <a:pt x="5111" y="354"/>
                    <a:pt x="4815" y="642"/>
                    <a:pt x="4460" y="642"/>
                  </a:cubicBezTo>
                  <a:cubicBezTo>
                    <a:pt x="4097" y="642"/>
                    <a:pt x="3800" y="354"/>
                    <a:pt x="3791" y="0"/>
                  </a:cubicBezTo>
                  <a:close/>
                </a:path>
              </a:pathLst>
            </a:custGeom>
            <a:solidFill>
              <a:srgbClr val="AAB8C4"/>
            </a:solidFill>
            <a:ln>
              <a:noFill/>
            </a:ln>
          </p:spPr>
          <p:txBody>
            <a:bodyPr spcFirstLastPara="1" wrap="square" lIns="121900" tIns="121900" rIns="121900" bIns="121900" anchor="ctr" anchorCtr="0">
              <a:noAutofit/>
            </a:bodyPr>
            <a:lstStyle/>
            <a:p>
              <a:endParaRPr sz="2400"/>
            </a:p>
          </p:txBody>
        </p:sp>
        <p:sp>
          <p:nvSpPr>
            <p:cNvPr id="1369" name="Google Shape;10976;p89">
              <a:extLst>
                <a:ext uri="{FF2B5EF4-FFF2-40B4-BE49-F238E27FC236}">
                  <a16:creationId xmlns:a16="http://schemas.microsoft.com/office/drawing/2014/main" id="{25A24220-1105-8523-A130-ED0575355DA7}"/>
                </a:ext>
              </a:extLst>
            </p:cNvPr>
            <p:cNvSpPr/>
            <p:nvPr/>
          </p:nvSpPr>
          <p:spPr>
            <a:xfrm>
              <a:off x="931853" y="1549459"/>
              <a:ext cx="210631" cy="280746"/>
            </a:xfrm>
            <a:custGeom>
              <a:avLst/>
              <a:gdLst/>
              <a:ahLst/>
              <a:cxnLst/>
              <a:rect l="l" t="t" r="r" b="b"/>
              <a:pathLst>
                <a:path w="8021" h="10691" extrusionOk="0">
                  <a:moveTo>
                    <a:pt x="221" y="0"/>
                  </a:moveTo>
                  <a:cubicBezTo>
                    <a:pt x="96" y="0"/>
                    <a:pt x="0" y="106"/>
                    <a:pt x="0" y="220"/>
                  </a:cubicBezTo>
                  <a:lnTo>
                    <a:pt x="0" y="10470"/>
                  </a:lnTo>
                  <a:cubicBezTo>
                    <a:pt x="0" y="10595"/>
                    <a:pt x="96" y="10690"/>
                    <a:pt x="221" y="10690"/>
                  </a:cubicBezTo>
                  <a:lnTo>
                    <a:pt x="7791" y="10690"/>
                  </a:lnTo>
                  <a:cubicBezTo>
                    <a:pt x="7915" y="10690"/>
                    <a:pt x="8020" y="10595"/>
                    <a:pt x="8020" y="10470"/>
                  </a:cubicBezTo>
                  <a:lnTo>
                    <a:pt x="8020" y="220"/>
                  </a:lnTo>
                  <a:cubicBezTo>
                    <a:pt x="8020" y="106"/>
                    <a:pt x="7915" y="0"/>
                    <a:pt x="779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70" name="Google Shape;10977;p89">
              <a:extLst>
                <a:ext uri="{FF2B5EF4-FFF2-40B4-BE49-F238E27FC236}">
                  <a16:creationId xmlns:a16="http://schemas.microsoft.com/office/drawing/2014/main" id="{D6DCE71D-706B-9DA9-1DC8-44ABCD3D675C}"/>
                </a:ext>
              </a:extLst>
            </p:cNvPr>
            <p:cNvSpPr/>
            <p:nvPr/>
          </p:nvSpPr>
          <p:spPr>
            <a:xfrm>
              <a:off x="984373" y="1502585"/>
              <a:ext cx="105329" cy="52678"/>
            </a:xfrm>
            <a:custGeom>
              <a:avLst/>
              <a:gdLst/>
              <a:ahLst/>
              <a:cxnLst/>
              <a:rect l="l" t="t" r="r" b="b"/>
              <a:pathLst>
                <a:path w="4011" h="2006" extrusionOk="0">
                  <a:moveTo>
                    <a:pt x="2004" y="558"/>
                  </a:moveTo>
                  <a:cubicBezTo>
                    <a:pt x="2178" y="558"/>
                    <a:pt x="2345" y="694"/>
                    <a:pt x="2345" y="895"/>
                  </a:cubicBezTo>
                  <a:cubicBezTo>
                    <a:pt x="2345" y="1087"/>
                    <a:pt x="2192" y="1230"/>
                    <a:pt x="2010" y="1230"/>
                  </a:cubicBezTo>
                  <a:cubicBezTo>
                    <a:pt x="1714" y="1230"/>
                    <a:pt x="1561" y="867"/>
                    <a:pt x="1771" y="656"/>
                  </a:cubicBezTo>
                  <a:cubicBezTo>
                    <a:pt x="1839" y="589"/>
                    <a:pt x="1922" y="558"/>
                    <a:pt x="2004" y="558"/>
                  </a:cubicBezTo>
                  <a:close/>
                  <a:moveTo>
                    <a:pt x="2006" y="0"/>
                  </a:moveTo>
                  <a:cubicBezTo>
                    <a:pt x="1707" y="0"/>
                    <a:pt x="1408" y="149"/>
                    <a:pt x="1235" y="446"/>
                  </a:cubicBezTo>
                  <a:lnTo>
                    <a:pt x="450" y="446"/>
                  </a:lnTo>
                  <a:cubicBezTo>
                    <a:pt x="202" y="446"/>
                    <a:pt x="1" y="646"/>
                    <a:pt x="1" y="895"/>
                  </a:cubicBezTo>
                  <a:lnTo>
                    <a:pt x="1" y="1785"/>
                  </a:lnTo>
                  <a:cubicBezTo>
                    <a:pt x="1" y="1910"/>
                    <a:pt x="106" y="2005"/>
                    <a:pt x="230" y="2005"/>
                  </a:cubicBezTo>
                  <a:lnTo>
                    <a:pt x="3791" y="2005"/>
                  </a:lnTo>
                  <a:cubicBezTo>
                    <a:pt x="3915" y="2005"/>
                    <a:pt x="4011" y="1910"/>
                    <a:pt x="4011" y="1785"/>
                  </a:cubicBezTo>
                  <a:lnTo>
                    <a:pt x="4011" y="895"/>
                  </a:lnTo>
                  <a:cubicBezTo>
                    <a:pt x="4011" y="646"/>
                    <a:pt x="3810" y="446"/>
                    <a:pt x="3570" y="446"/>
                  </a:cubicBezTo>
                  <a:lnTo>
                    <a:pt x="2776" y="446"/>
                  </a:lnTo>
                  <a:cubicBezTo>
                    <a:pt x="2604" y="149"/>
                    <a:pt x="2305" y="0"/>
                    <a:pt x="2006" y="0"/>
                  </a:cubicBezTo>
                  <a:close/>
                </a:path>
              </a:pathLst>
            </a:custGeom>
            <a:solidFill>
              <a:srgbClr val="C3CDD5"/>
            </a:solidFill>
            <a:ln>
              <a:noFill/>
            </a:ln>
          </p:spPr>
          <p:txBody>
            <a:bodyPr spcFirstLastPara="1" wrap="square" lIns="121900" tIns="121900" rIns="121900" bIns="121900" anchor="ctr" anchorCtr="0">
              <a:noAutofit/>
            </a:bodyPr>
            <a:lstStyle/>
            <a:p>
              <a:endParaRPr sz="2400"/>
            </a:p>
          </p:txBody>
        </p:sp>
        <p:sp>
          <p:nvSpPr>
            <p:cNvPr id="1385" name="Google Shape;10992;p89">
              <a:extLst>
                <a:ext uri="{FF2B5EF4-FFF2-40B4-BE49-F238E27FC236}">
                  <a16:creationId xmlns:a16="http://schemas.microsoft.com/office/drawing/2014/main" id="{90C43EA1-CAC6-0BD3-EEE3-DCD89AA24488}"/>
                </a:ext>
              </a:extLst>
            </p:cNvPr>
            <p:cNvSpPr/>
            <p:nvPr/>
          </p:nvSpPr>
          <p:spPr>
            <a:xfrm>
              <a:off x="984373" y="1543682"/>
              <a:ext cx="105329" cy="11581"/>
            </a:xfrm>
            <a:custGeom>
              <a:avLst/>
              <a:gdLst/>
              <a:ahLst/>
              <a:cxnLst/>
              <a:rect l="l" t="t" r="r" b="b"/>
              <a:pathLst>
                <a:path w="4011" h="441" extrusionOk="0">
                  <a:moveTo>
                    <a:pt x="230" y="0"/>
                  </a:moveTo>
                  <a:cubicBezTo>
                    <a:pt x="106" y="0"/>
                    <a:pt x="1" y="96"/>
                    <a:pt x="1" y="220"/>
                  </a:cubicBezTo>
                  <a:cubicBezTo>
                    <a:pt x="1" y="345"/>
                    <a:pt x="106" y="440"/>
                    <a:pt x="230" y="440"/>
                  </a:cubicBezTo>
                  <a:lnTo>
                    <a:pt x="3791" y="440"/>
                  </a:lnTo>
                  <a:cubicBezTo>
                    <a:pt x="3915" y="440"/>
                    <a:pt x="4011" y="345"/>
                    <a:pt x="4011" y="220"/>
                  </a:cubicBezTo>
                  <a:cubicBezTo>
                    <a:pt x="4011" y="96"/>
                    <a:pt x="3915" y="0"/>
                    <a:pt x="3791" y="0"/>
                  </a:cubicBezTo>
                  <a:close/>
                </a:path>
              </a:pathLst>
            </a:custGeom>
            <a:solidFill>
              <a:srgbClr val="E2E9ED"/>
            </a:solidFill>
            <a:ln>
              <a:noFill/>
            </a:ln>
          </p:spPr>
          <p:txBody>
            <a:bodyPr spcFirstLastPara="1" wrap="square" lIns="121900" tIns="121900" rIns="121900" bIns="121900" anchor="ctr" anchorCtr="0">
              <a:noAutofit/>
            </a:bodyPr>
            <a:lstStyle/>
            <a:p>
              <a:endParaRPr sz="2400"/>
            </a:p>
          </p:txBody>
        </p:sp>
      </p:grpSp>
      <p:sp>
        <p:nvSpPr>
          <p:cNvPr id="1389" name="TextBox 1388">
            <a:extLst>
              <a:ext uri="{FF2B5EF4-FFF2-40B4-BE49-F238E27FC236}">
                <a16:creationId xmlns:a16="http://schemas.microsoft.com/office/drawing/2014/main" id="{26A04A98-E845-5A2C-06E6-FF37FDCA91C3}"/>
              </a:ext>
            </a:extLst>
          </p:cNvPr>
          <p:cNvSpPr txBox="1"/>
          <p:nvPr/>
        </p:nvSpPr>
        <p:spPr>
          <a:xfrm>
            <a:off x="2791253" y="1740024"/>
            <a:ext cx="2430176" cy="184666"/>
          </a:xfrm>
          <a:prstGeom prst="rect">
            <a:avLst/>
          </a:prstGeom>
          <a:noFill/>
        </p:spPr>
        <p:txBody>
          <a:bodyPr wrap="square" rtlCol="0">
            <a:spAutoFit/>
          </a:bodyPr>
          <a:lstStyle/>
          <a:p>
            <a:r>
              <a:rPr lang="en-US" sz="600" b="1" u="sng" dirty="0">
                <a:solidFill>
                  <a:srgbClr val="000000"/>
                </a:solidFill>
                <a:latin typeface="Times New Roman" panose="02020603050405020304" pitchFamily="18" charset="0"/>
                <a:cs typeface="Times New Roman" panose="02020603050405020304" pitchFamily="18" charset="0"/>
              </a:rPr>
              <a:t>CERN FINANCIAL RULES</a:t>
            </a:r>
            <a:endParaRPr lang="en-GB" sz="600" b="1" u="sng" dirty="0">
              <a:solidFill>
                <a:srgbClr val="000000"/>
              </a:solidFill>
              <a:latin typeface="Times New Roman" panose="02020603050405020304" pitchFamily="18" charset="0"/>
              <a:cs typeface="Times New Roman" panose="02020603050405020304" pitchFamily="18" charset="0"/>
            </a:endParaRPr>
          </a:p>
        </p:txBody>
      </p:sp>
      <p:pic>
        <p:nvPicPr>
          <p:cNvPr id="1391" name="Picture 1390">
            <a:extLst>
              <a:ext uri="{FF2B5EF4-FFF2-40B4-BE49-F238E27FC236}">
                <a16:creationId xmlns:a16="http://schemas.microsoft.com/office/drawing/2014/main" id="{26F9C729-8F5A-A8F6-E12D-7AF4B03CA999}"/>
              </a:ext>
            </a:extLst>
          </p:cNvPr>
          <p:cNvPicPr>
            <a:picLocks noChangeAspect="1"/>
          </p:cNvPicPr>
          <p:nvPr/>
        </p:nvPicPr>
        <p:blipFill>
          <a:blip r:embed="rId7"/>
          <a:srcRect l="3958" t="9180"/>
          <a:stretch/>
        </p:blipFill>
        <p:spPr>
          <a:xfrm>
            <a:off x="2782960" y="1196176"/>
            <a:ext cx="1143989" cy="339245"/>
          </a:xfrm>
          <a:prstGeom prst="rect">
            <a:avLst/>
          </a:prstGeom>
        </p:spPr>
      </p:pic>
      <p:grpSp>
        <p:nvGrpSpPr>
          <p:cNvPr id="1413" name="Group 1412">
            <a:extLst>
              <a:ext uri="{FF2B5EF4-FFF2-40B4-BE49-F238E27FC236}">
                <a16:creationId xmlns:a16="http://schemas.microsoft.com/office/drawing/2014/main" id="{DCF37DD0-B157-32F5-5D06-760418EE5023}"/>
              </a:ext>
            </a:extLst>
          </p:cNvPr>
          <p:cNvGrpSpPr/>
          <p:nvPr/>
        </p:nvGrpSpPr>
        <p:grpSpPr>
          <a:xfrm>
            <a:off x="5375732" y="863010"/>
            <a:ext cx="1440536" cy="2032727"/>
            <a:chOff x="3374103" y="812415"/>
            <a:chExt cx="1414344" cy="1995768"/>
          </a:xfrm>
        </p:grpSpPr>
        <p:grpSp>
          <p:nvGrpSpPr>
            <p:cNvPr id="1407" name="Google Shape;10973;p89">
              <a:extLst>
                <a:ext uri="{FF2B5EF4-FFF2-40B4-BE49-F238E27FC236}">
                  <a16:creationId xmlns:a16="http://schemas.microsoft.com/office/drawing/2014/main" id="{0C25F80E-C938-E0A5-C7E1-32CDECB5AE9A}"/>
                </a:ext>
              </a:extLst>
            </p:cNvPr>
            <p:cNvGrpSpPr/>
            <p:nvPr/>
          </p:nvGrpSpPr>
          <p:grpSpPr>
            <a:xfrm>
              <a:off x="3374103" y="812415"/>
              <a:ext cx="1414344" cy="1995768"/>
              <a:chOff x="908482" y="1502585"/>
              <a:chExt cx="257112" cy="362808"/>
            </a:xfrm>
          </p:grpSpPr>
          <p:sp>
            <p:nvSpPr>
              <p:cNvPr id="1408" name="Google Shape;10974;p89">
                <a:extLst>
                  <a:ext uri="{FF2B5EF4-FFF2-40B4-BE49-F238E27FC236}">
                    <a16:creationId xmlns:a16="http://schemas.microsoft.com/office/drawing/2014/main" id="{DAF5CAA1-0972-2478-CD07-5AB8D0B22E22}"/>
                  </a:ext>
                </a:extLst>
              </p:cNvPr>
              <p:cNvSpPr/>
              <p:nvPr/>
            </p:nvSpPr>
            <p:spPr>
              <a:xfrm>
                <a:off x="908482" y="1526088"/>
                <a:ext cx="257112" cy="339305"/>
              </a:xfrm>
              <a:custGeom>
                <a:avLst/>
                <a:gdLst/>
                <a:ahLst/>
                <a:cxnLst/>
                <a:rect l="l" t="t" r="r" b="b"/>
                <a:pathLst>
                  <a:path w="9791" h="12921" extrusionOk="0">
                    <a:moveTo>
                      <a:pt x="670" y="0"/>
                    </a:moveTo>
                    <a:cubicBezTo>
                      <a:pt x="297" y="0"/>
                      <a:pt x="0" y="297"/>
                      <a:pt x="0" y="670"/>
                    </a:cubicBezTo>
                    <a:lnTo>
                      <a:pt x="0" y="12250"/>
                    </a:lnTo>
                    <a:cubicBezTo>
                      <a:pt x="0" y="12623"/>
                      <a:pt x="297" y="12920"/>
                      <a:pt x="670" y="12920"/>
                    </a:cubicBezTo>
                    <a:lnTo>
                      <a:pt x="9131" y="12920"/>
                    </a:lnTo>
                    <a:cubicBezTo>
                      <a:pt x="9494" y="12920"/>
                      <a:pt x="9791" y="12623"/>
                      <a:pt x="9791" y="12250"/>
                    </a:cubicBezTo>
                    <a:lnTo>
                      <a:pt x="9791" y="670"/>
                    </a:lnTo>
                    <a:cubicBezTo>
                      <a:pt x="9791" y="297"/>
                      <a:pt x="9494" y="0"/>
                      <a:pt x="9131" y="0"/>
                    </a:cubicBezTo>
                    <a:lnTo>
                      <a:pt x="5561" y="0"/>
                    </a:lnTo>
                    <a:cubicBezTo>
                      <a:pt x="5551" y="354"/>
                      <a:pt x="5255" y="642"/>
                      <a:pt x="4900" y="642"/>
                    </a:cubicBezTo>
                    <a:cubicBezTo>
                      <a:pt x="4537" y="642"/>
                      <a:pt x="4240" y="354"/>
                      <a:pt x="4231" y="0"/>
                    </a:cubicBezTo>
                    <a:close/>
                  </a:path>
                </a:pathLst>
              </a:custGeom>
              <a:solidFill>
                <a:srgbClr val="BBC6CF"/>
              </a:solidFill>
              <a:ln>
                <a:noFill/>
              </a:ln>
            </p:spPr>
            <p:txBody>
              <a:bodyPr spcFirstLastPara="1" wrap="square" lIns="121900" tIns="121900" rIns="121900" bIns="121900" anchor="ctr" anchorCtr="0">
                <a:noAutofit/>
              </a:bodyPr>
              <a:lstStyle/>
              <a:p>
                <a:endParaRPr sz="2400"/>
              </a:p>
            </p:txBody>
          </p:sp>
          <p:sp>
            <p:nvSpPr>
              <p:cNvPr id="1409" name="Google Shape;10975;p89">
                <a:extLst>
                  <a:ext uri="{FF2B5EF4-FFF2-40B4-BE49-F238E27FC236}">
                    <a16:creationId xmlns:a16="http://schemas.microsoft.com/office/drawing/2014/main" id="{2F9AD601-6AB7-9149-07E5-3F43F0EDE59D}"/>
                  </a:ext>
                </a:extLst>
              </p:cNvPr>
              <p:cNvSpPr/>
              <p:nvPr/>
            </p:nvSpPr>
            <p:spPr>
              <a:xfrm>
                <a:off x="920036" y="1526088"/>
                <a:ext cx="234003" cy="315671"/>
              </a:xfrm>
              <a:custGeom>
                <a:avLst/>
                <a:gdLst/>
                <a:ahLst/>
                <a:cxnLst/>
                <a:rect l="l" t="t" r="r" b="b"/>
                <a:pathLst>
                  <a:path w="8911" h="12021" extrusionOk="0">
                    <a:moveTo>
                      <a:pt x="2010" y="0"/>
                    </a:moveTo>
                    <a:lnTo>
                      <a:pt x="2010" y="220"/>
                    </a:lnTo>
                    <a:cubicBezTo>
                      <a:pt x="2001" y="345"/>
                      <a:pt x="1905" y="441"/>
                      <a:pt x="1790" y="441"/>
                    </a:cubicBezTo>
                    <a:lnTo>
                      <a:pt x="450" y="441"/>
                    </a:lnTo>
                    <a:cubicBezTo>
                      <a:pt x="202" y="441"/>
                      <a:pt x="1" y="642"/>
                      <a:pt x="1" y="890"/>
                    </a:cubicBezTo>
                    <a:lnTo>
                      <a:pt x="1" y="11580"/>
                    </a:lnTo>
                    <a:cubicBezTo>
                      <a:pt x="1" y="11820"/>
                      <a:pt x="202" y="12021"/>
                      <a:pt x="450" y="12021"/>
                    </a:cubicBezTo>
                    <a:lnTo>
                      <a:pt x="8461" y="12021"/>
                    </a:lnTo>
                    <a:cubicBezTo>
                      <a:pt x="8710" y="12021"/>
                      <a:pt x="8911" y="11820"/>
                      <a:pt x="8911" y="11580"/>
                    </a:cubicBezTo>
                    <a:lnTo>
                      <a:pt x="8911" y="890"/>
                    </a:lnTo>
                    <a:cubicBezTo>
                      <a:pt x="8911" y="642"/>
                      <a:pt x="8710" y="441"/>
                      <a:pt x="8470" y="441"/>
                    </a:cubicBezTo>
                    <a:lnTo>
                      <a:pt x="7131" y="441"/>
                    </a:lnTo>
                    <a:cubicBezTo>
                      <a:pt x="7006" y="441"/>
                      <a:pt x="6910" y="345"/>
                      <a:pt x="6910" y="220"/>
                    </a:cubicBezTo>
                    <a:lnTo>
                      <a:pt x="6910" y="0"/>
                    </a:lnTo>
                    <a:lnTo>
                      <a:pt x="5121" y="0"/>
                    </a:lnTo>
                    <a:cubicBezTo>
                      <a:pt x="5111" y="354"/>
                      <a:pt x="4815" y="642"/>
                      <a:pt x="4460" y="642"/>
                    </a:cubicBezTo>
                    <a:cubicBezTo>
                      <a:pt x="4097" y="642"/>
                      <a:pt x="3800" y="354"/>
                      <a:pt x="3791" y="0"/>
                    </a:cubicBezTo>
                    <a:close/>
                  </a:path>
                </a:pathLst>
              </a:custGeom>
              <a:solidFill>
                <a:srgbClr val="AAB8C4"/>
              </a:solidFill>
              <a:ln>
                <a:noFill/>
              </a:ln>
            </p:spPr>
            <p:txBody>
              <a:bodyPr spcFirstLastPara="1" wrap="square" lIns="121900" tIns="121900" rIns="121900" bIns="121900" anchor="ctr" anchorCtr="0">
                <a:noAutofit/>
              </a:bodyPr>
              <a:lstStyle/>
              <a:p>
                <a:endParaRPr sz="2400"/>
              </a:p>
            </p:txBody>
          </p:sp>
          <p:sp>
            <p:nvSpPr>
              <p:cNvPr id="1410" name="Google Shape;10976;p89">
                <a:extLst>
                  <a:ext uri="{FF2B5EF4-FFF2-40B4-BE49-F238E27FC236}">
                    <a16:creationId xmlns:a16="http://schemas.microsoft.com/office/drawing/2014/main" id="{5CCC9965-628B-4F7C-59F2-64B2D2C5DE7F}"/>
                  </a:ext>
                </a:extLst>
              </p:cNvPr>
              <p:cNvSpPr/>
              <p:nvPr/>
            </p:nvSpPr>
            <p:spPr>
              <a:xfrm>
                <a:off x="931853" y="1549459"/>
                <a:ext cx="210631" cy="280746"/>
              </a:xfrm>
              <a:custGeom>
                <a:avLst/>
                <a:gdLst/>
                <a:ahLst/>
                <a:cxnLst/>
                <a:rect l="l" t="t" r="r" b="b"/>
                <a:pathLst>
                  <a:path w="8021" h="10691" extrusionOk="0">
                    <a:moveTo>
                      <a:pt x="221" y="0"/>
                    </a:moveTo>
                    <a:cubicBezTo>
                      <a:pt x="96" y="0"/>
                      <a:pt x="0" y="106"/>
                      <a:pt x="0" y="220"/>
                    </a:cubicBezTo>
                    <a:lnTo>
                      <a:pt x="0" y="10470"/>
                    </a:lnTo>
                    <a:cubicBezTo>
                      <a:pt x="0" y="10595"/>
                      <a:pt x="96" y="10690"/>
                      <a:pt x="221" y="10690"/>
                    </a:cubicBezTo>
                    <a:lnTo>
                      <a:pt x="7791" y="10690"/>
                    </a:lnTo>
                    <a:cubicBezTo>
                      <a:pt x="7915" y="10690"/>
                      <a:pt x="8020" y="10595"/>
                      <a:pt x="8020" y="10470"/>
                    </a:cubicBezTo>
                    <a:lnTo>
                      <a:pt x="8020" y="220"/>
                    </a:lnTo>
                    <a:cubicBezTo>
                      <a:pt x="8020" y="106"/>
                      <a:pt x="7915" y="0"/>
                      <a:pt x="779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11" name="Google Shape;10977;p89">
                <a:extLst>
                  <a:ext uri="{FF2B5EF4-FFF2-40B4-BE49-F238E27FC236}">
                    <a16:creationId xmlns:a16="http://schemas.microsoft.com/office/drawing/2014/main" id="{361E203B-1209-ECFB-10AD-10839E9676B1}"/>
                  </a:ext>
                </a:extLst>
              </p:cNvPr>
              <p:cNvSpPr/>
              <p:nvPr/>
            </p:nvSpPr>
            <p:spPr>
              <a:xfrm>
                <a:off x="984373" y="1502585"/>
                <a:ext cx="105329" cy="52678"/>
              </a:xfrm>
              <a:custGeom>
                <a:avLst/>
                <a:gdLst/>
                <a:ahLst/>
                <a:cxnLst/>
                <a:rect l="l" t="t" r="r" b="b"/>
                <a:pathLst>
                  <a:path w="4011" h="2006" extrusionOk="0">
                    <a:moveTo>
                      <a:pt x="2004" y="558"/>
                    </a:moveTo>
                    <a:cubicBezTo>
                      <a:pt x="2178" y="558"/>
                      <a:pt x="2345" y="694"/>
                      <a:pt x="2345" y="895"/>
                    </a:cubicBezTo>
                    <a:cubicBezTo>
                      <a:pt x="2345" y="1087"/>
                      <a:pt x="2192" y="1230"/>
                      <a:pt x="2010" y="1230"/>
                    </a:cubicBezTo>
                    <a:cubicBezTo>
                      <a:pt x="1714" y="1230"/>
                      <a:pt x="1561" y="867"/>
                      <a:pt x="1771" y="656"/>
                    </a:cubicBezTo>
                    <a:cubicBezTo>
                      <a:pt x="1839" y="589"/>
                      <a:pt x="1922" y="558"/>
                      <a:pt x="2004" y="558"/>
                    </a:cubicBezTo>
                    <a:close/>
                    <a:moveTo>
                      <a:pt x="2006" y="0"/>
                    </a:moveTo>
                    <a:cubicBezTo>
                      <a:pt x="1707" y="0"/>
                      <a:pt x="1408" y="149"/>
                      <a:pt x="1235" y="446"/>
                    </a:cubicBezTo>
                    <a:lnTo>
                      <a:pt x="450" y="446"/>
                    </a:lnTo>
                    <a:cubicBezTo>
                      <a:pt x="202" y="446"/>
                      <a:pt x="1" y="646"/>
                      <a:pt x="1" y="895"/>
                    </a:cubicBezTo>
                    <a:lnTo>
                      <a:pt x="1" y="1785"/>
                    </a:lnTo>
                    <a:cubicBezTo>
                      <a:pt x="1" y="1910"/>
                      <a:pt x="106" y="2005"/>
                      <a:pt x="230" y="2005"/>
                    </a:cubicBezTo>
                    <a:lnTo>
                      <a:pt x="3791" y="2005"/>
                    </a:lnTo>
                    <a:cubicBezTo>
                      <a:pt x="3915" y="2005"/>
                      <a:pt x="4011" y="1910"/>
                      <a:pt x="4011" y="1785"/>
                    </a:cubicBezTo>
                    <a:lnTo>
                      <a:pt x="4011" y="895"/>
                    </a:lnTo>
                    <a:cubicBezTo>
                      <a:pt x="4011" y="646"/>
                      <a:pt x="3810" y="446"/>
                      <a:pt x="3570" y="446"/>
                    </a:cubicBezTo>
                    <a:lnTo>
                      <a:pt x="2776" y="446"/>
                    </a:lnTo>
                    <a:cubicBezTo>
                      <a:pt x="2604" y="149"/>
                      <a:pt x="2305" y="0"/>
                      <a:pt x="2006" y="0"/>
                    </a:cubicBezTo>
                    <a:close/>
                  </a:path>
                </a:pathLst>
              </a:custGeom>
              <a:solidFill>
                <a:srgbClr val="C3CDD5"/>
              </a:solidFill>
              <a:ln>
                <a:noFill/>
              </a:ln>
            </p:spPr>
            <p:txBody>
              <a:bodyPr spcFirstLastPara="1" wrap="square" lIns="121900" tIns="121900" rIns="121900" bIns="121900" anchor="ctr" anchorCtr="0">
                <a:noAutofit/>
              </a:bodyPr>
              <a:lstStyle/>
              <a:p>
                <a:endParaRPr sz="2400"/>
              </a:p>
            </p:txBody>
          </p:sp>
          <p:sp>
            <p:nvSpPr>
              <p:cNvPr id="1412" name="Google Shape;10992;p89">
                <a:extLst>
                  <a:ext uri="{FF2B5EF4-FFF2-40B4-BE49-F238E27FC236}">
                    <a16:creationId xmlns:a16="http://schemas.microsoft.com/office/drawing/2014/main" id="{8328860B-6C92-7980-B78D-53271EFA4129}"/>
                  </a:ext>
                </a:extLst>
              </p:cNvPr>
              <p:cNvSpPr/>
              <p:nvPr/>
            </p:nvSpPr>
            <p:spPr>
              <a:xfrm>
                <a:off x="984373" y="1543682"/>
                <a:ext cx="105329" cy="11581"/>
              </a:xfrm>
              <a:custGeom>
                <a:avLst/>
                <a:gdLst/>
                <a:ahLst/>
                <a:cxnLst/>
                <a:rect l="l" t="t" r="r" b="b"/>
                <a:pathLst>
                  <a:path w="4011" h="441" extrusionOk="0">
                    <a:moveTo>
                      <a:pt x="230" y="0"/>
                    </a:moveTo>
                    <a:cubicBezTo>
                      <a:pt x="106" y="0"/>
                      <a:pt x="1" y="96"/>
                      <a:pt x="1" y="220"/>
                    </a:cubicBezTo>
                    <a:cubicBezTo>
                      <a:pt x="1" y="345"/>
                      <a:pt x="106" y="440"/>
                      <a:pt x="230" y="440"/>
                    </a:cubicBezTo>
                    <a:lnTo>
                      <a:pt x="3791" y="440"/>
                    </a:lnTo>
                    <a:cubicBezTo>
                      <a:pt x="3915" y="440"/>
                      <a:pt x="4011" y="345"/>
                      <a:pt x="4011" y="220"/>
                    </a:cubicBezTo>
                    <a:cubicBezTo>
                      <a:pt x="4011" y="96"/>
                      <a:pt x="3915" y="0"/>
                      <a:pt x="3791" y="0"/>
                    </a:cubicBezTo>
                    <a:close/>
                  </a:path>
                </a:pathLst>
              </a:custGeom>
              <a:solidFill>
                <a:srgbClr val="E2E9ED"/>
              </a:solidFill>
              <a:ln>
                <a:noFill/>
              </a:ln>
            </p:spPr>
            <p:txBody>
              <a:bodyPr spcFirstLastPara="1" wrap="square" lIns="121900" tIns="121900" rIns="121900" bIns="121900" anchor="ctr" anchorCtr="0">
                <a:noAutofit/>
              </a:bodyPr>
              <a:lstStyle/>
              <a:p>
                <a:endParaRPr sz="2400"/>
              </a:p>
            </p:txBody>
          </p:sp>
        </p:grpSp>
        <p:pic>
          <p:nvPicPr>
            <p:cNvPr id="14" name="Picture 13">
              <a:extLst>
                <a:ext uri="{FF2B5EF4-FFF2-40B4-BE49-F238E27FC236}">
                  <a16:creationId xmlns:a16="http://schemas.microsoft.com/office/drawing/2014/main" id="{6808C695-EB33-7923-F094-867816AA19EC}"/>
                </a:ext>
              </a:extLst>
            </p:cNvPr>
            <p:cNvPicPr>
              <a:picLocks noChangeAspect="1"/>
            </p:cNvPicPr>
            <p:nvPr/>
          </p:nvPicPr>
          <p:blipFill>
            <a:blip r:embed="rId8"/>
            <a:srcRect l="14036" r="12210"/>
            <a:stretch/>
          </p:blipFill>
          <p:spPr>
            <a:xfrm>
              <a:off x="3477113" y="1051277"/>
              <a:ext cx="1219541" cy="1599772"/>
            </a:xfrm>
            <a:prstGeom prst="roundRect">
              <a:avLst>
                <a:gd name="adj" fmla="val 8117"/>
              </a:avLst>
            </a:prstGeom>
          </p:spPr>
        </p:pic>
      </p:grpSp>
      <p:grpSp>
        <p:nvGrpSpPr>
          <p:cNvPr id="1428" name="Group 1427">
            <a:extLst>
              <a:ext uri="{FF2B5EF4-FFF2-40B4-BE49-F238E27FC236}">
                <a16:creationId xmlns:a16="http://schemas.microsoft.com/office/drawing/2014/main" id="{1E1EA82D-85C9-D55E-665B-9FC91FC2B727}"/>
              </a:ext>
            </a:extLst>
          </p:cNvPr>
          <p:cNvGrpSpPr/>
          <p:nvPr/>
        </p:nvGrpSpPr>
        <p:grpSpPr>
          <a:xfrm>
            <a:off x="8033245" y="848067"/>
            <a:ext cx="1440536" cy="2032727"/>
            <a:chOff x="6256566" y="788245"/>
            <a:chExt cx="1440536" cy="2032727"/>
          </a:xfrm>
        </p:grpSpPr>
        <p:grpSp>
          <p:nvGrpSpPr>
            <p:cNvPr id="1415" name="Google Shape;10973;p89">
              <a:extLst>
                <a:ext uri="{FF2B5EF4-FFF2-40B4-BE49-F238E27FC236}">
                  <a16:creationId xmlns:a16="http://schemas.microsoft.com/office/drawing/2014/main" id="{0399FA81-BDD9-BFCD-5BCE-D8B13744974A}"/>
                </a:ext>
              </a:extLst>
            </p:cNvPr>
            <p:cNvGrpSpPr/>
            <p:nvPr/>
          </p:nvGrpSpPr>
          <p:grpSpPr>
            <a:xfrm>
              <a:off x="6256566" y="788245"/>
              <a:ext cx="1440536" cy="2032727"/>
              <a:chOff x="908482" y="1502585"/>
              <a:chExt cx="257112" cy="362808"/>
            </a:xfrm>
          </p:grpSpPr>
          <p:sp>
            <p:nvSpPr>
              <p:cNvPr id="1417" name="Google Shape;10974;p89">
                <a:extLst>
                  <a:ext uri="{FF2B5EF4-FFF2-40B4-BE49-F238E27FC236}">
                    <a16:creationId xmlns:a16="http://schemas.microsoft.com/office/drawing/2014/main" id="{084E0BB5-F445-5480-C4A3-84A6C6EA080C}"/>
                  </a:ext>
                </a:extLst>
              </p:cNvPr>
              <p:cNvSpPr/>
              <p:nvPr/>
            </p:nvSpPr>
            <p:spPr>
              <a:xfrm>
                <a:off x="908482" y="1526088"/>
                <a:ext cx="257112" cy="339305"/>
              </a:xfrm>
              <a:custGeom>
                <a:avLst/>
                <a:gdLst/>
                <a:ahLst/>
                <a:cxnLst/>
                <a:rect l="l" t="t" r="r" b="b"/>
                <a:pathLst>
                  <a:path w="9791" h="12921" extrusionOk="0">
                    <a:moveTo>
                      <a:pt x="670" y="0"/>
                    </a:moveTo>
                    <a:cubicBezTo>
                      <a:pt x="297" y="0"/>
                      <a:pt x="0" y="297"/>
                      <a:pt x="0" y="670"/>
                    </a:cubicBezTo>
                    <a:lnTo>
                      <a:pt x="0" y="12250"/>
                    </a:lnTo>
                    <a:cubicBezTo>
                      <a:pt x="0" y="12623"/>
                      <a:pt x="297" y="12920"/>
                      <a:pt x="670" y="12920"/>
                    </a:cubicBezTo>
                    <a:lnTo>
                      <a:pt x="9131" y="12920"/>
                    </a:lnTo>
                    <a:cubicBezTo>
                      <a:pt x="9494" y="12920"/>
                      <a:pt x="9791" y="12623"/>
                      <a:pt x="9791" y="12250"/>
                    </a:cubicBezTo>
                    <a:lnTo>
                      <a:pt x="9791" y="670"/>
                    </a:lnTo>
                    <a:cubicBezTo>
                      <a:pt x="9791" y="297"/>
                      <a:pt x="9494" y="0"/>
                      <a:pt x="9131" y="0"/>
                    </a:cubicBezTo>
                    <a:lnTo>
                      <a:pt x="5561" y="0"/>
                    </a:lnTo>
                    <a:cubicBezTo>
                      <a:pt x="5551" y="354"/>
                      <a:pt x="5255" y="642"/>
                      <a:pt x="4900" y="642"/>
                    </a:cubicBezTo>
                    <a:cubicBezTo>
                      <a:pt x="4537" y="642"/>
                      <a:pt x="4240" y="354"/>
                      <a:pt x="4231" y="0"/>
                    </a:cubicBezTo>
                    <a:close/>
                  </a:path>
                </a:pathLst>
              </a:custGeom>
              <a:solidFill>
                <a:srgbClr val="BBC6CF"/>
              </a:solidFill>
              <a:ln>
                <a:noFill/>
              </a:ln>
            </p:spPr>
            <p:txBody>
              <a:bodyPr spcFirstLastPara="1" wrap="square" lIns="121900" tIns="121900" rIns="121900" bIns="121900" anchor="ctr" anchorCtr="0">
                <a:noAutofit/>
              </a:bodyPr>
              <a:lstStyle/>
              <a:p>
                <a:endParaRPr sz="2400"/>
              </a:p>
            </p:txBody>
          </p:sp>
          <p:sp>
            <p:nvSpPr>
              <p:cNvPr id="1418" name="Google Shape;10975;p89">
                <a:extLst>
                  <a:ext uri="{FF2B5EF4-FFF2-40B4-BE49-F238E27FC236}">
                    <a16:creationId xmlns:a16="http://schemas.microsoft.com/office/drawing/2014/main" id="{DCEF0E67-A882-2580-42D5-F42B7A404BA4}"/>
                  </a:ext>
                </a:extLst>
              </p:cNvPr>
              <p:cNvSpPr/>
              <p:nvPr/>
            </p:nvSpPr>
            <p:spPr>
              <a:xfrm>
                <a:off x="920036" y="1526088"/>
                <a:ext cx="234003" cy="315671"/>
              </a:xfrm>
              <a:custGeom>
                <a:avLst/>
                <a:gdLst/>
                <a:ahLst/>
                <a:cxnLst/>
                <a:rect l="l" t="t" r="r" b="b"/>
                <a:pathLst>
                  <a:path w="8911" h="12021" extrusionOk="0">
                    <a:moveTo>
                      <a:pt x="2010" y="0"/>
                    </a:moveTo>
                    <a:lnTo>
                      <a:pt x="2010" y="220"/>
                    </a:lnTo>
                    <a:cubicBezTo>
                      <a:pt x="2001" y="345"/>
                      <a:pt x="1905" y="441"/>
                      <a:pt x="1790" y="441"/>
                    </a:cubicBezTo>
                    <a:lnTo>
                      <a:pt x="450" y="441"/>
                    </a:lnTo>
                    <a:cubicBezTo>
                      <a:pt x="202" y="441"/>
                      <a:pt x="1" y="642"/>
                      <a:pt x="1" y="890"/>
                    </a:cubicBezTo>
                    <a:lnTo>
                      <a:pt x="1" y="11580"/>
                    </a:lnTo>
                    <a:cubicBezTo>
                      <a:pt x="1" y="11820"/>
                      <a:pt x="202" y="12021"/>
                      <a:pt x="450" y="12021"/>
                    </a:cubicBezTo>
                    <a:lnTo>
                      <a:pt x="8461" y="12021"/>
                    </a:lnTo>
                    <a:cubicBezTo>
                      <a:pt x="8710" y="12021"/>
                      <a:pt x="8911" y="11820"/>
                      <a:pt x="8911" y="11580"/>
                    </a:cubicBezTo>
                    <a:lnTo>
                      <a:pt x="8911" y="890"/>
                    </a:lnTo>
                    <a:cubicBezTo>
                      <a:pt x="8911" y="642"/>
                      <a:pt x="8710" y="441"/>
                      <a:pt x="8470" y="441"/>
                    </a:cubicBezTo>
                    <a:lnTo>
                      <a:pt x="7131" y="441"/>
                    </a:lnTo>
                    <a:cubicBezTo>
                      <a:pt x="7006" y="441"/>
                      <a:pt x="6910" y="345"/>
                      <a:pt x="6910" y="220"/>
                    </a:cubicBezTo>
                    <a:lnTo>
                      <a:pt x="6910" y="0"/>
                    </a:lnTo>
                    <a:lnTo>
                      <a:pt x="5121" y="0"/>
                    </a:lnTo>
                    <a:cubicBezTo>
                      <a:pt x="5111" y="354"/>
                      <a:pt x="4815" y="642"/>
                      <a:pt x="4460" y="642"/>
                    </a:cubicBezTo>
                    <a:cubicBezTo>
                      <a:pt x="4097" y="642"/>
                      <a:pt x="3800" y="354"/>
                      <a:pt x="3791" y="0"/>
                    </a:cubicBezTo>
                    <a:close/>
                  </a:path>
                </a:pathLst>
              </a:custGeom>
              <a:solidFill>
                <a:srgbClr val="AAB8C4"/>
              </a:solidFill>
              <a:ln>
                <a:noFill/>
              </a:ln>
            </p:spPr>
            <p:txBody>
              <a:bodyPr spcFirstLastPara="1" wrap="square" lIns="121900" tIns="121900" rIns="121900" bIns="121900" anchor="ctr" anchorCtr="0">
                <a:noAutofit/>
              </a:bodyPr>
              <a:lstStyle/>
              <a:p>
                <a:endParaRPr sz="2400"/>
              </a:p>
            </p:txBody>
          </p:sp>
          <p:sp>
            <p:nvSpPr>
              <p:cNvPr id="1419" name="Google Shape;10976;p89">
                <a:extLst>
                  <a:ext uri="{FF2B5EF4-FFF2-40B4-BE49-F238E27FC236}">
                    <a16:creationId xmlns:a16="http://schemas.microsoft.com/office/drawing/2014/main" id="{E5ECA1B8-AE92-B9CC-3804-71EF1A0BF18F}"/>
                  </a:ext>
                </a:extLst>
              </p:cNvPr>
              <p:cNvSpPr/>
              <p:nvPr/>
            </p:nvSpPr>
            <p:spPr>
              <a:xfrm>
                <a:off x="931853" y="1549459"/>
                <a:ext cx="210631" cy="280746"/>
              </a:xfrm>
              <a:custGeom>
                <a:avLst/>
                <a:gdLst/>
                <a:ahLst/>
                <a:cxnLst/>
                <a:rect l="l" t="t" r="r" b="b"/>
                <a:pathLst>
                  <a:path w="8021" h="10691" extrusionOk="0">
                    <a:moveTo>
                      <a:pt x="221" y="0"/>
                    </a:moveTo>
                    <a:cubicBezTo>
                      <a:pt x="96" y="0"/>
                      <a:pt x="0" y="106"/>
                      <a:pt x="0" y="220"/>
                    </a:cubicBezTo>
                    <a:lnTo>
                      <a:pt x="0" y="10470"/>
                    </a:lnTo>
                    <a:cubicBezTo>
                      <a:pt x="0" y="10595"/>
                      <a:pt x="96" y="10690"/>
                      <a:pt x="221" y="10690"/>
                    </a:cubicBezTo>
                    <a:lnTo>
                      <a:pt x="7791" y="10690"/>
                    </a:lnTo>
                    <a:cubicBezTo>
                      <a:pt x="7915" y="10690"/>
                      <a:pt x="8020" y="10595"/>
                      <a:pt x="8020" y="10470"/>
                    </a:cubicBezTo>
                    <a:lnTo>
                      <a:pt x="8020" y="220"/>
                    </a:lnTo>
                    <a:cubicBezTo>
                      <a:pt x="8020" y="106"/>
                      <a:pt x="7915" y="0"/>
                      <a:pt x="779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20" name="Google Shape;10977;p89">
                <a:extLst>
                  <a:ext uri="{FF2B5EF4-FFF2-40B4-BE49-F238E27FC236}">
                    <a16:creationId xmlns:a16="http://schemas.microsoft.com/office/drawing/2014/main" id="{9A2AABD5-16EB-AFB5-0185-F68221FA836A}"/>
                  </a:ext>
                </a:extLst>
              </p:cNvPr>
              <p:cNvSpPr/>
              <p:nvPr/>
            </p:nvSpPr>
            <p:spPr>
              <a:xfrm>
                <a:off x="984373" y="1502585"/>
                <a:ext cx="105329" cy="52678"/>
              </a:xfrm>
              <a:custGeom>
                <a:avLst/>
                <a:gdLst/>
                <a:ahLst/>
                <a:cxnLst/>
                <a:rect l="l" t="t" r="r" b="b"/>
                <a:pathLst>
                  <a:path w="4011" h="2006" extrusionOk="0">
                    <a:moveTo>
                      <a:pt x="2004" y="558"/>
                    </a:moveTo>
                    <a:cubicBezTo>
                      <a:pt x="2178" y="558"/>
                      <a:pt x="2345" y="694"/>
                      <a:pt x="2345" y="895"/>
                    </a:cubicBezTo>
                    <a:cubicBezTo>
                      <a:pt x="2345" y="1087"/>
                      <a:pt x="2192" y="1230"/>
                      <a:pt x="2010" y="1230"/>
                    </a:cubicBezTo>
                    <a:cubicBezTo>
                      <a:pt x="1714" y="1230"/>
                      <a:pt x="1561" y="867"/>
                      <a:pt x="1771" y="656"/>
                    </a:cubicBezTo>
                    <a:cubicBezTo>
                      <a:pt x="1839" y="589"/>
                      <a:pt x="1922" y="558"/>
                      <a:pt x="2004" y="558"/>
                    </a:cubicBezTo>
                    <a:close/>
                    <a:moveTo>
                      <a:pt x="2006" y="0"/>
                    </a:moveTo>
                    <a:cubicBezTo>
                      <a:pt x="1707" y="0"/>
                      <a:pt x="1408" y="149"/>
                      <a:pt x="1235" y="446"/>
                    </a:cubicBezTo>
                    <a:lnTo>
                      <a:pt x="450" y="446"/>
                    </a:lnTo>
                    <a:cubicBezTo>
                      <a:pt x="202" y="446"/>
                      <a:pt x="1" y="646"/>
                      <a:pt x="1" y="895"/>
                    </a:cubicBezTo>
                    <a:lnTo>
                      <a:pt x="1" y="1785"/>
                    </a:lnTo>
                    <a:cubicBezTo>
                      <a:pt x="1" y="1910"/>
                      <a:pt x="106" y="2005"/>
                      <a:pt x="230" y="2005"/>
                    </a:cubicBezTo>
                    <a:lnTo>
                      <a:pt x="3791" y="2005"/>
                    </a:lnTo>
                    <a:cubicBezTo>
                      <a:pt x="3915" y="2005"/>
                      <a:pt x="4011" y="1910"/>
                      <a:pt x="4011" y="1785"/>
                    </a:cubicBezTo>
                    <a:lnTo>
                      <a:pt x="4011" y="895"/>
                    </a:lnTo>
                    <a:cubicBezTo>
                      <a:pt x="4011" y="646"/>
                      <a:pt x="3810" y="446"/>
                      <a:pt x="3570" y="446"/>
                    </a:cubicBezTo>
                    <a:lnTo>
                      <a:pt x="2776" y="446"/>
                    </a:lnTo>
                    <a:cubicBezTo>
                      <a:pt x="2604" y="149"/>
                      <a:pt x="2305" y="0"/>
                      <a:pt x="2006" y="0"/>
                    </a:cubicBezTo>
                    <a:close/>
                  </a:path>
                </a:pathLst>
              </a:custGeom>
              <a:solidFill>
                <a:srgbClr val="C3CDD5"/>
              </a:solidFill>
              <a:ln>
                <a:noFill/>
              </a:ln>
            </p:spPr>
            <p:txBody>
              <a:bodyPr spcFirstLastPara="1" wrap="square" lIns="121900" tIns="121900" rIns="121900" bIns="121900" anchor="ctr" anchorCtr="0">
                <a:noAutofit/>
              </a:bodyPr>
              <a:lstStyle/>
              <a:p>
                <a:endParaRPr sz="2400"/>
              </a:p>
            </p:txBody>
          </p:sp>
          <p:sp>
            <p:nvSpPr>
              <p:cNvPr id="1421" name="Google Shape;10992;p89">
                <a:extLst>
                  <a:ext uri="{FF2B5EF4-FFF2-40B4-BE49-F238E27FC236}">
                    <a16:creationId xmlns:a16="http://schemas.microsoft.com/office/drawing/2014/main" id="{2AAD7F21-877C-E971-5013-AF4B0A219D97}"/>
                  </a:ext>
                </a:extLst>
              </p:cNvPr>
              <p:cNvSpPr/>
              <p:nvPr/>
            </p:nvSpPr>
            <p:spPr>
              <a:xfrm>
                <a:off x="984373" y="1543682"/>
                <a:ext cx="105329" cy="11581"/>
              </a:xfrm>
              <a:custGeom>
                <a:avLst/>
                <a:gdLst/>
                <a:ahLst/>
                <a:cxnLst/>
                <a:rect l="l" t="t" r="r" b="b"/>
                <a:pathLst>
                  <a:path w="4011" h="441" extrusionOk="0">
                    <a:moveTo>
                      <a:pt x="230" y="0"/>
                    </a:moveTo>
                    <a:cubicBezTo>
                      <a:pt x="106" y="0"/>
                      <a:pt x="1" y="96"/>
                      <a:pt x="1" y="220"/>
                    </a:cubicBezTo>
                    <a:cubicBezTo>
                      <a:pt x="1" y="345"/>
                      <a:pt x="106" y="440"/>
                      <a:pt x="230" y="440"/>
                    </a:cubicBezTo>
                    <a:lnTo>
                      <a:pt x="3791" y="440"/>
                    </a:lnTo>
                    <a:cubicBezTo>
                      <a:pt x="3915" y="440"/>
                      <a:pt x="4011" y="345"/>
                      <a:pt x="4011" y="220"/>
                    </a:cubicBezTo>
                    <a:cubicBezTo>
                      <a:pt x="4011" y="96"/>
                      <a:pt x="3915" y="0"/>
                      <a:pt x="3791" y="0"/>
                    </a:cubicBezTo>
                    <a:close/>
                  </a:path>
                </a:pathLst>
              </a:custGeom>
              <a:solidFill>
                <a:srgbClr val="E2E9ED"/>
              </a:solidFill>
              <a:ln>
                <a:noFill/>
              </a:ln>
            </p:spPr>
            <p:txBody>
              <a:bodyPr spcFirstLastPara="1" wrap="square" lIns="121900" tIns="121900" rIns="121900" bIns="121900" anchor="ctr" anchorCtr="0">
                <a:noAutofit/>
              </a:bodyPr>
              <a:lstStyle/>
              <a:p>
                <a:endParaRPr sz="2400"/>
              </a:p>
            </p:txBody>
          </p:sp>
        </p:grpSp>
        <p:pic>
          <p:nvPicPr>
            <p:cNvPr id="1427" name="Picture 1426" descr="A blue pie chart with text&#10;&#10;Description automatically generated">
              <a:extLst>
                <a:ext uri="{FF2B5EF4-FFF2-40B4-BE49-F238E27FC236}">
                  <a16:creationId xmlns:a16="http://schemas.microsoft.com/office/drawing/2014/main" id="{1B0DB17F-7044-FB98-A3EA-09F62E225D2A}"/>
                </a:ext>
              </a:extLst>
            </p:cNvPr>
            <p:cNvPicPr>
              <a:picLocks noChangeAspect="1"/>
            </p:cNvPicPr>
            <p:nvPr/>
          </p:nvPicPr>
          <p:blipFill>
            <a:blip r:embed="rId9" cstate="print">
              <a:extLst>
                <a:ext uri="{28A0092B-C50C-407E-A947-70E740481C1C}">
                  <a14:useLocalDpi xmlns:a14="http://schemas.microsoft.com/office/drawing/2010/main" val="0"/>
                </a:ext>
              </a:extLst>
            </a:blip>
            <a:srcRect b="29135"/>
            <a:stretch/>
          </p:blipFill>
          <p:spPr>
            <a:xfrm>
              <a:off x="6341710" y="1034685"/>
              <a:ext cx="1274253" cy="1605320"/>
            </a:xfrm>
            <a:prstGeom prst="roundRect">
              <a:avLst>
                <a:gd name="adj" fmla="val 6720"/>
              </a:avLst>
            </a:prstGeom>
          </p:spPr>
        </p:pic>
      </p:grpSp>
      <p:grpSp>
        <p:nvGrpSpPr>
          <p:cNvPr id="1430" name="Group 1429">
            <a:extLst>
              <a:ext uri="{FF2B5EF4-FFF2-40B4-BE49-F238E27FC236}">
                <a16:creationId xmlns:a16="http://schemas.microsoft.com/office/drawing/2014/main" id="{0ABD997C-7953-8460-AD79-028151BB4E9E}"/>
              </a:ext>
            </a:extLst>
          </p:cNvPr>
          <p:cNvGrpSpPr/>
          <p:nvPr/>
        </p:nvGrpSpPr>
        <p:grpSpPr>
          <a:xfrm>
            <a:off x="1780400" y="3462131"/>
            <a:ext cx="2897921" cy="1727297"/>
            <a:chOff x="2649764" y="1757258"/>
            <a:chExt cx="3792352" cy="2311927"/>
          </a:xfrm>
        </p:grpSpPr>
        <p:sp>
          <p:nvSpPr>
            <p:cNvPr id="1431" name="Google Shape;1861;p23">
              <a:extLst>
                <a:ext uri="{FF2B5EF4-FFF2-40B4-BE49-F238E27FC236}">
                  <a16:creationId xmlns:a16="http://schemas.microsoft.com/office/drawing/2014/main" id="{359D0F76-0AC9-7D12-C5B2-E01CBD3EDD04}"/>
                </a:ext>
              </a:extLst>
            </p:cNvPr>
            <p:cNvSpPr/>
            <p:nvPr/>
          </p:nvSpPr>
          <p:spPr>
            <a:xfrm>
              <a:off x="3481325" y="2373848"/>
              <a:ext cx="194119" cy="252020"/>
            </a:xfrm>
            <a:custGeom>
              <a:avLst/>
              <a:gdLst/>
              <a:ahLst/>
              <a:cxnLst/>
              <a:rect l="l" t="t" r="r" b="b"/>
              <a:pathLst>
                <a:path w="5733" h="7443" extrusionOk="0">
                  <a:moveTo>
                    <a:pt x="1" y="0"/>
                  </a:moveTo>
                  <a:lnTo>
                    <a:pt x="1" y="0"/>
                  </a:lnTo>
                  <a:cubicBezTo>
                    <a:pt x="33" y="159"/>
                    <a:pt x="64" y="317"/>
                    <a:pt x="96" y="475"/>
                  </a:cubicBezTo>
                  <a:lnTo>
                    <a:pt x="5290" y="7221"/>
                  </a:lnTo>
                  <a:cubicBezTo>
                    <a:pt x="5448" y="7284"/>
                    <a:pt x="5575" y="7379"/>
                    <a:pt x="5733" y="7443"/>
                  </a:cubicBezTo>
                  <a:lnTo>
                    <a:pt x="1"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32" name="Google Shape;1862;p23">
              <a:extLst>
                <a:ext uri="{FF2B5EF4-FFF2-40B4-BE49-F238E27FC236}">
                  <a16:creationId xmlns:a16="http://schemas.microsoft.com/office/drawing/2014/main" id="{51DAFBAC-6DF0-E068-73B2-429C57399057}"/>
                </a:ext>
              </a:extLst>
            </p:cNvPr>
            <p:cNvSpPr/>
            <p:nvPr/>
          </p:nvSpPr>
          <p:spPr>
            <a:xfrm>
              <a:off x="3543526" y="3944783"/>
              <a:ext cx="2510313" cy="124402"/>
            </a:xfrm>
            <a:custGeom>
              <a:avLst/>
              <a:gdLst/>
              <a:ahLst/>
              <a:cxnLst/>
              <a:rect l="l" t="t" r="r" b="b"/>
              <a:pathLst>
                <a:path w="74138" h="3674" extrusionOk="0">
                  <a:moveTo>
                    <a:pt x="37085" y="0"/>
                  </a:moveTo>
                  <a:cubicBezTo>
                    <a:pt x="16595" y="0"/>
                    <a:pt x="1" y="824"/>
                    <a:pt x="1" y="1837"/>
                  </a:cubicBezTo>
                  <a:cubicBezTo>
                    <a:pt x="1" y="2850"/>
                    <a:pt x="16595" y="3674"/>
                    <a:pt x="37085" y="3674"/>
                  </a:cubicBezTo>
                  <a:cubicBezTo>
                    <a:pt x="57543" y="3674"/>
                    <a:pt x="74138" y="2850"/>
                    <a:pt x="74138" y="1837"/>
                  </a:cubicBezTo>
                  <a:cubicBezTo>
                    <a:pt x="74138" y="824"/>
                    <a:pt x="57543" y="0"/>
                    <a:pt x="370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33" name="Google Shape;1909;p23">
              <a:extLst>
                <a:ext uri="{FF2B5EF4-FFF2-40B4-BE49-F238E27FC236}">
                  <a16:creationId xmlns:a16="http://schemas.microsoft.com/office/drawing/2014/main" id="{B7A51582-4792-697E-5C50-C41B2569B3C3}"/>
                </a:ext>
              </a:extLst>
            </p:cNvPr>
            <p:cNvSpPr/>
            <p:nvPr/>
          </p:nvSpPr>
          <p:spPr>
            <a:xfrm>
              <a:off x="6114956" y="2617268"/>
              <a:ext cx="12901" cy="6467"/>
            </a:xfrm>
            <a:custGeom>
              <a:avLst/>
              <a:gdLst/>
              <a:ahLst/>
              <a:cxnLst/>
              <a:rect l="l" t="t" r="r" b="b"/>
              <a:pathLst>
                <a:path w="381" h="191" extrusionOk="0">
                  <a:moveTo>
                    <a:pt x="253" y="0"/>
                  </a:moveTo>
                  <a:cubicBezTo>
                    <a:pt x="158" y="0"/>
                    <a:pt x="63" y="64"/>
                    <a:pt x="0" y="190"/>
                  </a:cubicBezTo>
                  <a:lnTo>
                    <a:pt x="380" y="32"/>
                  </a:lnTo>
                  <a:cubicBezTo>
                    <a:pt x="348" y="0"/>
                    <a:pt x="285" y="0"/>
                    <a:pt x="253"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34" name="Google Shape;1914;p23">
              <a:extLst>
                <a:ext uri="{FF2B5EF4-FFF2-40B4-BE49-F238E27FC236}">
                  <a16:creationId xmlns:a16="http://schemas.microsoft.com/office/drawing/2014/main" id="{6001ECE8-0D93-19A3-DA64-17EFD426AEBF}"/>
                </a:ext>
              </a:extLst>
            </p:cNvPr>
            <p:cNvSpPr/>
            <p:nvPr/>
          </p:nvSpPr>
          <p:spPr>
            <a:xfrm>
              <a:off x="5969121" y="2534683"/>
              <a:ext cx="20384" cy="26851"/>
            </a:xfrm>
            <a:custGeom>
              <a:avLst/>
              <a:gdLst/>
              <a:ahLst/>
              <a:cxnLst/>
              <a:rect l="l" t="t" r="r" b="b"/>
              <a:pathLst>
                <a:path w="602" h="793" extrusionOk="0">
                  <a:moveTo>
                    <a:pt x="285" y="1"/>
                  </a:moveTo>
                  <a:cubicBezTo>
                    <a:pt x="127" y="1"/>
                    <a:pt x="0" y="191"/>
                    <a:pt x="0" y="412"/>
                  </a:cubicBezTo>
                  <a:cubicBezTo>
                    <a:pt x="0" y="634"/>
                    <a:pt x="127" y="792"/>
                    <a:pt x="285" y="792"/>
                  </a:cubicBezTo>
                  <a:cubicBezTo>
                    <a:pt x="475" y="792"/>
                    <a:pt x="602" y="634"/>
                    <a:pt x="602" y="412"/>
                  </a:cubicBezTo>
                  <a:cubicBezTo>
                    <a:pt x="602" y="191"/>
                    <a:pt x="475"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35" name="Google Shape;1915;p23">
              <a:extLst>
                <a:ext uri="{FF2B5EF4-FFF2-40B4-BE49-F238E27FC236}">
                  <a16:creationId xmlns:a16="http://schemas.microsoft.com/office/drawing/2014/main" id="{B6DE8FA8-54CE-2F5C-6C0A-2C3732FB7205}"/>
                </a:ext>
              </a:extLst>
            </p:cNvPr>
            <p:cNvSpPr/>
            <p:nvPr/>
          </p:nvSpPr>
          <p:spPr>
            <a:xfrm>
              <a:off x="6010938" y="2534683"/>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36" name="Google Shape;1916;p23">
              <a:extLst>
                <a:ext uri="{FF2B5EF4-FFF2-40B4-BE49-F238E27FC236}">
                  <a16:creationId xmlns:a16="http://schemas.microsoft.com/office/drawing/2014/main" id="{747C5B78-10D3-2ED2-E191-0EEC0B14F130}"/>
                </a:ext>
              </a:extLst>
            </p:cNvPr>
            <p:cNvSpPr/>
            <p:nvPr/>
          </p:nvSpPr>
          <p:spPr>
            <a:xfrm>
              <a:off x="5994854" y="2561500"/>
              <a:ext cx="10734" cy="3251"/>
            </a:xfrm>
            <a:custGeom>
              <a:avLst/>
              <a:gdLst/>
              <a:ahLst/>
              <a:cxnLst/>
              <a:rect l="l" t="t" r="r" b="b"/>
              <a:pathLst>
                <a:path w="317" h="96" extrusionOk="0">
                  <a:moveTo>
                    <a:pt x="159" y="0"/>
                  </a:moveTo>
                  <a:cubicBezTo>
                    <a:pt x="95" y="0"/>
                    <a:pt x="63" y="32"/>
                    <a:pt x="0" y="64"/>
                  </a:cubicBezTo>
                  <a:lnTo>
                    <a:pt x="63" y="64"/>
                  </a:lnTo>
                  <a:cubicBezTo>
                    <a:pt x="159" y="64"/>
                    <a:pt x="254" y="64"/>
                    <a:pt x="317" y="95"/>
                  </a:cubicBezTo>
                  <a:cubicBezTo>
                    <a:pt x="285" y="32"/>
                    <a:pt x="222" y="0"/>
                    <a:pt x="15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37" name="Google Shape;1924;p23">
              <a:extLst>
                <a:ext uri="{FF2B5EF4-FFF2-40B4-BE49-F238E27FC236}">
                  <a16:creationId xmlns:a16="http://schemas.microsoft.com/office/drawing/2014/main" id="{6CDB565A-87A4-2316-BEBC-49BD562A450C}"/>
                </a:ext>
              </a:extLst>
            </p:cNvPr>
            <p:cNvSpPr/>
            <p:nvPr/>
          </p:nvSpPr>
          <p:spPr>
            <a:xfrm>
              <a:off x="5887620" y="2534683"/>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38" name="Google Shape;1925;p23">
              <a:extLst>
                <a:ext uri="{FF2B5EF4-FFF2-40B4-BE49-F238E27FC236}">
                  <a16:creationId xmlns:a16="http://schemas.microsoft.com/office/drawing/2014/main" id="{8F94EFC0-78D2-1B01-123D-849C57D4593D}"/>
                </a:ext>
              </a:extLst>
            </p:cNvPr>
            <p:cNvSpPr/>
            <p:nvPr/>
          </p:nvSpPr>
          <p:spPr>
            <a:xfrm>
              <a:off x="5929437" y="2534683"/>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39" name="Google Shape;1926;p23">
              <a:extLst>
                <a:ext uri="{FF2B5EF4-FFF2-40B4-BE49-F238E27FC236}">
                  <a16:creationId xmlns:a16="http://schemas.microsoft.com/office/drawing/2014/main" id="{6D800583-17D8-5638-EDCF-FBDE9DA41560}"/>
                </a:ext>
              </a:extLst>
            </p:cNvPr>
            <p:cNvSpPr/>
            <p:nvPr/>
          </p:nvSpPr>
          <p:spPr>
            <a:xfrm>
              <a:off x="5907970" y="2561500"/>
              <a:ext cx="20418" cy="27901"/>
            </a:xfrm>
            <a:custGeom>
              <a:avLst/>
              <a:gdLst/>
              <a:ahLst/>
              <a:cxnLst/>
              <a:rect l="l" t="t" r="r" b="b"/>
              <a:pathLst>
                <a:path w="603" h="824" extrusionOk="0">
                  <a:moveTo>
                    <a:pt x="286" y="0"/>
                  </a:moveTo>
                  <a:cubicBezTo>
                    <a:pt x="128" y="0"/>
                    <a:pt x="1" y="190"/>
                    <a:pt x="1" y="412"/>
                  </a:cubicBezTo>
                  <a:cubicBezTo>
                    <a:pt x="1" y="634"/>
                    <a:pt x="128" y="824"/>
                    <a:pt x="286" y="824"/>
                  </a:cubicBezTo>
                  <a:cubicBezTo>
                    <a:pt x="476" y="824"/>
                    <a:pt x="603" y="634"/>
                    <a:pt x="603" y="412"/>
                  </a:cubicBezTo>
                  <a:cubicBezTo>
                    <a:pt x="603"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0" name="Google Shape;1927;p23">
              <a:extLst>
                <a:ext uri="{FF2B5EF4-FFF2-40B4-BE49-F238E27FC236}">
                  <a16:creationId xmlns:a16="http://schemas.microsoft.com/office/drawing/2014/main" id="{F7B29213-A253-F4AA-B84C-F024303A5A14}"/>
                </a:ext>
              </a:extLst>
            </p:cNvPr>
            <p:cNvSpPr/>
            <p:nvPr/>
          </p:nvSpPr>
          <p:spPr>
            <a:xfrm>
              <a:off x="5949821" y="2561500"/>
              <a:ext cx="19334" cy="23634"/>
            </a:xfrm>
            <a:custGeom>
              <a:avLst/>
              <a:gdLst/>
              <a:ahLst/>
              <a:cxnLst/>
              <a:rect l="l" t="t" r="r" b="b"/>
              <a:pathLst>
                <a:path w="571" h="698" extrusionOk="0">
                  <a:moveTo>
                    <a:pt x="285" y="0"/>
                  </a:moveTo>
                  <a:cubicBezTo>
                    <a:pt x="127" y="0"/>
                    <a:pt x="0" y="190"/>
                    <a:pt x="0" y="412"/>
                  </a:cubicBezTo>
                  <a:cubicBezTo>
                    <a:pt x="0" y="539"/>
                    <a:pt x="32" y="634"/>
                    <a:pt x="95" y="697"/>
                  </a:cubicBezTo>
                  <a:cubicBezTo>
                    <a:pt x="222" y="570"/>
                    <a:pt x="412" y="444"/>
                    <a:pt x="570" y="317"/>
                  </a:cubicBezTo>
                  <a:cubicBezTo>
                    <a:pt x="538" y="159"/>
                    <a:pt x="412"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1" name="Google Shape;1928;p23">
              <a:extLst>
                <a:ext uri="{FF2B5EF4-FFF2-40B4-BE49-F238E27FC236}">
                  <a16:creationId xmlns:a16="http://schemas.microsoft.com/office/drawing/2014/main" id="{98B92562-7B1B-5D1F-896E-35DCCB9FCDF8}"/>
                </a:ext>
              </a:extLst>
            </p:cNvPr>
            <p:cNvSpPr/>
            <p:nvPr/>
          </p:nvSpPr>
          <p:spPr>
            <a:xfrm>
              <a:off x="5887620" y="2589367"/>
              <a:ext cx="19334" cy="26851"/>
            </a:xfrm>
            <a:custGeom>
              <a:avLst/>
              <a:gdLst/>
              <a:ahLst/>
              <a:cxnLst/>
              <a:rect l="l" t="t" r="r" b="b"/>
              <a:pathLst>
                <a:path w="571" h="793" extrusionOk="0">
                  <a:moveTo>
                    <a:pt x="285" y="1"/>
                  </a:moveTo>
                  <a:cubicBezTo>
                    <a:pt x="127" y="1"/>
                    <a:pt x="0" y="191"/>
                    <a:pt x="0" y="412"/>
                  </a:cubicBezTo>
                  <a:cubicBezTo>
                    <a:pt x="0" y="634"/>
                    <a:pt x="127" y="793"/>
                    <a:pt x="285" y="793"/>
                  </a:cubicBezTo>
                  <a:cubicBezTo>
                    <a:pt x="444" y="793"/>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2" name="Google Shape;1929;p23">
              <a:extLst>
                <a:ext uri="{FF2B5EF4-FFF2-40B4-BE49-F238E27FC236}">
                  <a16:creationId xmlns:a16="http://schemas.microsoft.com/office/drawing/2014/main" id="{8DDCCE59-5A54-94E7-D909-F810376F4736}"/>
                </a:ext>
              </a:extLst>
            </p:cNvPr>
            <p:cNvSpPr/>
            <p:nvPr/>
          </p:nvSpPr>
          <p:spPr>
            <a:xfrm>
              <a:off x="5929437" y="2589367"/>
              <a:ext cx="16117" cy="21501"/>
            </a:xfrm>
            <a:custGeom>
              <a:avLst/>
              <a:gdLst/>
              <a:ahLst/>
              <a:cxnLst/>
              <a:rect l="l" t="t" r="r" b="b"/>
              <a:pathLst>
                <a:path w="476" h="635" extrusionOk="0">
                  <a:moveTo>
                    <a:pt x="285" y="1"/>
                  </a:moveTo>
                  <a:cubicBezTo>
                    <a:pt x="127" y="1"/>
                    <a:pt x="0" y="191"/>
                    <a:pt x="0" y="412"/>
                  </a:cubicBezTo>
                  <a:cubicBezTo>
                    <a:pt x="0" y="476"/>
                    <a:pt x="0" y="571"/>
                    <a:pt x="32" y="634"/>
                  </a:cubicBezTo>
                  <a:cubicBezTo>
                    <a:pt x="159" y="444"/>
                    <a:pt x="317" y="286"/>
                    <a:pt x="475" y="96"/>
                  </a:cubicBezTo>
                  <a:cubicBezTo>
                    <a:pt x="412" y="32"/>
                    <a:pt x="349"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3" name="Google Shape;1930;p23">
              <a:extLst>
                <a:ext uri="{FF2B5EF4-FFF2-40B4-BE49-F238E27FC236}">
                  <a16:creationId xmlns:a16="http://schemas.microsoft.com/office/drawing/2014/main" id="{F3535219-A94B-ADBC-BCB8-BD1EC2987906}"/>
                </a:ext>
              </a:extLst>
            </p:cNvPr>
            <p:cNvSpPr/>
            <p:nvPr/>
          </p:nvSpPr>
          <p:spPr>
            <a:xfrm>
              <a:off x="5907970" y="2617268"/>
              <a:ext cx="16117" cy="18657"/>
            </a:xfrm>
            <a:custGeom>
              <a:avLst/>
              <a:gdLst/>
              <a:ahLst/>
              <a:cxnLst/>
              <a:rect l="l" t="t" r="r" b="b"/>
              <a:pathLst>
                <a:path w="476" h="551" extrusionOk="0">
                  <a:moveTo>
                    <a:pt x="286" y="0"/>
                  </a:moveTo>
                  <a:cubicBezTo>
                    <a:pt x="128" y="0"/>
                    <a:pt x="1" y="159"/>
                    <a:pt x="1" y="380"/>
                  </a:cubicBezTo>
                  <a:cubicBezTo>
                    <a:pt x="1" y="444"/>
                    <a:pt x="1" y="507"/>
                    <a:pt x="33" y="539"/>
                  </a:cubicBezTo>
                  <a:cubicBezTo>
                    <a:pt x="50" y="547"/>
                    <a:pt x="69" y="551"/>
                    <a:pt x="89" y="551"/>
                  </a:cubicBezTo>
                  <a:cubicBezTo>
                    <a:pt x="142" y="551"/>
                    <a:pt x="199" y="522"/>
                    <a:pt x="223" y="475"/>
                  </a:cubicBezTo>
                  <a:cubicBezTo>
                    <a:pt x="223" y="475"/>
                    <a:pt x="318" y="317"/>
                    <a:pt x="476" y="64"/>
                  </a:cubicBezTo>
                  <a:cubicBezTo>
                    <a:pt x="444" y="32"/>
                    <a:pt x="381"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4" name="Google Shape;1935;p23">
              <a:extLst>
                <a:ext uri="{FF2B5EF4-FFF2-40B4-BE49-F238E27FC236}">
                  <a16:creationId xmlns:a16="http://schemas.microsoft.com/office/drawing/2014/main" id="{D5F10AAE-15DE-70B1-9F27-7825BA7A1BB1}"/>
                </a:ext>
              </a:extLst>
            </p:cNvPr>
            <p:cNvSpPr/>
            <p:nvPr/>
          </p:nvSpPr>
          <p:spPr>
            <a:xfrm>
              <a:off x="5846852" y="2534683"/>
              <a:ext cx="20418" cy="26851"/>
            </a:xfrm>
            <a:custGeom>
              <a:avLst/>
              <a:gdLst/>
              <a:ahLst/>
              <a:cxnLst/>
              <a:rect l="l" t="t" r="r" b="b"/>
              <a:pathLst>
                <a:path w="603" h="793" extrusionOk="0">
                  <a:moveTo>
                    <a:pt x="286" y="1"/>
                  </a:moveTo>
                  <a:cubicBezTo>
                    <a:pt x="128" y="1"/>
                    <a:pt x="1" y="191"/>
                    <a:pt x="1" y="412"/>
                  </a:cubicBezTo>
                  <a:cubicBezTo>
                    <a:pt x="1" y="634"/>
                    <a:pt x="128" y="792"/>
                    <a:pt x="286" y="792"/>
                  </a:cubicBezTo>
                  <a:cubicBezTo>
                    <a:pt x="444" y="792"/>
                    <a:pt x="571" y="634"/>
                    <a:pt x="571" y="412"/>
                  </a:cubicBezTo>
                  <a:cubicBezTo>
                    <a:pt x="603"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5" name="Google Shape;1936;p23">
              <a:extLst>
                <a:ext uri="{FF2B5EF4-FFF2-40B4-BE49-F238E27FC236}">
                  <a16:creationId xmlns:a16="http://schemas.microsoft.com/office/drawing/2014/main" id="{C3069485-3064-0A52-028B-F2DB43EC1DD9}"/>
                </a:ext>
              </a:extLst>
            </p:cNvPr>
            <p:cNvSpPr/>
            <p:nvPr/>
          </p:nvSpPr>
          <p:spPr>
            <a:xfrm>
              <a:off x="5836153" y="2567934"/>
              <a:ext cx="9684" cy="21467"/>
            </a:xfrm>
            <a:custGeom>
              <a:avLst/>
              <a:gdLst/>
              <a:ahLst/>
              <a:cxnLst/>
              <a:rect l="l" t="t" r="r" b="b"/>
              <a:pathLst>
                <a:path w="286" h="634" extrusionOk="0">
                  <a:moveTo>
                    <a:pt x="222" y="0"/>
                  </a:moveTo>
                  <a:cubicBezTo>
                    <a:pt x="158" y="222"/>
                    <a:pt x="63" y="475"/>
                    <a:pt x="0" y="634"/>
                  </a:cubicBezTo>
                  <a:cubicBezTo>
                    <a:pt x="158" y="634"/>
                    <a:pt x="285" y="444"/>
                    <a:pt x="285" y="222"/>
                  </a:cubicBezTo>
                  <a:cubicBezTo>
                    <a:pt x="285" y="127"/>
                    <a:pt x="253" y="64"/>
                    <a:pt x="22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6" name="Google Shape;1937;p23">
              <a:extLst>
                <a:ext uri="{FF2B5EF4-FFF2-40B4-BE49-F238E27FC236}">
                  <a16:creationId xmlns:a16="http://schemas.microsoft.com/office/drawing/2014/main" id="{3C988A10-ED3F-11C5-4999-88CE77377FF5}"/>
                </a:ext>
              </a:extLst>
            </p:cNvPr>
            <p:cNvSpPr/>
            <p:nvPr/>
          </p:nvSpPr>
          <p:spPr>
            <a:xfrm>
              <a:off x="5868320" y="2561500"/>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7" name="Google Shape;1938;p23">
              <a:extLst>
                <a:ext uri="{FF2B5EF4-FFF2-40B4-BE49-F238E27FC236}">
                  <a16:creationId xmlns:a16="http://schemas.microsoft.com/office/drawing/2014/main" id="{90F42B69-89B6-871E-EDD0-5EE741825171}"/>
                </a:ext>
              </a:extLst>
            </p:cNvPr>
            <p:cNvSpPr/>
            <p:nvPr/>
          </p:nvSpPr>
          <p:spPr>
            <a:xfrm>
              <a:off x="5846852" y="2589367"/>
              <a:ext cx="20418" cy="25767"/>
            </a:xfrm>
            <a:custGeom>
              <a:avLst/>
              <a:gdLst/>
              <a:ahLst/>
              <a:cxnLst/>
              <a:rect l="l" t="t" r="r" b="b"/>
              <a:pathLst>
                <a:path w="603" h="761" extrusionOk="0">
                  <a:moveTo>
                    <a:pt x="286" y="1"/>
                  </a:moveTo>
                  <a:cubicBezTo>
                    <a:pt x="128" y="1"/>
                    <a:pt x="1" y="191"/>
                    <a:pt x="1" y="412"/>
                  </a:cubicBezTo>
                  <a:cubicBezTo>
                    <a:pt x="1" y="476"/>
                    <a:pt x="32" y="571"/>
                    <a:pt x="64" y="634"/>
                  </a:cubicBezTo>
                  <a:lnTo>
                    <a:pt x="413" y="761"/>
                  </a:lnTo>
                  <a:cubicBezTo>
                    <a:pt x="508" y="698"/>
                    <a:pt x="571" y="571"/>
                    <a:pt x="571" y="412"/>
                  </a:cubicBezTo>
                  <a:cubicBezTo>
                    <a:pt x="603"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8" name="Google Shape;1939;p23">
              <a:extLst>
                <a:ext uri="{FF2B5EF4-FFF2-40B4-BE49-F238E27FC236}">
                  <a16:creationId xmlns:a16="http://schemas.microsoft.com/office/drawing/2014/main" id="{2FAB58F3-718B-A612-A93D-82EFFC18A681}"/>
                </a:ext>
              </a:extLst>
            </p:cNvPr>
            <p:cNvSpPr/>
            <p:nvPr/>
          </p:nvSpPr>
          <p:spPr>
            <a:xfrm>
              <a:off x="5871536" y="2617268"/>
              <a:ext cx="15034" cy="9684"/>
            </a:xfrm>
            <a:custGeom>
              <a:avLst/>
              <a:gdLst/>
              <a:ahLst/>
              <a:cxnLst/>
              <a:rect l="l" t="t" r="r" b="b"/>
              <a:pathLst>
                <a:path w="444" h="286" extrusionOk="0">
                  <a:moveTo>
                    <a:pt x="190" y="0"/>
                  </a:moveTo>
                  <a:cubicBezTo>
                    <a:pt x="95" y="0"/>
                    <a:pt x="32" y="32"/>
                    <a:pt x="0" y="95"/>
                  </a:cubicBezTo>
                  <a:lnTo>
                    <a:pt x="444" y="285"/>
                  </a:lnTo>
                  <a:cubicBezTo>
                    <a:pt x="412" y="95"/>
                    <a:pt x="317" y="0"/>
                    <a:pt x="190"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49" name="Google Shape;1950;p23">
              <a:extLst>
                <a:ext uri="{FF2B5EF4-FFF2-40B4-BE49-F238E27FC236}">
                  <a16:creationId xmlns:a16="http://schemas.microsoft.com/office/drawing/2014/main" id="{A14FDEDD-5C28-A61D-1FDB-8CFC838D3D08}"/>
                </a:ext>
              </a:extLst>
            </p:cNvPr>
            <p:cNvSpPr/>
            <p:nvPr/>
          </p:nvSpPr>
          <p:spPr>
            <a:xfrm>
              <a:off x="5746051" y="2288047"/>
              <a:ext cx="18284" cy="27935"/>
            </a:xfrm>
            <a:custGeom>
              <a:avLst/>
              <a:gdLst/>
              <a:ahLst/>
              <a:cxnLst/>
              <a:rect l="l" t="t" r="r" b="b"/>
              <a:pathLst>
                <a:path w="540" h="825" extrusionOk="0">
                  <a:moveTo>
                    <a:pt x="254" y="1"/>
                  </a:moveTo>
                  <a:cubicBezTo>
                    <a:pt x="128" y="1"/>
                    <a:pt x="33" y="96"/>
                    <a:pt x="1" y="223"/>
                  </a:cubicBezTo>
                  <a:cubicBezTo>
                    <a:pt x="64" y="381"/>
                    <a:pt x="128" y="603"/>
                    <a:pt x="128" y="793"/>
                  </a:cubicBezTo>
                  <a:cubicBezTo>
                    <a:pt x="159" y="793"/>
                    <a:pt x="191" y="824"/>
                    <a:pt x="254" y="824"/>
                  </a:cubicBezTo>
                  <a:cubicBezTo>
                    <a:pt x="413" y="824"/>
                    <a:pt x="539" y="634"/>
                    <a:pt x="539" y="413"/>
                  </a:cubicBezTo>
                  <a:cubicBezTo>
                    <a:pt x="539" y="191"/>
                    <a:pt x="413" y="1"/>
                    <a:pt x="25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0" name="Google Shape;1951;p23">
              <a:extLst>
                <a:ext uri="{FF2B5EF4-FFF2-40B4-BE49-F238E27FC236}">
                  <a16:creationId xmlns:a16="http://schemas.microsoft.com/office/drawing/2014/main" id="{B653F900-51EE-0050-948E-A37E3A114DDD}"/>
                </a:ext>
              </a:extLst>
            </p:cNvPr>
            <p:cNvSpPr/>
            <p:nvPr/>
          </p:nvSpPr>
          <p:spPr>
            <a:xfrm>
              <a:off x="5785735" y="2288047"/>
              <a:ext cx="19334" cy="27935"/>
            </a:xfrm>
            <a:custGeom>
              <a:avLst/>
              <a:gdLst/>
              <a:ahLst/>
              <a:cxnLst/>
              <a:rect l="l" t="t" r="r" b="b"/>
              <a:pathLst>
                <a:path w="571" h="825" extrusionOk="0">
                  <a:moveTo>
                    <a:pt x="286" y="1"/>
                  </a:moveTo>
                  <a:cubicBezTo>
                    <a:pt x="127" y="1"/>
                    <a:pt x="1" y="191"/>
                    <a:pt x="1" y="413"/>
                  </a:cubicBezTo>
                  <a:cubicBezTo>
                    <a:pt x="1" y="634"/>
                    <a:pt x="127" y="824"/>
                    <a:pt x="286" y="824"/>
                  </a:cubicBezTo>
                  <a:cubicBezTo>
                    <a:pt x="444" y="824"/>
                    <a:pt x="571" y="634"/>
                    <a:pt x="571" y="413"/>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1" name="Google Shape;1952;p23">
              <a:extLst>
                <a:ext uri="{FF2B5EF4-FFF2-40B4-BE49-F238E27FC236}">
                  <a16:creationId xmlns:a16="http://schemas.microsoft.com/office/drawing/2014/main" id="{0A78CE25-C2BF-3E70-D92D-0BAEC4D2CD77}"/>
                </a:ext>
              </a:extLst>
            </p:cNvPr>
            <p:cNvSpPr/>
            <p:nvPr/>
          </p:nvSpPr>
          <p:spPr>
            <a:xfrm>
              <a:off x="5765351" y="2315948"/>
              <a:ext cx="19368" cy="26817"/>
            </a:xfrm>
            <a:custGeom>
              <a:avLst/>
              <a:gdLst/>
              <a:ahLst/>
              <a:cxnLst/>
              <a:rect l="l" t="t" r="r" b="b"/>
              <a:pathLst>
                <a:path w="572" h="792"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2" name="Google Shape;1953;p23">
              <a:extLst>
                <a:ext uri="{FF2B5EF4-FFF2-40B4-BE49-F238E27FC236}">
                  <a16:creationId xmlns:a16="http://schemas.microsoft.com/office/drawing/2014/main" id="{9D902AC1-3E22-597C-9E1C-E5FAAC85FD6B}"/>
                </a:ext>
              </a:extLst>
            </p:cNvPr>
            <p:cNvSpPr/>
            <p:nvPr/>
          </p:nvSpPr>
          <p:spPr>
            <a:xfrm>
              <a:off x="5743918" y="2342731"/>
              <a:ext cx="20418" cy="27935"/>
            </a:xfrm>
            <a:custGeom>
              <a:avLst/>
              <a:gdLst/>
              <a:ahLst/>
              <a:cxnLst/>
              <a:rect l="l" t="t" r="r" b="b"/>
              <a:pathLst>
                <a:path w="603" h="825" extrusionOk="0">
                  <a:moveTo>
                    <a:pt x="317" y="1"/>
                  </a:moveTo>
                  <a:cubicBezTo>
                    <a:pt x="127" y="1"/>
                    <a:pt x="1" y="191"/>
                    <a:pt x="1" y="413"/>
                  </a:cubicBezTo>
                  <a:cubicBezTo>
                    <a:pt x="1" y="634"/>
                    <a:pt x="127" y="824"/>
                    <a:pt x="317" y="824"/>
                  </a:cubicBezTo>
                  <a:cubicBezTo>
                    <a:pt x="476" y="824"/>
                    <a:pt x="602" y="634"/>
                    <a:pt x="602" y="413"/>
                  </a:cubicBezTo>
                  <a:cubicBezTo>
                    <a:pt x="602" y="191"/>
                    <a:pt x="476" y="1"/>
                    <a:pt x="31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3" name="Google Shape;1954;p23">
              <a:extLst>
                <a:ext uri="{FF2B5EF4-FFF2-40B4-BE49-F238E27FC236}">
                  <a16:creationId xmlns:a16="http://schemas.microsoft.com/office/drawing/2014/main" id="{AFAF0127-9257-8A74-9F40-2EB7A0B7A765}"/>
                </a:ext>
              </a:extLst>
            </p:cNvPr>
            <p:cNvSpPr/>
            <p:nvPr/>
          </p:nvSpPr>
          <p:spPr>
            <a:xfrm>
              <a:off x="5785735" y="2342731"/>
              <a:ext cx="19334" cy="27935"/>
            </a:xfrm>
            <a:custGeom>
              <a:avLst/>
              <a:gdLst/>
              <a:ahLst/>
              <a:cxnLst/>
              <a:rect l="l" t="t" r="r" b="b"/>
              <a:pathLst>
                <a:path w="571" h="825" extrusionOk="0">
                  <a:moveTo>
                    <a:pt x="286" y="1"/>
                  </a:moveTo>
                  <a:cubicBezTo>
                    <a:pt x="127" y="1"/>
                    <a:pt x="1" y="191"/>
                    <a:pt x="1" y="413"/>
                  </a:cubicBezTo>
                  <a:cubicBezTo>
                    <a:pt x="1" y="634"/>
                    <a:pt x="127" y="824"/>
                    <a:pt x="286" y="824"/>
                  </a:cubicBezTo>
                  <a:cubicBezTo>
                    <a:pt x="444" y="824"/>
                    <a:pt x="571" y="634"/>
                    <a:pt x="571" y="413"/>
                  </a:cubicBezTo>
                  <a:cubicBezTo>
                    <a:pt x="571"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4" name="Google Shape;1955;p23">
              <a:extLst>
                <a:ext uri="{FF2B5EF4-FFF2-40B4-BE49-F238E27FC236}">
                  <a16:creationId xmlns:a16="http://schemas.microsoft.com/office/drawing/2014/main" id="{C3AEC9BD-ED3E-CB0F-394F-C715605A1B48}"/>
                </a:ext>
              </a:extLst>
            </p:cNvPr>
            <p:cNvSpPr/>
            <p:nvPr/>
          </p:nvSpPr>
          <p:spPr>
            <a:xfrm>
              <a:off x="5723534" y="2370632"/>
              <a:ext cx="19334" cy="26851"/>
            </a:xfrm>
            <a:custGeom>
              <a:avLst/>
              <a:gdLst/>
              <a:ahLst/>
              <a:cxnLst/>
              <a:rect l="l" t="t" r="r" b="b"/>
              <a:pathLst>
                <a:path w="571" h="793" extrusionOk="0">
                  <a:moveTo>
                    <a:pt x="286" y="0"/>
                  </a:moveTo>
                  <a:cubicBezTo>
                    <a:pt x="128" y="0"/>
                    <a:pt x="1" y="159"/>
                    <a:pt x="1" y="380"/>
                  </a:cubicBezTo>
                  <a:cubicBezTo>
                    <a:pt x="1" y="634"/>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5" name="Google Shape;1956;p23">
              <a:extLst>
                <a:ext uri="{FF2B5EF4-FFF2-40B4-BE49-F238E27FC236}">
                  <a16:creationId xmlns:a16="http://schemas.microsoft.com/office/drawing/2014/main" id="{7F434D51-2CF5-36F9-296D-71C15C54C2B4}"/>
                </a:ext>
              </a:extLst>
            </p:cNvPr>
            <p:cNvSpPr/>
            <p:nvPr/>
          </p:nvSpPr>
          <p:spPr>
            <a:xfrm>
              <a:off x="5765351" y="2370632"/>
              <a:ext cx="19368" cy="26851"/>
            </a:xfrm>
            <a:custGeom>
              <a:avLst/>
              <a:gdLst/>
              <a:ahLst/>
              <a:cxnLst/>
              <a:rect l="l" t="t" r="r" b="b"/>
              <a:pathLst>
                <a:path w="572" h="793"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6" name="Google Shape;1957;p23">
              <a:extLst>
                <a:ext uri="{FF2B5EF4-FFF2-40B4-BE49-F238E27FC236}">
                  <a16:creationId xmlns:a16="http://schemas.microsoft.com/office/drawing/2014/main" id="{5A7E1984-E9E6-8D7B-8B30-36F2F02E0D06}"/>
                </a:ext>
              </a:extLst>
            </p:cNvPr>
            <p:cNvSpPr/>
            <p:nvPr/>
          </p:nvSpPr>
          <p:spPr>
            <a:xfrm>
              <a:off x="5743918" y="2397449"/>
              <a:ext cx="20418" cy="27901"/>
            </a:xfrm>
            <a:custGeom>
              <a:avLst/>
              <a:gdLst/>
              <a:ahLst/>
              <a:cxnLst/>
              <a:rect l="l" t="t" r="r" b="b"/>
              <a:pathLst>
                <a:path w="603" h="824" extrusionOk="0">
                  <a:moveTo>
                    <a:pt x="317" y="0"/>
                  </a:moveTo>
                  <a:cubicBezTo>
                    <a:pt x="127" y="0"/>
                    <a:pt x="1" y="190"/>
                    <a:pt x="1" y="412"/>
                  </a:cubicBezTo>
                  <a:cubicBezTo>
                    <a:pt x="1" y="633"/>
                    <a:pt x="127" y="823"/>
                    <a:pt x="317" y="823"/>
                  </a:cubicBezTo>
                  <a:cubicBezTo>
                    <a:pt x="476" y="823"/>
                    <a:pt x="602" y="633"/>
                    <a:pt x="602" y="412"/>
                  </a:cubicBezTo>
                  <a:cubicBezTo>
                    <a:pt x="602" y="190"/>
                    <a:pt x="476" y="0"/>
                    <a:pt x="31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7" name="Google Shape;1958;p23">
              <a:extLst>
                <a:ext uri="{FF2B5EF4-FFF2-40B4-BE49-F238E27FC236}">
                  <a16:creationId xmlns:a16="http://schemas.microsoft.com/office/drawing/2014/main" id="{40E5F747-8B0E-D3E6-9E4A-C5FCFA8BB52F}"/>
                </a:ext>
              </a:extLst>
            </p:cNvPr>
            <p:cNvSpPr/>
            <p:nvPr/>
          </p:nvSpPr>
          <p:spPr>
            <a:xfrm>
              <a:off x="5785735" y="2397449"/>
              <a:ext cx="19334" cy="27901"/>
            </a:xfrm>
            <a:custGeom>
              <a:avLst/>
              <a:gdLst/>
              <a:ahLst/>
              <a:cxnLst/>
              <a:rect l="l" t="t" r="r" b="b"/>
              <a:pathLst>
                <a:path w="571" h="824" extrusionOk="0">
                  <a:moveTo>
                    <a:pt x="286" y="0"/>
                  </a:moveTo>
                  <a:cubicBezTo>
                    <a:pt x="127" y="0"/>
                    <a:pt x="1" y="190"/>
                    <a:pt x="1" y="412"/>
                  </a:cubicBezTo>
                  <a:cubicBezTo>
                    <a:pt x="1" y="633"/>
                    <a:pt x="127" y="823"/>
                    <a:pt x="286" y="823"/>
                  </a:cubicBezTo>
                  <a:cubicBezTo>
                    <a:pt x="444" y="823"/>
                    <a:pt x="571" y="633"/>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8" name="Google Shape;1959;p23">
              <a:extLst>
                <a:ext uri="{FF2B5EF4-FFF2-40B4-BE49-F238E27FC236}">
                  <a16:creationId xmlns:a16="http://schemas.microsoft.com/office/drawing/2014/main" id="{2CDBB85D-A7F1-4F40-6162-F7331476CF1D}"/>
                </a:ext>
              </a:extLst>
            </p:cNvPr>
            <p:cNvSpPr/>
            <p:nvPr/>
          </p:nvSpPr>
          <p:spPr>
            <a:xfrm>
              <a:off x="5723534" y="2425315"/>
              <a:ext cx="19334" cy="26851"/>
            </a:xfrm>
            <a:custGeom>
              <a:avLst/>
              <a:gdLst/>
              <a:ahLst/>
              <a:cxnLst/>
              <a:rect l="l" t="t" r="r" b="b"/>
              <a:pathLst>
                <a:path w="571" h="793" extrusionOk="0">
                  <a:moveTo>
                    <a:pt x="286" y="0"/>
                  </a:moveTo>
                  <a:cubicBezTo>
                    <a:pt x="128" y="0"/>
                    <a:pt x="1" y="159"/>
                    <a:pt x="1" y="380"/>
                  </a:cubicBezTo>
                  <a:cubicBezTo>
                    <a:pt x="1" y="634"/>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59" name="Google Shape;1960;p23">
              <a:extLst>
                <a:ext uri="{FF2B5EF4-FFF2-40B4-BE49-F238E27FC236}">
                  <a16:creationId xmlns:a16="http://schemas.microsoft.com/office/drawing/2014/main" id="{44201D65-6962-2A77-84A0-9855BDCF3DDC}"/>
                </a:ext>
              </a:extLst>
            </p:cNvPr>
            <p:cNvSpPr/>
            <p:nvPr/>
          </p:nvSpPr>
          <p:spPr>
            <a:xfrm>
              <a:off x="5765351" y="2425315"/>
              <a:ext cx="19368" cy="26851"/>
            </a:xfrm>
            <a:custGeom>
              <a:avLst/>
              <a:gdLst/>
              <a:ahLst/>
              <a:cxnLst/>
              <a:rect l="l" t="t" r="r" b="b"/>
              <a:pathLst>
                <a:path w="572" h="793" extrusionOk="0">
                  <a:moveTo>
                    <a:pt x="286" y="0"/>
                  </a:moveTo>
                  <a:cubicBezTo>
                    <a:pt x="128" y="0"/>
                    <a:pt x="1" y="159"/>
                    <a:pt x="1" y="380"/>
                  </a:cubicBezTo>
                  <a:cubicBezTo>
                    <a:pt x="1" y="602"/>
                    <a:pt x="128" y="792"/>
                    <a:pt x="286" y="792"/>
                  </a:cubicBezTo>
                  <a:cubicBezTo>
                    <a:pt x="444" y="792"/>
                    <a:pt x="571" y="602"/>
                    <a:pt x="571" y="380"/>
                  </a:cubicBezTo>
                  <a:cubicBezTo>
                    <a:pt x="571" y="159"/>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0" name="Google Shape;1961;p23">
              <a:extLst>
                <a:ext uri="{FF2B5EF4-FFF2-40B4-BE49-F238E27FC236}">
                  <a16:creationId xmlns:a16="http://schemas.microsoft.com/office/drawing/2014/main" id="{C635C0F7-FF34-DB38-A0F7-020B725B0F4E}"/>
                </a:ext>
              </a:extLst>
            </p:cNvPr>
            <p:cNvSpPr/>
            <p:nvPr/>
          </p:nvSpPr>
          <p:spPr>
            <a:xfrm>
              <a:off x="5743918" y="2452133"/>
              <a:ext cx="20418" cy="23600"/>
            </a:xfrm>
            <a:custGeom>
              <a:avLst/>
              <a:gdLst/>
              <a:ahLst/>
              <a:cxnLst/>
              <a:rect l="l" t="t" r="r" b="b"/>
              <a:pathLst>
                <a:path w="603" h="697" extrusionOk="0">
                  <a:moveTo>
                    <a:pt x="317" y="0"/>
                  </a:moveTo>
                  <a:cubicBezTo>
                    <a:pt x="127" y="0"/>
                    <a:pt x="1" y="190"/>
                    <a:pt x="1" y="412"/>
                  </a:cubicBezTo>
                  <a:cubicBezTo>
                    <a:pt x="1" y="539"/>
                    <a:pt x="32" y="634"/>
                    <a:pt x="96" y="697"/>
                  </a:cubicBezTo>
                  <a:cubicBezTo>
                    <a:pt x="222" y="697"/>
                    <a:pt x="381" y="665"/>
                    <a:pt x="539" y="665"/>
                  </a:cubicBezTo>
                  <a:cubicBezTo>
                    <a:pt x="571" y="602"/>
                    <a:pt x="602" y="507"/>
                    <a:pt x="602" y="412"/>
                  </a:cubicBezTo>
                  <a:cubicBezTo>
                    <a:pt x="602" y="190"/>
                    <a:pt x="476" y="0"/>
                    <a:pt x="317"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1" name="Google Shape;1962;p23">
              <a:extLst>
                <a:ext uri="{FF2B5EF4-FFF2-40B4-BE49-F238E27FC236}">
                  <a16:creationId xmlns:a16="http://schemas.microsoft.com/office/drawing/2014/main" id="{52258966-11B6-1FC0-B44F-5E85F7B28FAC}"/>
                </a:ext>
              </a:extLst>
            </p:cNvPr>
            <p:cNvSpPr/>
            <p:nvPr/>
          </p:nvSpPr>
          <p:spPr>
            <a:xfrm>
              <a:off x="5785735" y="2452133"/>
              <a:ext cx="20418" cy="25767"/>
            </a:xfrm>
            <a:custGeom>
              <a:avLst/>
              <a:gdLst/>
              <a:ahLst/>
              <a:cxnLst/>
              <a:rect l="l" t="t" r="r" b="b"/>
              <a:pathLst>
                <a:path w="603" h="761" extrusionOk="0">
                  <a:moveTo>
                    <a:pt x="286" y="0"/>
                  </a:moveTo>
                  <a:cubicBezTo>
                    <a:pt x="127" y="0"/>
                    <a:pt x="1" y="190"/>
                    <a:pt x="1" y="412"/>
                  </a:cubicBezTo>
                  <a:cubicBezTo>
                    <a:pt x="1" y="539"/>
                    <a:pt x="32" y="634"/>
                    <a:pt x="96" y="697"/>
                  </a:cubicBezTo>
                  <a:cubicBezTo>
                    <a:pt x="222" y="729"/>
                    <a:pt x="317" y="729"/>
                    <a:pt x="444" y="760"/>
                  </a:cubicBezTo>
                  <a:cubicBezTo>
                    <a:pt x="539" y="697"/>
                    <a:pt x="602" y="570"/>
                    <a:pt x="602"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2" name="Google Shape;1963;p23">
              <a:extLst>
                <a:ext uri="{FF2B5EF4-FFF2-40B4-BE49-F238E27FC236}">
                  <a16:creationId xmlns:a16="http://schemas.microsoft.com/office/drawing/2014/main" id="{EA17B428-E3C9-188E-5BD0-9EC84D9F5FFB}"/>
                </a:ext>
              </a:extLst>
            </p:cNvPr>
            <p:cNvSpPr/>
            <p:nvPr/>
          </p:nvSpPr>
          <p:spPr>
            <a:xfrm>
              <a:off x="5710667" y="2147596"/>
              <a:ext cx="8634" cy="3251"/>
            </a:xfrm>
            <a:custGeom>
              <a:avLst/>
              <a:gdLst/>
              <a:ahLst/>
              <a:cxnLst/>
              <a:rect l="l" t="t" r="r" b="b"/>
              <a:pathLst>
                <a:path w="255" h="96" extrusionOk="0">
                  <a:moveTo>
                    <a:pt x="159" y="0"/>
                  </a:moveTo>
                  <a:cubicBezTo>
                    <a:pt x="96" y="0"/>
                    <a:pt x="33" y="32"/>
                    <a:pt x="1" y="64"/>
                  </a:cubicBezTo>
                  <a:cubicBezTo>
                    <a:pt x="33" y="95"/>
                    <a:pt x="64" y="95"/>
                    <a:pt x="96" y="95"/>
                  </a:cubicBezTo>
                  <a:cubicBezTo>
                    <a:pt x="159" y="95"/>
                    <a:pt x="223" y="64"/>
                    <a:pt x="254" y="32"/>
                  </a:cubicBezTo>
                  <a:cubicBezTo>
                    <a:pt x="191" y="0"/>
                    <a:pt x="159" y="0"/>
                    <a:pt x="15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3" name="Google Shape;1964;p23">
              <a:extLst>
                <a:ext uri="{FF2B5EF4-FFF2-40B4-BE49-F238E27FC236}">
                  <a16:creationId xmlns:a16="http://schemas.microsoft.com/office/drawing/2014/main" id="{9E3A9FDD-825B-218A-4418-0070A0DA19F2}"/>
                </a:ext>
              </a:extLst>
            </p:cNvPr>
            <p:cNvSpPr/>
            <p:nvPr/>
          </p:nvSpPr>
          <p:spPr>
            <a:xfrm>
              <a:off x="5701017" y="2171162"/>
              <a:ext cx="1117" cy="1117"/>
            </a:xfrm>
            <a:custGeom>
              <a:avLst/>
              <a:gdLst/>
              <a:ahLst/>
              <a:cxnLst/>
              <a:rect l="l" t="t" r="r" b="b"/>
              <a:pathLst>
                <a:path w="33" h="33" extrusionOk="0">
                  <a:moveTo>
                    <a:pt x="1" y="33"/>
                  </a:moveTo>
                  <a:cubicBezTo>
                    <a:pt x="1" y="33"/>
                    <a:pt x="33" y="1"/>
                    <a:pt x="33"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4" name="Google Shape;1968;p23">
              <a:extLst>
                <a:ext uri="{FF2B5EF4-FFF2-40B4-BE49-F238E27FC236}">
                  <a16:creationId xmlns:a16="http://schemas.microsoft.com/office/drawing/2014/main" id="{F74B9C72-6971-6F7D-E911-1ECFE5297613}"/>
                </a:ext>
              </a:extLst>
            </p:cNvPr>
            <p:cNvSpPr/>
            <p:nvPr/>
          </p:nvSpPr>
          <p:spPr>
            <a:xfrm>
              <a:off x="5686017" y="2382415"/>
              <a:ext cx="17201" cy="15068"/>
            </a:xfrm>
            <a:custGeom>
              <a:avLst/>
              <a:gdLst/>
              <a:ahLst/>
              <a:cxnLst/>
              <a:rect l="l" t="t" r="r" b="b"/>
              <a:pathLst>
                <a:path w="508" h="445" extrusionOk="0">
                  <a:moveTo>
                    <a:pt x="507" y="1"/>
                  </a:moveTo>
                  <a:cubicBezTo>
                    <a:pt x="285" y="159"/>
                    <a:pt x="127" y="254"/>
                    <a:pt x="0" y="317"/>
                  </a:cubicBezTo>
                  <a:cubicBezTo>
                    <a:pt x="64" y="412"/>
                    <a:pt x="127" y="444"/>
                    <a:pt x="222" y="444"/>
                  </a:cubicBezTo>
                  <a:cubicBezTo>
                    <a:pt x="380" y="444"/>
                    <a:pt x="507" y="254"/>
                    <a:pt x="507" y="32"/>
                  </a:cubicBezTo>
                  <a:cubicBezTo>
                    <a:pt x="507" y="32"/>
                    <a:pt x="507" y="1"/>
                    <a:pt x="50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5" name="Google Shape;1969;p23">
              <a:extLst>
                <a:ext uri="{FF2B5EF4-FFF2-40B4-BE49-F238E27FC236}">
                  <a16:creationId xmlns:a16="http://schemas.microsoft.com/office/drawing/2014/main" id="{CA28D561-26BD-597C-460A-EB777370AB79}"/>
                </a:ext>
              </a:extLst>
            </p:cNvPr>
            <p:cNvSpPr/>
            <p:nvPr/>
          </p:nvSpPr>
          <p:spPr>
            <a:xfrm>
              <a:off x="5678500" y="2400665"/>
              <a:ext cx="3251" cy="10734"/>
            </a:xfrm>
            <a:custGeom>
              <a:avLst/>
              <a:gdLst/>
              <a:ahLst/>
              <a:cxnLst/>
              <a:rect l="l" t="t" r="r" b="b"/>
              <a:pathLst>
                <a:path w="96" h="317" extrusionOk="0">
                  <a:moveTo>
                    <a:pt x="1" y="0"/>
                  </a:moveTo>
                  <a:cubicBezTo>
                    <a:pt x="1" y="32"/>
                    <a:pt x="1" y="32"/>
                    <a:pt x="1" y="63"/>
                  </a:cubicBezTo>
                  <a:lnTo>
                    <a:pt x="96" y="317"/>
                  </a:lnTo>
                  <a:cubicBezTo>
                    <a:pt x="96" y="190"/>
                    <a:pt x="64" y="63"/>
                    <a:pt x="1"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6" name="Google Shape;1970;p23">
              <a:extLst>
                <a:ext uri="{FF2B5EF4-FFF2-40B4-BE49-F238E27FC236}">
                  <a16:creationId xmlns:a16="http://schemas.microsoft.com/office/drawing/2014/main" id="{B64E2732-976D-E182-C692-454C6CB7F63F}"/>
                </a:ext>
              </a:extLst>
            </p:cNvPr>
            <p:cNvSpPr/>
            <p:nvPr/>
          </p:nvSpPr>
          <p:spPr>
            <a:xfrm>
              <a:off x="5704234" y="2397449"/>
              <a:ext cx="19334" cy="27901"/>
            </a:xfrm>
            <a:custGeom>
              <a:avLst/>
              <a:gdLst/>
              <a:ahLst/>
              <a:cxnLst/>
              <a:rect l="l" t="t" r="r" b="b"/>
              <a:pathLst>
                <a:path w="571" h="824" extrusionOk="0">
                  <a:moveTo>
                    <a:pt x="286" y="0"/>
                  </a:moveTo>
                  <a:cubicBezTo>
                    <a:pt x="128" y="0"/>
                    <a:pt x="1" y="190"/>
                    <a:pt x="1" y="412"/>
                  </a:cubicBezTo>
                  <a:cubicBezTo>
                    <a:pt x="1" y="633"/>
                    <a:pt x="128" y="823"/>
                    <a:pt x="286" y="823"/>
                  </a:cubicBezTo>
                  <a:cubicBezTo>
                    <a:pt x="444" y="823"/>
                    <a:pt x="571" y="633"/>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7" name="Google Shape;1971;p23">
              <a:extLst>
                <a:ext uri="{FF2B5EF4-FFF2-40B4-BE49-F238E27FC236}">
                  <a16:creationId xmlns:a16="http://schemas.microsoft.com/office/drawing/2014/main" id="{D390064E-FBD1-D344-EEFD-B4956C32E154}"/>
                </a:ext>
              </a:extLst>
            </p:cNvPr>
            <p:cNvSpPr/>
            <p:nvPr/>
          </p:nvSpPr>
          <p:spPr>
            <a:xfrm>
              <a:off x="5688150" y="2425315"/>
              <a:ext cx="15068" cy="25767"/>
            </a:xfrm>
            <a:custGeom>
              <a:avLst/>
              <a:gdLst/>
              <a:ahLst/>
              <a:cxnLst/>
              <a:rect l="l" t="t" r="r" b="b"/>
              <a:pathLst>
                <a:path w="445" h="761" extrusionOk="0">
                  <a:moveTo>
                    <a:pt x="159" y="0"/>
                  </a:moveTo>
                  <a:cubicBezTo>
                    <a:pt x="96" y="0"/>
                    <a:pt x="32" y="0"/>
                    <a:pt x="1" y="32"/>
                  </a:cubicBezTo>
                  <a:lnTo>
                    <a:pt x="286" y="761"/>
                  </a:lnTo>
                  <a:cubicBezTo>
                    <a:pt x="381" y="666"/>
                    <a:pt x="444" y="539"/>
                    <a:pt x="444" y="412"/>
                  </a:cubicBezTo>
                  <a:cubicBezTo>
                    <a:pt x="444" y="159"/>
                    <a:pt x="317" y="0"/>
                    <a:pt x="15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8" name="Google Shape;1972;p23">
              <a:extLst>
                <a:ext uri="{FF2B5EF4-FFF2-40B4-BE49-F238E27FC236}">
                  <a16:creationId xmlns:a16="http://schemas.microsoft.com/office/drawing/2014/main" id="{5A5363EC-7BBF-5733-CE0C-3C967F1D78DC}"/>
                </a:ext>
              </a:extLst>
            </p:cNvPr>
            <p:cNvSpPr/>
            <p:nvPr/>
          </p:nvSpPr>
          <p:spPr>
            <a:xfrm>
              <a:off x="5704234" y="2452133"/>
              <a:ext cx="19334" cy="27901"/>
            </a:xfrm>
            <a:custGeom>
              <a:avLst/>
              <a:gdLst/>
              <a:ahLst/>
              <a:cxnLst/>
              <a:rect l="l" t="t" r="r" b="b"/>
              <a:pathLst>
                <a:path w="571" h="824" extrusionOk="0">
                  <a:moveTo>
                    <a:pt x="286" y="0"/>
                  </a:moveTo>
                  <a:cubicBezTo>
                    <a:pt x="128" y="0"/>
                    <a:pt x="1" y="190"/>
                    <a:pt x="1" y="380"/>
                  </a:cubicBezTo>
                  <a:lnTo>
                    <a:pt x="159" y="760"/>
                  </a:lnTo>
                  <a:cubicBezTo>
                    <a:pt x="191" y="792"/>
                    <a:pt x="223"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69" name="Google Shape;2010;p23">
              <a:extLst>
                <a:ext uri="{FF2B5EF4-FFF2-40B4-BE49-F238E27FC236}">
                  <a16:creationId xmlns:a16="http://schemas.microsoft.com/office/drawing/2014/main" id="{23C5A946-C09B-0A99-ACD0-EB0F73239A8E}"/>
                </a:ext>
              </a:extLst>
            </p:cNvPr>
            <p:cNvSpPr/>
            <p:nvPr/>
          </p:nvSpPr>
          <p:spPr>
            <a:xfrm>
              <a:off x="5972337" y="2502516"/>
              <a:ext cx="12901" cy="4334"/>
            </a:xfrm>
            <a:custGeom>
              <a:avLst/>
              <a:gdLst/>
              <a:ahLst/>
              <a:cxnLst/>
              <a:rect l="l" t="t" r="r" b="b"/>
              <a:pathLst>
                <a:path w="381" h="128" extrusionOk="0">
                  <a:moveTo>
                    <a:pt x="0" y="1"/>
                  </a:moveTo>
                  <a:cubicBezTo>
                    <a:pt x="32" y="96"/>
                    <a:pt x="127" y="127"/>
                    <a:pt x="190" y="127"/>
                  </a:cubicBezTo>
                  <a:cubicBezTo>
                    <a:pt x="285" y="127"/>
                    <a:pt x="348" y="96"/>
                    <a:pt x="380" y="32"/>
                  </a:cubicBezTo>
                  <a:cubicBezTo>
                    <a:pt x="253" y="32"/>
                    <a:pt x="127" y="1"/>
                    <a:pt x="0"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0" name="Google Shape;2011;p23">
              <a:extLst>
                <a:ext uri="{FF2B5EF4-FFF2-40B4-BE49-F238E27FC236}">
                  <a16:creationId xmlns:a16="http://schemas.microsoft.com/office/drawing/2014/main" id="{AE52DA76-8276-8BE8-63EB-99E53666414C}"/>
                </a:ext>
              </a:extLst>
            </p:cNvPr>
            <p:cNvSpPr/>
            <p:nvPr/>
          </p:nvSpPr>
          <p:spPr>
            <a:xfrm>
              <a:off x="6014155" y="2501433"/>
              <a:ext cx="15034" cy="5418"/>
            </a:xfrm>
            <a:custGeom>
              <a:avLst/>
              <a:gdLst/>
              <a:ahLst/>
              <a:cxnLst/>
              <a:rect l="l" t="t" r="r" b="b"/>
              <a:pathLst>
                <a:path w="444" h="160" extrusionOk="0">
                  <a:moveTo>
                    <a:pt x="444" y="1"/>
                  </a:moveTo>
                  <a:cubicBezTo>
                    <a:pt x="285" y="33"/>
                    <a:pt x="159" y="64"/>
                    <a:pt x="0" y="64"/>
                  </a:cubicBezTo>
                  <a:cubicBezTo>
                    <a:pt x="64" y="128"/>
                    <a:pt x="127" y="159"/>
                    <a:pt x="190" y="159"/>
                  </a:cubicBezTo>
                  <a:cubicBezTo>
                    <a:pt x="285" y="159"/>
                    <a:pt x="380" y="96"/>
                    <a:pt x="44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1" name="Google Shape;2012;p23">
              <a:extLst>
                <a:ext uri="{FF2B5EF4-FFF2-40B4-BE49-F238E27FC236}">
                  <a16:creationId xmlns:a16="http://schemas.microsoft.com/office/drawing/2014/main" id="{1F9806A2-1EA4-96DE-B512-B33DFFBDF219}"/>
                </a:ext>
              </a:extLst>
            </p:cNvPr>
            <p:cNvSpPr/>
            <p:nvPr/>
          </p:nvSpPr>
          <p:spPr>
            <a:xfrm>
              <a:off x="5990554" y="2506816"/>
              <a:ext cx="19334" cy="27901"/>
            </a:xfrm>
            <a:custGeom>
              <a:avLst/>
              <a:gdLst/>
              <a:ahLst/>
              <a:cxnLst/>
              <a:rect l="l" t="t" r="r" b="b"/>
              <a:pathLst>
                <a:path w="571" h="824" extrusionOk="0">
                  <a:moveTo>
                    <a:pt x="286" y="0"/>
                  </a:moveTo>
                  <a:cubicBezTo>
                    <a:pt x="127" y="0"/>
                    <a:pt x="0" y="190"/>
                    <a:pt x="0" y="412"/>
                  </a:cubicBezTo>
                  <a:cubicBezTo>
                    <a:pt x="0" y="634"/>
                    <a:pt x="127" y="824"/>
                    <a:pt x="286" y="824"/>
                  </a:cubicBezTo>
                  <a:cubicBezTo>
                    <a:pt x="444" y="824"/>
                    <a:pt x="571" y="634"/>
                    <a:pt x="571" y="412"/>
                  </a:cubicBezTo>
                  <a:cubicBezTo>
                    <a:pt x="571"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2" name="Google Shape;2019;p23">
              <a:extLst>
                <a:ext uri="{FF2B5EF4-FFF2-40B4-BE49-F238E27FC236}">
                  <a16:creationId xmlns:a16="http://schemas.microsoft.com/office/drawing/2014/main" id="{9F7FF2B7-FDA8-5781-FF55-567D4E717201}"/>
                </a:ext>
              </a:extLst>
            </p:cNvPr>
            <p:cNvSpPr/>
            <p:nvPr/>
          </p:nvSpPr>
          <p:spPr>
            <a:xfrm>
              <a:off x="5887620" y="2479999"/>
              <a:ext cx="19334" cy="26851"/>
            </a:xfrm>
            <a:custGeom>
              <a:avLst/>
              <a:gdLst/>
              <a:ahLst/>
              <a:cxnLst/>
              <a:rect l="l" t="t" r="r" b="b"/>
              <a:pathLst>
                <a:path w="571" h="793" extrusionOk="0">
                  <a:moveTo>
                    <a:pt x="285" y="1"/>
                  </a:moveTo>
                  <a:cubicBezTo>
                    <a:pt x="127" y="1"/>
                    <a:pt x="0" y="191"/>
                    <a:pt x="0" y="412"/>
                  </a:cubicBezTo>
                  <a:cubicBezTo>
                    <a:pt x="0" y="634"/>
                    <a:pt x="127" y="792"/>
                    <a:pt x="285" y="792"/>
                  </a:cubicBezTo>
                  <a:cubicBezTo>
                    <a:pt x="444" y="792"/>
                    <a:pt x="570" y="634"/>
                    <a:pt x="570" y="412"/>
                  </a:cubicBezTo>
                  <a:cubicBezTo>
                    <a:pt x="570" y="191"/>
                    <a:pt x="444" y="1"/>
                    <a:pt x="285"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3" name="Google Shape;2020;p23">
              <a:extLst>
                <a:ext uri="{FF2B5EF4-FFF2-40B4-BE49-F238E27FC236}">
                  <a16:creationId xmlns:a16="http://schemas.microsoft.com/office/drawing/2014/main" id="{9A969153-5652-A45F-EA67-26D10E7FC8E3}"/>
                </a:ext>
              </a:extLst>
            </p:cNvPr>
            <p:cNvSpPr/>
            <p:nvPr/>
          </p:nvSpPr>
          <p:spPr>
            <a:xfrm>
              <a:off x="5929437" y="2491783"/>
              <a:ext cx="18251" cy="15068"/>
            </a:xfrm>
            <a:custGeom>
              <a:avLst/>
              <a:gdLst/>
              <a:ahLst/>
              <a:cxnLst/>
              <a:rect l="l" t="t" r="r" b="b"/>
              <a:pathLst>
                <a:path w="539" h="445" extrusionOk="0">
                  <a:moveTo>
                    <a:pt x="0" y="1"/>
                  </a:moveTo>
                  <a:cubicBezTo>
                    <a:pt x="0" y="1"/>
                    <a:pt x="0" y="33"/>
                    <a:pt x="0" y="64"/>
                  </a:cubicBezTo>
                  <a:cubicBezTo>
                    <a:pt x="0" y="286"/>
                    <a:pt x="127" y="444"/>
                    <a:pt x="285" y="444"/>
                  </a:cubicBezTo>
                  <a:cubicBezTo>
                    <a:pt x="412" y="444"/>
                    <a:pt x="507" y="349"/>
                    <a:pt x="539" y="191"/>
                  </a:cubicBezTo>
                  <a:cubicBezTo>
                    <a:pt x="349" y="128"/>
                    <a:pt x="159" y="64"/>
                    <a:pt x="0"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4" name="Google Shape;2021;p23">
              <a:extLst>
                <a:ext uri="{FF2B5EF4-FFF2-40B4-BE49-F238E27FC236}">
                  <a16:creationId xmlns:a16="http://schemas.microsoft.com/office/drawing/2014/main" id="{FC555129-11EB-4774-DE1C-83D0508B4EF4}"/>
                </a:ext>
              </a:extLst>
            </p:cNvPr>
            <p:cNvSpPr/>
            <p:nvPr/>
          </p:nvSpPr>
          <p:spPr>
            <a:xfrm>
              <a:off x="5907970" y="2506816"/>
              <a:ext cx="20418" cy="27901"/>
            </a:xfrm>
            <a:custGeom>
              <a:avLst/>
              <a:gdLst/>
              <a:ahLst/>
              <a:cxnLst/>
              <a:rect l="l" t="t" r="r" b="b"/>
              <a:pathLst>
                <a:path w="603" h="824" extrusionOk="0">
                  <a:moveTo>
                    <a:pt x="286" y="0"/>
                  </a:moveTo>
                  <a:cubicBezTo>
                    <a:pt x="128" y="0"/>
                    <a:pt x="1" y="190"/>
                    <a:pt x="1" y="412"/>
                  </a:cubicBezTo>
                  <a:cubicBezTo>
                    <a:pt x="1" y="634"/>
                    <a:pt x="128" y="824"/>
                    <a:pt x="286" y="824"/>
                  </a:cubicBezTo>
                  <a:cubicBezTo>
                    <a:pt x="476" y="824"/>
                    <a:pt x="603" y="634"/>
                    <a:pt x="603" y="412"/>
                  </a:cubicBezTo>
                  <a:cubicBezTo>
                    <a:pt x="603" y="190"/>
                    <a:pt x="444" y="0"/>
                    <a:pt x="286"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5" name="Google Shape;2022;p23">
              <a:extLst>
                <a:ext uri="{FF2B5EF4-FFF2-40B4-BE49-F238E27FC236}">
                  <a16:creationId xmlns:a16="http://schemas.microsoft.com/office/drawing/2014/main" id="{C790F412-21F6-77A3-762B-AC66AE617B5D}"/>
                </a:ext>
              </a:extLst>
            </p:cNvPr>
            <p:cNvSpPr/>
            <p:nvPr/>
          </p:nvSpPr>
          <p:spPr>
            <a:xfrm>
              <a:off x="5949821" y="2506816"/>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3" y="824"/>
                    <a:pt x="570" y="634"/>
                    <a:pt x="570" y="412"/>
                  </a:cubicBezTo>
                  <a:cubicBezTo>
                    <a:pt x="570" y="190"/>
                    <a:pt x="443"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6" name="Google Shape;2031;p23">
              <a:extLst>
                <a:ext uri="{FF2B5EF4-FFF2-40B4-BE49-F238E27FC236}">
                  <a16:creationId xmlns:a16="http://schemas.microsoft.com/office/drawing/2014/main" id="{8C9A0910-0EED-E7D9-9174-8153A8B1755D}"/>
                </a:ext>
              </a:extLst>
            </p:cNvPr>
            <p:cNvSpPr/>
            <p:nvPr/>
          </p:nvSpPr>
          <p:spPr>
            <a:xfrm>
              <a:off x="5805035" y="2318081"/>
              <a:ext cx="6467" cy="23634"/>
            </a:xfrm>
            <a:custGeom>
              <a:avLst/>
              <a:gdLst/>
              <a:ahLst/>
              <a:cxnLst/>
              <a:rect l="l" t="t" r="r" b="b"/>
              <a:pathLst>
                <a:path w="191" h="698" extrusionOk="0">
                  <a:moveTo>
                    <a:pt x="127" y="1"/>
                  </a:moveTo>
                  <a:cubicBezTo>
                    <a:pt x="64" y="64"/>
                    <a:pt x="1" y="191"/>
                    <a:pt x="1" y="317"/>
                  </a:cubicBezTo>
                  <a:cubicBezTo>
                    <a:pt x="1" y="476"/>
                    <a:pt x="96" y="634"/>
                    <a:pt x="191" y="697"/>
                  </a:cubicBezTo>
                  <a:cubicBezTo>
                    <a:pt x="159" y="476"/>
                    <a:pt x="127" y="254"/>
                    <a:pt x="127"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7" name="Google Shape;2032;p23">
              <a:extLst>
                <a:ext uri="{FF2B5EF4-FFF2-40B4-BE49-F238E27FC236}">
                  <a16:creationId xmlns:a16="http://schemas.microsoft.com/office/drawing/2014/main" id="{589DF5B4-5ACB-6C9D-74A2-34860CF9DC4E}"/>
                </a:ext>
              </a:extLst>
            </p:cNvPr>
            <p:cNvSpPr/>
            <p:nvPr/>
          </p:nvSpPr>
          <p:spPr>
            <a:xfrm>
              <a:off x="5806119" y="2370632"/>
              <a:ext cx="18251" cy="26851"/>
            </a:xfrm>
            <a:custGeom>
              <a:avLst/>
              <a:gdLst/>
              <a:ahLst/>
              <a:cxnLst/>
              <a:rect l="l" t="t" r="r" b="b"/>
              <a:pathLst>
                <a:path w="539" h="793" extrusionOk="0">
                  <a:moveTo>
                    <a:pt x="285" y="0"/>
                  </a:moveTo>
                  <a:cubicBezTo>
                    <a:pt x="127" y="0"/>
                    <a:pt x="0" y="159"/>
                    <a:pt x="0" y="380"/>
                  </a:cubicBezTo>
                  <a:cubicBezTo>
                    <a:pt x="0" y="634"/>
                    <a:pt x="127" y="792"/>
                    <a:pt x="285" y="792"/>
                  </a:cubicBezTo>
                  <a:cubicBezTo>
                    <a:pt x="380" y="792"/>
                    <a:pt x="507" y="697"/>
                    <a:pt x="539" y="539"/>
                  </a:cubicBezTo>
                  <a:cubicBezTo>
                    <a:pt x="475" y="380"/>
                    <a:pt x="412" y="190"/>
                    <a:pt x="349"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8" name="Google Shape;2033;p23">
              <a:extLst>
                <a:ext uri="{FF2B5EF4-FFF2-40B4-BE49-F238E27FC236}">
                  <a16:creationId xmlns:a16="http://schemas.microsoft.com/office/drawing/2014/main" id="{895CF82A-BAFD-1DAF-7623-640B61F798C1}"/>
                </a:ext>
              </a:extLst>
            </p:cNvPr>
            <p:cNvSpPr/>
            <p:nvPr/>
          </p:nvSpPr>
          <p:spPr>
            <a:xfrm>
              <a:off x="5826502" y="2400665"/>
              <a:ext cx="16117" cy="24684"/>
            </a:xfrm>
            <a:custGeom>
              <a:avLst/>
              <a:gdLst/>
              <a:ahLst/>
              <a:cxnLst/>
              <a:rect l="l" t="t" r="r" b="b"/>
              <a:pathLst>
                <a:path w="476" h="729" extrusionOk="0">
                  <a:moveTo>
                    <a:pt x="95" y="0"/>
                  </a:moveTo>
                  <a:cubicBezTo>
                    <a:pt x="32" y="95"/>
                    <a:pt x="0" y="190"/>
                    <a:pt x="0" y="317"/>
                  </a:cubicBezTo>
                  <a:cubicBezTo>
                    <a:pt x="0" y="538"/>
                    <a:pt x="127" y="728"/>
                    <a:pt x="285" y="728"/>
                  </a:cubicBezTo>
                  <a:cubicBezTo>
                    <a:pt x="348" y="728"/>
                    <a:pt x="412" y="697"/>
                    <a:pt x="475" y="633"/>
                  </a:cubicBezTo>
                  <a:cubicBezTo>
                    <a:pt x="317" y="443"/>
                    <a:pt x="190" y="222"/>
                    <a:pt x="9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79" name="Google Shape;2034;p23">
              <a:extLst>
                <a:ext uri="{FF2B5EF4-FFF2-40B4-BE49-F238E27FC236}">
                  <a16:creationId xmlns:a16="http://schemas.microsoft.com/office/drawing/2014/main" id="{E2EC3A7D-D7DC-A9E1-8B68-609FA799C1E4}"/>
                </a:ext>
              </a:extLst>
            </p:cNvPr>
            <p:cNvSpPr/>
            <p:nvPr/>
          </p:nvSpPr>
          <p:spPr>
            <a:xfrm>
              <a:off x="5806119" y="2425315"/>
              <a:ext cx="19334" cy="26851"/>
            </a:xfrm>
            <a:custGeom>
              <a:avLst/>
              <a:gdLst/>
              <a:ahLst/>
              <a:cxnLst/>
              <a:rect l="l" t="t" r="r" b="b"/>
              <a:pathLst>
                <a:path w="571" h="793" extrusionOk="0">
                  <a:moveTo>
                    <a:pt x="285" y="0"/>
                  </a:moveTo>
                  <a:cubicBezTo>
                    <a:pt x="127" y="0"/>
                    <a:pt x="0" y="159"/>
                    <a:pt x="0" y="380"/>
                  </a:cubicBezTo>
                  <a:cubicBezTo>
                    <a:pt x="0" y="634"/>
                    <a:pt x="127" y="792"/>
                    <a:pt x="285" y="792"/>
                  </a:cubicBezTo>
                  <a:cubicBezTo>
                    <a:pt x="444" y="792"/>
                    <a:pt x="570" y="602"/>
                    <a:pt x="570" y="380"/>
                  </a:cubicBezTo>
                  <a:cubicBezTo>
                    <a:pt x="570" y="159"/>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80" name="Google Shape;2035;p23">
              <a:extLst>
                <a:ext uri="{FF2B5EF4-FFF2-40B4-BE49-F238E27FC236}">
                  <a16:creationId xmlns:a16="http://schemas.microsoft.com/office/drawing/2014/main" id="{D63F4B01-3E78-7609-7F59-3B0D752DD9F0}"/>
                </a:ext>
              </a:extLst>
            </p:cNvPr>
            <p:cNvSpPr/>
            <p:nvPr/>
          </p:nvSpPr>
          <p:spPr>
            <a:xfrm>
              <a:off x="5846852" y="2430665"/>
              <a:ext cx="17201" cy="21501"/>
            </a:xfrm>
            <a:custGeom>
              <a:avLst/>
              <a:gdLst/>
              <a:ahLst/>
              <a:cxnLst/>
              <a:rect l="l" t="t" r="r" b="b"/>
              <a:pathLst>
                <a:path w="508" h="635" extrusionOk="0">
                  <a:moveTo>
                    <a:pt x="64" y="1"/>
                  </a:moveTo>
                  <a:cubicBezTo>
                    <a:pt x="32" y="64"/>
                    <a:pt x="1" y="159"/>
                    <a:pt x="1" y="254"/>
                  </a:cubicBezTo>
                  <a:cubicBezTo>
                    <a:pt x="1" y="476"/>
                    <a:pt x="128" y="634"/>
                    <a:pt x="286" y="634"/>
                  </a:cubicBezTo>
                  <a:cubicBezTo>
                    <a:pt x="381" y="634"/>
                    <a:pt x="444" y="603"/>
                    <a:pt x="508" y="539"/>
                  </a:cubicBezTo>
                  <a:cubicBezTo>
                    <a:pt x="349" y="349"/>
                    <a:pt x="191" y="191"/>
                    <a:pt x="64"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81" name="Google Shape;2036;p23">
              <a:extLst>
                <a:ext uri="{FF2B5EF4-FFF2-40B4-BE49-F238E27FC236}">
                  <a16:creationId xmlns:a16="http://schemas.microsoft.com/office/drawing/2014/main" id="{D883869A-392A-CBFA-8B66-2597D76FE497}"/>
                </a:ext>
              </a:extLst>
            </p:cNvPr>
            <p:cNvSpPr/>
            <p:nvPr/>
          </p:nvSpPr>
          <p:spPr>
            <a:xfrm>
              <a:off x="5826502" y="2452133"/>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3" y="824"/>
                    <a:pt x="570" y="634"/>
                    <a:pt x="570" y="412"/>
                  </a:cubicBezTo>
                  <a:cubicBezTo>
                    <a:pt x="570" y="190"/>
                    <a:pt x="443"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82" name="Google Shape;2037;p23">
              <a:extLst>
                <a:ext uri="{FF2B5EF4-FFF2-40B4-BE49-F238E27FC236}">
                  <a16:creationId xmlns:a16="http://schemas.microsoft.com/office/drawing/2014/main" id="{EFB39C2B-0AC0-D64C-58DD-E3D75CC27235}"/>
                </a:ext>
              </a:extLst>
            </p:cNvPr>
            <p:cNvSpPr/>
            <p:nvPr/>
          </p:nvSpPr>
          <p:spPr>
            <a:xfrm>
              <a:off x="5868320" y="2455349"/>
              <a:ext cx="19334" cy="24684"/>
            </a:xfrm>
            <a:custGeom>
              <a:avLst/>
              <a:gdLst/>
              <a:ahLst/>
              <a:cxnLst/>
              <a:rect l="l" t="t" r="r" b="b"/>
              <a:pathLst>
                <a:path w="571" h="729" extrusionOk="0">
                  <a:moveTo>
                    <a:pt x="95" y="0"/>
                  </a:moveTo>
                  <a:cubicBezTo>
                    <a:pt x="32" y="95"/>
                    <a:pt x="0" y="190"/>
                    <a:pt x="0" y="317"/>
                  </a:cubicBezTo>
                  <a:cubicBezTo>
                    <a:pt x="0" y="539"/>
                    <a:pt x="127" y="729"/>
                    <a:pt x="285" y="729"/>
                  </a:cubicBezTo>
                  <a:cubicBezTo>
                    <a:pt x="412" y="729"/>
                    <a:pt x="539" y="570"/>
                    <a:pt x="570" y="380"/>
                  </a:cubicBezTo>
                  <a:cubicBezTo>
                    <a:pt x="412" y="285"/>
                    <a:pt x="254" y="159"/>
                    <a:pt x="9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83" name="Google Shape;2038;p23">
              <a:extLst>
                <a:ext uri="{FF2B5EF4-FFF2-40B4-BE49-F238E27FC236}">
                  <a16:creationId xmlns:a16="http://schemas.microsoft.com/office/drawing/2014/main" id="{40575F11-98FB-B659-2FD8-A3C8C1A94165}"/>
                </a:ext>
              </a:extLst>
            </p:cNvPr>
            <p:cNvSpPr/>
            <p:nvPr/>
          </p:nvSpPr>
          <p:spPr>
            <a:xfrm>
              <a:off x="5810419" y="2479999"/>
              <a:ext cx="15034" cy="13984"/>
            </a:xfrm>
            <a:custGeom>
              <a:avLst/>
              <a:gdLst/>
              <a:ahLst/>
              <a:cxnLst/>
              <a:rect l="l" t="t" r="r" b="b"/>
              <a:pathLst>
                <a:path w="444" h="413" extrusionOk="0">
                  <a:moveTo>
                    <a:pt x="158" y="1"/>
                  </a:moveTo>
                  <a:cubicBezTo>
                    <a:pt x="95" y="1"/>
                    <a:pt x="32" y="32"/>
                    <a:pt x="0" y="64"/>
                  </a:cubicBezTo>
                  <a:cubicBezTo>
                    <a:pt x="127" y="127"/>
                    <a:pt x="253" y="222"/>
                    <a:pt x="348" y="317"/>
                  </a:cubicBezTo>
                  <a:cubicBezTo>
                    <a:pt x="380" y="349"/>
                    <a:pt x="412" y="381"/>
                    <a:pt x="443" y="412"/>
                  </a:cubicBezTo>
                  <a:cubicBezTo>
                    <a:pt x="443" y="191"/>
                    <a:pt x="317" y="1"/>
                    <a:pt x="158"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84" name="Google Shape;2039;p23">
              <a:extLst>
                <a:ext uri="{FF2B5EF4-FFF2-40B4-BE49-F238E27FC236}">
                  <a16:creationId xmlns:a16="http://schemas.microsoft.com/office/drawing/2014/main" id="{A3EEF806-9230-8E06-0C56-66344F39D95E}"/>
                </a:ext>
              </a:extLst>
            </p:cNvPr>
            <p:cNvSpPr/>
            <p:nvPr/>
          </p:nvSpPr>
          <p:spPr>
            <a:xfrm>
              <a:off x="5846852" y="2479999"/>
              <a:ext cx="20418" cy="26851"/>
            </a:xfrm>
            <a:custGeom>
              <a:avLst/>
              <a:gdLst/>
              <a:ahLst/>
              <a:cxnLst/>
              <a:rect l="l" t="t" r="r" b="b"/>
              <a:pathLst>
                <a:path w="603" h="793" extrusionOk="0">
                  <a:moveTo>
                    <a:pt x="286" y="1"/>
                  </a:moveTo>
                  <a:cubicBezTo>
                    <a:pt x="128" y="1"/>
                    <a:pt x="1" y="191"/>
                    <a:pt x="1" y="412"/>
                  </a:cubicBezTo>
                  <a:cubicBezTo>
                    <a:pt x="1" y="634"/>
                    <a:pt x="128" y="792"/>
                    <a:pt x="286" y="792"/>
                  </a:cubicBezTo>
                  <a:cubicBezTo>
                    <a:pt x="444" y="792"/>
                    <a:pt x="571" y="634"/>
                    <a:pt x="571" y="412"/>
                  </a:cubicBezTo>
                  <a:cubicBezTo>
                    <a:pt x="603" y="191"/>
                    <a:pt x="444" y="1"/>
                    <a:pt x="286"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85" name="Google Shape;2040;p23">
              <a:extLst>
                <a:ext uri="{FF2B5EF4-FFF2-40B4-BE49-F238E27FC236}">
                  <a16:creationId xmlns:a16="http://schemas.microsoft.com/office/drawing/2014/main" id="{859055AE-B444-88AE-FFED-4F2F61D6DE09}"/>
                </a:ext>
              </a:extLst>
            </p:cNvPr>
            <p:cNvSpPr/>
            <p:nvPr/>
          </p:nvSpPr>
          <p:spPr>
            <a:xfrm>
              <a:off x="5835069" y="2506816"/>
              <a:ext cx="10767" cy="21467"/>
            </a:xfrm>
            <a:custGeom>
              <a:avLst/>
              <a:gdLst/>
              <a:ahLst/>
              <a:cxnLst/>
              <a:rect l="l" t="t" r="r" b="b"/>
              <a:pathLst>
                <a:path w="318" h="634" extrusionOk="0">
                  <a:moveTo>
                    <a:pt x="0" y="0"/>
                  </a:moveTo>
                  <a:cubicBezTo>
                    <a:pt x="127" y="222"/>
                    <a:pt x="222" y="412"/>
                    <a:pt x="285" y="634"/>
                  </a:cubicBezTo>
                  <a:cubicBezTo>
                    <a:pt x="317" y="570"/>
                    <a:pt x="317" y="507"/>
                    <a:pt x="317" y="412"/>
                  </a:cubicBezTo>
                  <a:cubicBezTo>
                    <a:pt x="317" y="190"/>
                    <a:pt x="190" y="0"/>
                    <a:pt x="3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86" name="Google Shape;2041;p23">
              <a:extLst>
                <a:ext uri="{FF2B5EF4-FFF2-40B4-BE49-F238E27FC236}">
                  <a16:creationId xmlns:a16="http://schemas.microsoft.com/office/drawing/2014/main" id="{10F182D0-2964-71A1-E74F-01C55F365F3F}"/>
                </a:ext>
              </a:extLst>
            </p:cNvPr>
            <p:cNvSpPr/>
            <p:nvPr/>
          </p:nvSpPr>
          <p:spPr>
            <a:xfrm>
              <a:off x="5868320" y="2506816"/>
              <a:ext cx="19334" cy="27901"/>
            </a:xfrm>
            <a:custGeom>
              <a:avLst/>
              <a:gdLst/>
              <a:ahLst/>
              <a:cxnLst/>
              <a:rect l="l" t="t" r="r" b="b"/>
              <a:pathLst>
                <a:path w="571" h="824" extrusionOk="0">
                  <a:moveTo>
                    <a:pt x="285" y="0"/>
                  </a:moveTo>
                  <a:cubicBezTo>
                    <a:pt x="127" y="0"/>
                    <a:pt x="0" y="190"/>
                    <a:pt x="0" y="412"/>
                  </a:cubicBezTo>
                  <a:cubicBezTo>
                    <a:pt x="0" y="634"/>
                    <a:pt x="127" y="824"/>
                    <a:pt x="285" y="824"/>
                  </a:cubicBezTo>
                  <a:cubicBezTo>
                    <a:pt x="444" y="824"/>
                    <a:pt x="570" y="634"/>
                    <a:pt x="570" y="412"/>
                  </a:cubicBezTo>
                  <a:cubicBezTo>
                    <a:pt x="570" y="190"/>
                    <a:pt x="444" y="0"/>
                    <a:pt x="285"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87" name="Google Shape;2042;p23">
              <a:extLst>
                <a:ext uri="{FF2B5EF4-FFF2-40B4-BE49-F238E27FC236}">
                  <a16:creationId xmlns:a16="http://schemas.microsoft.com/office/drawing/2014/main" id="{A167A256-09BC-BB3D-634B-946E0CD8B721}"/>
                </a:ext>
              </a:extLst>
            </p:cNvPr>
            <p:cNvSpPr/>
            <p:nvPr/>
          </p:nvSpPr>
          <p:spPr>
            <a:xfrm>
              <a:off x="3566043" y="2284830"/>
              <a:ext cx="2469579" cy="1707153"/>
            </a:xfrm>
            <a:custGeom>
              <a:avLst/>
              <a:gdLst/>
              <a:ahLst/>
              <a:cxnLst/>
              <a:rect l="l" t="t" r="r" b="b"/>
              <a:pathLst>
                <a:path w="72935" h="50418" extrusionOk="0">
                  <a:moveTo>
                    <a:pt x="824" y="1"/>
                  </a:moveTo>
                  <a:cubicBezTo>
                    <a:pt x="349" y="1"/>
                    <a:pt x="1" y="381"/>
                    <a:pt x="1" y="793"/>
                  </a:cubicBezTo>
                  <a:lnTo>
                    <a:pt x="1" y="46174"/>
                  </a:lnTo>
                  <a:cubicBezTo>
                    <a:pt x="1" y="46617"/>
                    <a:pt x="349" y="46966"/>
                    <a:pt x="824" y="46966"/>
                  </a:cubicBezTo>
                  <a:lnTo>
                    <a:pt x="34615" y="46966"/>
                  </a:lnTo>
                  <a:lnTo>
                    <a:pt x="34615" y="50418"/>
                  </a:lnTo>
                  <a:lnTo>
                    <a:pt x="38637" y="50418"/>
                  </a:lnTo>
                  <a:lnTo>
                    <a:pt x="38637" y="46966"/>
                  </a:lnTo>
                  <a:lnTo>
                    <a:pt x="72111" y="46966"/>
                  </a:lnTo>
                  <a:cubicBezTo>
                    <a:pt x="72555" y="46966"/>
                    <a:pt x="72935" y="46617"/>
                    <a:pt x="72935" y="46174"/>
                  </a:cubicBezTo>
                  <a:lnTo>
                    <a:pt x="72935" y="793"/>
                  </a:lnTo>
                  <a:cubicBezTo>
                    <a:pt x="72935" y="381"/>
                    <a:pt x="72555" y="1"/>
                    <a:pt x="7211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88" name="Google Shape;2043;p23">
              <a:extLst>
                <a:ext uri="{FF2B5EF4-FFF2-40B4-BE49-F238E27FC236}">
                  <a16:creationId xmlns:a16="http://schemas.microsoft.com/office/drawing/2014/main" id="{C7DC58B7-8EBB-F4C7-E252-E3584F72D20E}"/>
                </a:ext>
              </a:extLst>
            </p:cNvPr>
            <p:cNvSpPr/>
            <p:nvPr/>
          </p:nvSpPr>
          <p:spPr>
            <a:xfrm>
              <a:off x="3561776" y="2280564"/>
              <a:ext cx="2478146" cy="1714637"/>
            </a:xfrm>
            <a:custGeom>
              <a:avLst/>
              <a:gdLst/>
              <a:ahLst/>
              <a:cxnLst/>
              <a:rect l="l" t="t" r="r" b="b"/>
              <a:pathLst>
                <a:path w="73188" h="50639" extrusionOk="0">
                  <a:moveTo>
                    <a:pt x="72237" y="254"/>
                  </a:moveTo>
                  <a:cubicBezTo>
                    <a:pt x="72617" y="254"/>
                    <a:pt x="72934" y="570"/>
                    <a:pt x="72934" y="919"/>
                  </a:cubicBezTo>
                  <a:lnTo>
                    <a:pt x="72934" y="46300"/>
                  </a:lnTo>
                  <a:cubicBezTo>
                    <a:pt x="72934" y="46680"/>
                    <a:pt x="72617" y="46965"/>
                    <a:pt x="72237" y="46965"/>
                  </a:cubicBezTo>
                  <a:lnTo>
                    <a:pt x="38636" y="46965"/>
                  </a:lnTo>
                  <a:lnTo>
                    <a:pt x="38636" y="50417"/>
                  </a:lnTo>
                  <a:lnTo>
                    <a:pt x="34868" y="50417"/>
                  </a:lnTo>
                  <a:lnTo>
                    <a:pt x="34868" y="46965"/>
                  </a:lnTo>
                  <a:lnTo>
                    <a:pt x="950" y="46965"/>
                  </a:lnTo>
                  <a:cubicBezTo>
                    <a:pt x="538" y="46965"/>
                    <a:pt x="222" y="46680"/>
                    <a:pt x="222" y="46300"/>
                  </a:cubicBezTo>
                  <a:lnTo>
                    <a:pt x="222" y="919"/>
                  </a:lnTo>
                  <a:cubicBezTo>
                    <a:pt x="222" y="570"/>
                    <a:pt x="538" y="254"/>
                    <a:pt x="950" y="254"/>
                  </a:cubicBezTo>
                  <a:close/>
                  <a:moveTo>
                    <a:pt x="950" y="0"/>
                  </a:moveTo>
                  <a:cubicBezTo>
                    <a:pt x="412" y="0"/>
                    <a:pt x="0" y="412"/>
                    <a:pt x="0" y="919"/>
                  </a:cubicBezTo>
                  <a:lnTo>
                    <a:pt x="0" y="46300"/>
                  </a:lnTo>
                  <a:cubicBezTo>
                    <a:pt x="0" y="46807"/>
                    <a:pt x="412" y="47218"/>
                    <a:pt x="950" y="47218"/>
                  </a:cubicBezTo>
                  <a:lnTo>
                    <a:pt x="34646" y="47218"/>
                  </a:lnTo>
                  <a:lnTo>
                    <a:pt x="34646" y="50639"/>
                  </a:lnTo>
                  <a:lnTo>
                    <a:pt x="38890" y="50639"/>
                  </a:lnTo>
                  <a:lnTo>
                    <a:pt x="38890" y="47218"/>
                  </a:lnTo>
                  <a:lnTo>
                    <a:pt x="72237" y="47218"/>
                  </a:lnTo>
                  <a:cubicBezTo>
                    <a:pt x="72744" y="47218"/>
                    <a:pt x="73187" y="46807"/>
                    <a:pt x="73187" y="46300"/>
                  </a:cubicBezTo>
                  <a:lnTo>
                    <a:pt x="73187" y="919"/>
                  </a:lnTo>
                  <a:cubicBezTo>
                    <a:pt x="73187" y="412"/>
                    <a:pt x="72744" y="0"/>
                    <a:pt x="72237" y="0"/>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489" name="Google Shape;2044;p23">
              <a:extLst>
                <a:ext uri="{FF2B5EF4-FFF2-40B4-BE49-F238E27FC236}">
                  <a16:creationId xmlns:a16="http://schemas.microsoft.com/office/drawing/2014/main" id="{55D65015-CC72-8F3C-5A0B-86FF0C44D2D5}"/>
                </a:ext>
              </a:extLst>
            </p:cNvPr>
            <p:cNvSpPr/>
            <p:nvPr/>
          </p:nvSpPr>
          <p:spPr>
            <a:xfrm>
              <a:off x="3641110" y="2352381"/>
              <a:ext cx="2304444" cy="1446601"/>
            </a:xfrm>
            <a:custGeom>
              <a:avLst/>
              <a:gdLst/>
              <a:ahLst/>
              <a:cxnLst/>
              <a:rect l="l" t="t" r="r" b="b"/>
              <a:pathLst>
                <a:path w="68058" h="42723" extrusionOk="0">
                  <a:moveTo>
                    <a:pt x="1" y="1"/>
                  </a:moveTo>
                  <a:lnTo>
                    <a:pt x="1" y="42722"/>
                  </a:lnTo>
                  <a:lnTo>
                    <a:pt x="68057" y="42722"/>
                  </a:lnTo>
                  <a:lnTo>
                    <a:pt x="68057"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90" name="Google Shape;2045;p23">
              <a:extLst>
                <a:ext uri="{FF2B5EF4-FFF2-40B4-BE49-F238E27FC236}">
                  <a16:creationId xmlns:a16="http://schemas.microsoft.com/office/drawing/2014/main" id="{B4D9F43A-ED43-79B6-86CF-B5CB76D40FAA}"/>
                </a:ext>
              </a:extLst>
            </p:cNvPr>
            <p:cNvSpPr/>
            <p:nvPr/>
          </p:nvSpPr>
          <p:spPr>
            <a:xfrm>
              <a:off x="4124733" y="3937266"/>
              <a:ext cx="1362933" cy="60101"/>
            </a:xfrm>
            <a:custGeom>
              <a:avLst/>
              <a:gdLst/>
              <a:ahLst/>
              <a:cxnLst/>
              <a:rect l="l" t="t" r="r" b="b"/>
              <a:pathLst>
                <a:path w="40252" h="1775" extrusionOk="0">
                  <a:moveTo>
                    <a:pt x="760" y="1"/>
                  </a:moveTo>
                  <a:cubicBezTo>
                    <a:pt x="349" y="1"/>
                    <a:pt x="0" y="412"/>
                    <a:pt x="0" y="887"/>
                  </a:cubicBezTo>
                  <a:cubicBezTo>
                    <a:pt x="0" y="1362"/>
                    <a:pt x="349" y="1774"/>
                    <a:pt x="760" y="1774"/>
                  </a:cubicBezTo>
                  <a:lnTo>
                    <a:pt x="39492" y="1774"/>
                  </a:lnTo>
                  <a:cubicBezTo>
                    <a:pt x="39903" y="1774"/>
                    <a:pt x="40252" y="1362"/>
                    <a:pt x="40252" y="887"/>
                  </a:cubicBezTo>
                  <a:cubicBezTo>
                    <a:pt x="40252" y="412"/>
                    <a:pt x="39903" y="1"/>
                    <a:pt x="3949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91" name="Google Shape;2046;p23">
              <a:extLst>
                <a:ext uri="{FF2B5EF4-FFF2-40B4-BE49-F238E27FC236}">
                  <a16:creationId xmlns:a16="http://schemas.microsoft.com/office/drawing/2014/main" id="{50F72DC9-64B2-FBA1-568E-343F56636F41}"/>
                </a:ext>
              </a:extLst>
            </p:cNvPr>
            <p:cNvSpPr/>
            <p:nvPr/>
          </p:nvSpPr>
          <p:spPr>
            <a:xfrm>
              <a:off x="4121516" y="3934049"/>
              <a:ext cx="1370450" cy="66535"/>
            </a:xfrm>
            <a:custGeom>
              <a:avLst/>
              <a:gdLst/>
              <a:ahLst/>
              <a:cxnLst/>
              <a:rect l="l" t="t" r="r" b="b"/>
              <a:pathLst>
                <a:path w="40474" h="1965" extrusionOk="0">
                  <a:moveTo>
                    <a:pt x="39587" y="222"/>
                  </a:moveTo>
                  <a:cubicBezTo>
                    <a:pt x="39935" y="222"/>
                    <a:pt x="40220" y="571"/>
                    <a:pt x="40220" y="982"/>
                  </a:cubicBezTo>
                  <a:cubicBezTo>
                    <a:pt x="40220" y="1394"/>
                    <a:pt x="39935" y="1742"/>
                    <a:pt x="39587" y="1742"/>
                  </a:cubicBezTo>
                  <a:lnTo>
                    <a:pt x="855" y="1742"/>
                  </a:lnTo>
                  <a:cubicBezTo>
                    <a:pt x="507" y="1742"/>
                    <a:pt x="222" y="1394"/>
                    <a:pt x="222" y="982"/>
                  </a:cubicBezTo>
                  <a:cubicBezTo>
                    <a:pt x="222" y="571"/>
                    <a:pt x="507" y="222"/>
                    <a:pt x="855" y="222"/>
                  </a:cubicBezTo>
                  <a:close/>
                  <a:moveTo>
                    <a:pt x="855" y="1"/>
                  </a:moveTo>
                  <a:cubicBezTo>
                    <a:pt x="380" y="1"/>
                    <a:pt x="0" y="444"/>
                    <a:pt x="0" y="982"/>
                  </a:cubicBezTo>
                  <a:cubicBezTo>
                    <a:pt x="0" y="1521"/>
                    <a:pt x="380" y="1964"/>
                    <a:pt x="855" y="1964"/>
                  </a:cubicBezTo>
                  <a:lnTo>
                    <a:pt x="39587" y="1964"/>
                  </a:lnTo>
                  <a:cubicBezTo>
                    <a:pt x="40062" y="1964"/>
                    <a:pt x="40473" y="1521"/>
                    <a:pt x="40473" y="982"/>
                  </a:cubicBezTo>
                  <a:cubicBezTo>
                    <a:pt x="40473" y="444"/>
                    <a:pt x="40062" y="1"/>
                    <a:pt x="39587"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492" name="Google Shape;2047;p23">
              <a:extLst>
                <a:ext uri="{FF2B5EF4-FFF2-40B4-BE49-F238E27FC236}">
                  <a16:creationId xmlns:a16="http://schemas.microsoft.com/office/drawing/2014/main" id="{1C061168-D904-1A98-CC23-C50D0DCE1325}"/>
                </a:ext>
              </a:extLst>
            </p:cNvPr>
            <p:cNvSpPr/>
            <p:nvPr/>
          </p:nvSpPr>
          <p:spPr>
            <a:xfrm>
              <a:off x="4068965" y="1757258"/>
              <a:ext cx="1493768" cy="1051962"/>
            </a:xfrm>
            <a:custGeom>
              <a:avLst/>
              <a:gdLst/>
              <a:ahLst/>
              <a:cxnLst/>
              <a:rect l="l" t="t" r="r" b="b"/>
              <a:pathLst>
                <a:path w="44116" h="31068" extrusionOk="0">
                  <a:moveTo>
                    <a:pt x="2312" y="1"/>
                  </a:moveTo>
                  <a:cubicBezTo>
                    <a:pt x="1711" y="1"/>
                    <a:pt x="1109" y="222"/>
                    <a:pt x="666" y="571"/>
                  </a:cubicBezTo>
                  <a:cubicBezTo>
                    <a:pt x="317" y="1046"/>
                    <a:pt x="96" y="1616"/>
                    <a:pt x="96" y="2249"/>
                  </a:cubicBezTo>
                  <a:lnTo>
                    <a:pt x="1" y="28344"/>
                  </a:lnTo>
                  <a:cubicBezTo>
                    <a:pt x="1" y="29865"/>
                    <a:pt x="1236" y="31068"/>
                    <a:pt x="2724" y="31068"/>
                  </a:cubicBezTo>
                  <a:lnTo>
                    <a:pt x="41804" y="31068"/>
                  </a:lnTo>
                  <a:cubicBezTo>
                    <a:pt x="42437" y="31068"/>
                    <a:pt x="43007" y="30878"/>
                    <a:pt x="43450" y="30498"/>
                  </a:cubicBezTo>
                  <a:cubicBezTo>
                    <a:pt x="43799" y="30055"/>
                    <a:pt x="44021" y="29484"/>
                    <a:pt x="44021" y="28851"/>
                  </a:cubicBezTo>
                  <a:lnTo>
                    <a:pt x="44116" y="2756"/>
                  </a:lnTo>
                  <a:cubicBezTo>
                    <a:pt x="44116" y="1236"/>
                    <a:pt x="42880" y="1"/>
                    <a:pt x="41392" y="1"/>
                  </a:cubicBezTo>
                  <a:close/>
                </a:path>
              </a:pathLst>
            </a:custGeom>
            <a:solidFill>
              <a:srgbClr val="D0DEE9"/>
            </a:solidFill>
            <a:ln>
              <a:noFill/>
            </a:ln>
          </p:spPr>
          <p:txBody>
            <a:bodyPr spcFirstLastPara="1" wrap="square" lIns="91425" tIns="91425" rIns="91425" bIns="91425" anchor="ctr" anchorCtr="0">
              <a:noAutofit/>
            </a:bodyPr>
            <a:lstStyle/>
            <a:p>
              <a:endParaRPr/>
            </a:p>
          </p:txBody>
        </p:sp>
        <p:sp>
          <p:nvSpPr>
            <p:cNvPr id="1493" name="Google Shape;2048;p23">
              <a:extLst>
                <a:ext uri="{FF2B5EF4-FFF2-40B4-BE49-F238E27FC236}">
                  <a16:creationId xmlns:a16="http://schemas.microsoft.com/office/drawing/2014/main" id="{06F87996-7452-6BCC-9687-38906EAE6A4E}"/>
                </a:ext>
              </a:extLst>
            </p:cNvPr>
            <p:cNvSpPr/>
            <p:nvPr/>
          </p:nvSpPr>
          <p:spPr>
            <a:xfrm>
              <a:off x="4146166" y="2644051"/>
              <a:ext cx="408589" cy="16117"/>
            </a:xfrm>
            <a:custGeom>
              <a:avLst/>
              <a:gdLst/>
              <a:ahLst/>
              <a:cxnLst/>
              <a:rect l="l" t="t" r="r" b="b"/>
              <a:pathLst>
                <a:path w="12067" h="476" extrusionOk="0">
                  <a:moveTo>
                    <a:pt x="1" y="1"/>
                  </a:moveTo>
                  <a:lnTo>
                    <a:pt x="1" y="476"/>
                  </a:lnTo>
                  <a:lnTo>
                    <a:pt x="12067" y="476"/>
                  </a:lnTo>
                  <a:lnTo>
                    <a:pt x="12067"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94" name="Google Shape;2049;p23">
              <a:extLst>
                <a:ext uri="{FF2B5EF4-FFF2-40B4-BE49-F238E27FC236}">
                  <a16:creationId xmlns:a16="http://schemas.microsoft.com/office/drawing/2014/main" id="{5791342B-6010-F111-6A1E-CD719D66E3A8}"/>
                </a:ext>
              </a:extLst>
            </p:cNvPr>
            <p:cNvSpPr/>
            <p:nvPr/>
          </p:nvSpPr>
          <p:spPr>
            <a:xfrm>
              <a:off x="4146166" y="2681602"/>
              <a:ext cx="395722" cy="16117"/>
            </a:xfrm>
            <a:custGeom>
              <a:avLst/>
              <a:gdLst/>
              <a:ahLst/>
              <a:cxnLst/>
              <a:rect l="l" t="t" r="r" b="b"/>
              <a:pathLst>
                <a:path w="11687" h="476" extrusionOk="0">
                  <a:moveTo>
                    <a:pt x="1" y="0"/>
                  </a:moveTo>
                  <a:lnTo>
                    <a:pt x="1" y="475"/>
                  </a:lnTo>
                  <a:lnTo>
                    <a:pt x="11687" y="475"/>
                  </a:lnTo>
                  <a:lnTo>
                    <a:pt x="11687"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95" name="Google Shape;2050;p23">
              <a:extLst>
                <a:ext uri="{FF2B5EF4-FFF2-40B4-BE49-F238E27FC236}">
                  <a16:creationId xmlns:a16="http://schemas.microsoft.com/office/drawing/2014/main" id="{3757F5C8-1565-522E-2660-CF39B4D7A5A6}"/>
                </a:ext>
              </a:extLst>
            </p:cNvPr>
            <p:cNvSpPr/>
            <p:nvPr/>
          </p:nvSpPr>
          <p:spPr>
            <a:xfrm>
              <a:off x="4146166" y="2719119"/>
              <a:ext cx="361422" cy="17201"/>
            </a:xfrm>
            <a:custGeom>
              <a:avLst/>
              <a:gdLst/>
              <a:ahLst/>
              <a:cxnLst/>
              <a:rect l="l" t="t" r="r" b="b"/>
              <a:pathLst>
                <a:path w="10674" h="508" extrusionOk="0">
                  <a:moveTo>
                    <a:pt x="1" y="1"/>
                  </a:moveTo>
                  <a:lnTo>
                    <a:pt x="1" y="507"/>
                  </a:lnTo>
                  <a:lnTo>
                    <a:pt x="10673" y="507"/>
                  </a:lnTo>
                  <a:lnTo>
                    <a:pt x="10673"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96" name="Google Shape;2058;p23">
              <a:extLst>
                <a:ext uri="{FF2B5EF4-FFF2-40B4-BE49-F238E27FC236}">
                  <a16:creationId xmlns:a16="http://schemas.microsoft.com/office/drawing/2014/main" id="{7DB4676E-CA5D-937A-6A56-10F131CBD240}"/>
                </a:ext>
              </a:extLst>
            </p:cNvPr>
            <p:cNvSpPr/>
            <p:nvPr/>
          </p:nvSpPr>
          <p:spPr>
            <a:xfrm>
              <a:off x="5130544" y="2661218"/>
              <a:ext cx="256320" cy="12901"/>
            </a:xfrm>
            <a:custGeom>
              <a:avLst/>
              <a:gdLst/>
              <a:ahLst/>
              <a:cxnLst/>
              <a:rect l="l" t="t" r="r" b="b"/>
              <a:pathLst>
                <a:path w="7570" h="381" extrusionOk="0">
                  <a:moveTo>
                    <a:pt x="1" y="1"/>
                  </a:moveTo>
                  <a:lnTo>
                    <a:pt x="1" y="381"/>
                  </a:lnTo>
                  <a:lnTo>
                    <a:pt x="7570" y="381"/>
                  </a:lnTo>
                  <a:lnTo>
                    <a:pt x="7570" y="1"/>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97" name="Google Shape;2059;p23">
              <a:extLst>
                <a:ext uri="{FF2B5EF4-FFF2-40B4-BE49-F238E27FC236}">
                  <a16:creationId xmlns:a16="http://schemas.microsoft.com/office/drawing/2014/main" id="{2FA3542B-28C4-63BE-8451-86B129EC54FA}"/>
                </a:ext>
              </a:extLst>
            </p:cNvPr>
            <p:cNvSpPr/>
            <p:nvPr/>
          </p:nvSpPr>
          <p:spPr>
            <a:xfrm>
              <a:off x="5130544" y="2691252"/>
              <a:ext cx="235970" cy="13984"/>
            </a:xfrm>
            <a:custGeom>
              <a:avLst/>
              <a:gdLst/>
              <a:ahLst/>
              <a:cxnLst/>
              <a:rect l="l" t="t" r="r" b="b"/>
              <a:pathLst>
                <a:path w="6969" h="413" extrusionOk="0">
                  <a:moveTo>
                    <a:pt x="1" y="0"/>
                  </a:moveTo>
                  <a:lnTo>
                    <a:pt x="1" y="412"/>
                  </a:lnTo>
                  <a:lnTo>
                    <a:pt x="6968" y="412"/>
                  </a:lnTo>
                  <a:lnTo>
                    <a:pt x="6968" y="0"/>
                  </a:ln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498" name="Google Shape;2078;p23">
              <a:extLst>
                <a:ext uri="{FF2B5EF4-FFF2-40B4-BE49-F238E27FC236}">
                  <a16:creationId xmlns:a16="http://schemas.microsoft.com/office/drawing/2014/main" id="{831AD807-B67F-99BE-BF10-B6E3F46C3488}"/>
                </a:ext>
              </a:extLst>
            </p:cNvPr>
            <p:cNvSpPr/>
            <p:nvPr/>
          </p:nvSpPr>
          <p:spPr>
            <a:xfrm>
              <a:off x="5009393" y="2648351"/>
              <a:ext cx="30068" cy="30068"/>
            </a:xfrm>
            <a:custGeom>
              <a:avLst/>
              <a:gdLst/>
              <a:ahLst/>
              <a:cxnLst/>
              <a:rect l="l" t="t" r="r" b="b"/>
              <a:pathLst>
                <a:path w="888" h="888" extrusionOk="0">
                  <a:moveTo>
                    <a:pt x="444" y="1"/>
                  </a:moveTo>
                  <a:cubicBezTo>
                    <a:pt x="190" y="1"/>
                    <a:pt x="0" y="191"/>
                    <a:pt x="0" y="444"/>
                  </a:cubicBezTo>
                  <a:cubicBezTo>
                    <a:pt x="0" y="697"/>
                    <a:pt x="190" y="887"/>
                    <a:pt x="444" y="887"/>
                  </a:cubicBezTo>
                  <a:cubicBezTo>
                    <a:pt x="697" y="887"/>
                    <a:pt x="887" y="697"/>
                    <a:pt x="887" y="444"/>
                  </a:cubicBezTo>
                  <a:cubicBezTo>
                    <a:pt x="887" y="191"/>
                    <a:pt x="697" y="1"/>
                    <a:pt x="444" y="1"/>
                  </a:cubicBezTo>
                  <a:close/>
                </a:path>
              </a:pathLst>
            </a:custGeom>
            <a:solidFill>
              <a:srgbClr val="F2A365"/>
            </a:solidFill>
            <a:ln>
              <a:noFill/>
            </a:ln>
          </p:spPr>
          <p:txBody>
            <a:bodyPr spcFirstLastPara="1" wrap="square" lIns="91425" tIns="91425" rIns="91425" bIns="91425" anchor="ctr" anchorCtr="0">
              <a:noAutofit/>
            </a:bodyPr>
            <a:lstStyle/>
            <a:p>
              <a:endParaRPr/>
            </a:p>
          </p:txBody>
        </p:sp>
        <p:sp>
          <p:nvSpPr>
            <p:cNvPr id="1499" name="Google Shape;2087;p23">
              <a:extLst>
                <a:ext uri="{FF2B5EF4-FFF2-40B4-BE49-F238E27FC236}">
                  <a16:creationId xmlns:a16="http://schemas.microsoft.com/office/drawing/2014/main" id="{D7FD6711-2331-C965-F946-A6D24F9C11A6}"/>
                </a:ext>
              </a:extLst>
            </p:cNvPr>
            <p:cNvSpPr/>
            <p:nvPr/>
          </p:nvSpPr>
          <p:spPr>
            <a:xfrm>
              <a:off x="4068965" y="1757258"/>
              <a:ext cx="1493768" cy="1051962"/>
            </a:xfrm>
            <a:custGeom>
              <a:avLst/>
              <a:gdLst/>
              <a:ahLst/>
              <a:cxnLst/>
              <a:rect l="l" t="t" r="r" b="b"/>
              <a:pathLst>
                <a:path w="44116" h="31068" extrusionOk="0">
                  <a:moveTo>
                    <a:pt x="41392" y="222"/>
                  </a:moveTo>
                  <a:cubicBezTo>
                    <a:pt x="42057" y="222"/>
                    <a:pt x="42690" y="476"/>
                    <a:pt x="43165" y="951"/>
                  </a:cubicBezTo>
                  <a:cubicBezTo>
                    <a:pt x="43640" y="1458"/>
                    <a:pt x="43894" y="2091"/>
                    <a:pt x="43894" y="2756"/>
                  </a:cubicBezTo>
                  <a:lnTo>
                    <a:pt x="43799" y="28851"/>
                  </a:lnTo>
                  <a:cubicBezTo>
                    <a:pt x="43799" y="29389"/>
                    <a:pt x="43640" y="29928"/>
                    <a:pt x="43292" y="30371"/>
                  </a:cubicBezTo>
                  <a:cubicBezTo>
                    <a:pt x="42849" y="30688"/>
                    <a:pt x="42342" y="30878"/>
                    <a:pt x="41804" y="30878"/>
                  </a:cubicBezTo>
                  <a:lnTo>
                    <a:pt x="2724" y="30878"/>
                  </a:lnTo>
                  <a:cubicBezTo>
                    <a:pt x="2059" y="30878"/>
                    <a:pt x="1426" y="30593"/>
                    <a:pt x="951" y="30118"/>
                  </a:cubicBezTo>
                  <a:cubicBezTo>
                    <a:pt x="476" y="29643"/>
                    <a:pt x="222" y="29009"/>
                    <a:pt x="222" y="28344"/>
                  </a:cubicBezTo>
                  <a:lnTo>
                    <a:pt x="317" y="2249"/>
                  </a:lnTo>
                  <a:cubicBezTo>
                    <a:pt x="317" y="1711"/>
                    <a:pt x="476" y="1172"/>
                    <a:pt x="792" y="729"/>
                  </a:cubicBezTo>
                  <a:cubicBezTo>
                    <a:pt x="1236" y="412"/>
                    <a:pt x="1774" y="222"/>
                    <a:pt x="2312" y="222"/>
                  </a:cubicBezTo>
                  <a:close/>
                  <a:moveTo>
                    <a:pt x="2312" y="1"/>
                  </a:moveTo>
                  <a:cubicBezTo>
                    <a:pt x="1711" y="1"/>
                    <a:pt x="1109" y="222"/>
                    <a:pt x="666" y="571"/>
                  </a:cubicBezTo>
                  <a:cubicBezTo>
                    <a:pt x="317" y="1046"/>
                    <a:pt x="96" y="1616"/>
                    <a:pt x="96" y="2249"/>
                  </a:cubicBezTo>
                  <a:lnTo>
                    <a:pt x="1" y="28344"/>
                  </a:lnTo>
                  <a:cubicBezTo>
                    <a:pt x="1" y="29865"/>
                    <a:pt x="1236" y="31068"/>
                    <a:pt x="2724" y="31068"/>
                  </a:cubicBezTo>
                  <a:lnTo>
                    <a:pt x="41804" y="31068"/>
                  </a:lnTo>
                  <a:cubicBezTo>
                    <a:pt x="42437" y="31068"/>
                    <a:pt x="43007" y="30878"/>
                    <a:pt x="43450" y="30498"/>
                  </a:cubicBezTo>
                  <a:cubicBezTo>
                    <a:pt x="43799" y="30055"/>
                    <a:pt x="44021" y="29484"/>
                    <a:pt x="44021" y="28851"/>
                  </a:cubicBezTo>
                  <a:lnTo>
                    <a:pt x="44116" y="2756"/>
                  </a:lnTo>
                  <a:cubicBezTo>
                    <a:pt x="44116" y="1236"/>
                    <a:pt x="42880" y="1"/>
                    <a:pt x="41392" y="1"/>
                  </a:cubicBezTo>
                  <a:close/>
                </a:path>
              </a:pathLst>
            </a:custGeom>
            <a:solidFill>
              <a:srgbClr val="30475E"/>
            </a:solidFill>
            <a:ln>
              <a:noFill/>
            </a:ln>
          </p:spPr>
          <p:txBody>
            <a:bodyPr spcFirstLastPara="1" wrap="square" lIns="91425" tIns="91425" rIns="91425" bIns="91425" anchor="ctr" anchorCtr="0">
              <a:noAutofit/>
            </a:bodyPr>
            <a:lstStyle/>
            <a:p>
              <a:endParaRPr/>
            </a:p>
          </p:txBody>
        </p:sp>
        <p:sp>
          <p:nvSpPr>
            <p:cNvPr id="1500" name="Google Shape;2088;p23">
              <a:extLst>
                <a:ext uri="{FF2B5EF4-FFF2-40B4-BE49-F238E27FC236}">
                  <a16:creationId xmlns:a16="http://schemas.microsoft.com/office/drawing/2014/main" id="{787F9A5B-28D4-7CE0-5B19-27C8458D8288}"/>
                </a:ext>
              </a:extLst>
            </p:cNvPr>
            <p:cNvSpPr/>
            <p:nvPr/>
          </p:nvSpPr>
          <p:spPr>
            <a:xfrm>
              <a:off x="4964463" y="2654878"/>
              <a:ext cx="1477653" cy="937650"/>
            </a:xfrm>
            <a:custGeom>
              <a:avLst/>
              <a:gdLst/>
              <a:ahLst/>
              <a:cxnLst/>
              <a:rect l="l" t="t" r="r" b="b"/>
              <a:pathLst>
                <a:path w="39745" h="29390" extrusionOk="0">
                  <a:moveTo>
                    <a:pt x="2090" y="1"/>
                  </a:moveTo>
                  <a:cubicBezTo>
                    <a:pt x="1520" y="1"/>
                    <a:pt x="1014" y="191"/>
                    <a:pt x="602" y="539"/>
                  </a:cubicBezTo>
                  <a:cubicBezTo>
                    <a:pt x="285" y="983"/>
                    <a:pt x="95" y="1521"/>
                    <a:pt x="95" y="2123"/>
                  </a:cubicBezTo>
                  <a:lnTo>
                    <a:pt x="32" y="26793"/>
                  </a:lnTo>
                  <a:cubicBezTo>
                    <a:pt x="0" y="28250"/>
                    <a:pt x="1109" y="29390"/>
                    <a:pt x="2470" y="29390"/>
                  </a:cubicBezTo>
                  <a:lnTo>
                    <a:pt x="37623" y="29390"/>
                  </a:lnTo>
                  <a:cubicBezTo>
                    <a:pt x="38193" y="29390"/>
                    <a:pt x="38731" y="29200"/>
                    <a:pt x="39143" y="28851"/>
                  </a:cubicBezTo>
                  <a:cubicBezTo>
                    <a:pt x="39460" y="28408"/>
                    <a:pt x="39650" y="27870"/>
                    <a:pt x="39650" y="27300"/>
                  </a:cubicBezTo>
                  <a:lnTo>
                    <a:pt x="39713" y="2598"/>
                  </a:lnTo>
                  <a:cubicBezTo>
                    <a:pt x="39745" y="1173"/>
                    <a:pt x="38636" y="1"/>
                    <a:pt x="37275" y="1"/>
                  </a:cubicBezTo>
                  <a:close/>
                </a:path>
              </a:pathLst>
            </a:custGeom>
            <a:solidFill>
              <a:srgbClr val="39BEB2"/>
            </a:solidFill>
            <a:ln>
              <a:noFill/>
            </a:ln>
          </p:spPr>
          <p:txBody>
            <a:bodyPr spcFirstLastPara="1" wrap="square" lIns="91425" tIns="91425" rIns="91425" bIns="91425" anchor="ctr" anchorCtr="0">
              <a:noAutofit/>
            </a:bodyPr>
            <a:lstStyle/>
            <a:p>
              <a:endParaRPr dirty="0"/>
            </a:p>
          </p:txBody>
        </p:sp>
        <p:pic>
          <p:nvPicPr>
            <p:cNvPr id="1501" name="Picture 1500">
              <a:extLst>
                <a:ext uri="{FF2B5EF4-FFF2-40B4-BE49-F238E27FC236}">
                  <a16:creationId xmlns:a16="http://schemas.microsoft.com/office/drawing/2014/main" id="{F1DAA1A6-AAAD-2199-65E2-7502FA38233D}"/>
                </a:ext>
              </a:extLst>
            </p:cNvPr>
            <p:cNvPicPr>
              <a:picLocks noChangeAspect="1"/>
            </p:cNvPicPr>
            <p:nvPr/>
          </p:nvPicPr>
          <p:blipFill>
            <a:blip r:embed="rId10"/>
            <a:srcRect r="9962"/>
            <a:stretch/>
          </p:blipFill>
          <p:spPr>
            <a:xfrm>
              <a:off x="4089916" y="1770380"/>
              <a:ext cx="1454525" cy="733897"/>
            </a:xfrm>
            <a:prstGeom prst="roundRect">
              <a:avLst/>
            </a:prstGeom>
          </p:spPr>
        </p:pic>
        <p:sp>
          <p:nvSpPr>
            <p:cNvPr id="1502" name="Google Shape;2095;p23">
              <a:extLst>
                <a:ext uri="{FF2B5EF4-FFF2-40B4-BE49-F238E27FC236}">
                  <a16:creationId xmlns:a16="http://schemas.microsoft.com/office/drawing/2014/main" id="{DC27E614-C689-9509-E422-71738FB5AF78}"/>
                </a:ext>
              </a:extLst>
            </p:cNvPr>
            <p:cNvSpPr/>
            <p:nvPr/>
          </p:nvSpPr>
          <p:spPr>
            <a:xfrm>
              <a:off x="2688067" y="2403973"/>
              <a:ext cx="1828338" cy="1317899"/>
            </a:xfrm>
            <a:custGeom>
              <a:avLst/>
              <a:gdLst/>
              <a:ahLst/>
              <a:cxnLst/>
              <a:rect l="l" t="t" r="r" b="b"/>
              <a:pathLst>
                <a:path w="53997" h="38922" extrusionOk="0">
                  <a:moveTo>
                    <a:pt x="2851" y="1"/>
                  </a:moveTo>
                  <a:cubicBezTo>
                    <a:pt x="2091" y="1"/>
                    <a:pt x="1394" y="254"/>
                    <a:pt x="824" y="697"/>
                  </a:cubicBezTo>
                  <a:cubicBezTo>
                    <a:pt x="380" y="1299"/>
                    <a:pt x="127" y="1996"/>
                    <a:pt x="127" y="2788"/>
                  </a:cubicBezTo>
                  <a:lnTo>
                    <a:pt x="32" y="35470"/>
                  </a:lnTo>
                  <a:cubicBezTo>
                    <a:pt x="0" y="37370"/>
                    <a:pt x="1521" y="38922"/>
                    <a:pt x="3357" y="38922"/>
                  </a:cubicBezTo>
                  <a:lnTo>
                    <a:pt x="51178" y="38922"/>
                  </a:lnTo>
                  <a:cubicBezTo>
                    <a:pt x="51938" y="38922"/>
                    <a:pt x="52634" y="38637"/>
                    <a:pt x="53204" y="38193"/>
                  </a:cubicBezTo>
                  <a:cubicBezTo>
                    <a:pt x="53648" y="37623"/>
                    <a:pt x="53901" y="36895"/>
                    <a:pt x="53901" y="36135"/>
                  </a:cubicBezTo>
                  <a:lnTo>
                    <a:pt x="53996" y="3421"/>
                  </a:lnTo>
                  <a:cubicBezTo>
                    <a:pt x="53996" y="1521"/>
                    <a:pt x="52508" y="1"/>
                    <a:pt x="5067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3" name="Google Shape;2115;p23">
              <a:extLst>
                <a:ext uri="{FF2B5EF4-FFF2-40B4-BE49-F238E27FC236}">
                  <a16:creationId xmlns:a16="http://schemas.microsoft.com/office/drawing/2014/main" id="{5FB1596E-1EF7-5B61-21E3-748DE7033905}"/>
                </a:ext>
              </a:extLst>
            </p:cNvPr>
            <p:cNvSpPr/>
            <p:nvPr/>
          </p:nvSpPr>
          <p:spPr>
            <a:xfrm>
              <a:off x="2649764" y="2396981"/>
              <a:ext cx="1871401" cy="1331885"/>
            </a:xfrm>
            <a:custGeom>
              <a:avLst/>
              <a:gdLst/>
              <a:ahLst/>
              <a:cxnLst/>
              <a:rect l="l" t="t" r="r" b="b"/>
              <a:pathLst>
                <a:path w="44116" h="31068" extrusionOk="0">
                  <a:moveTo>
                    <a:pt x="41392" y="222"/>
                  </a:moveTo>
                  <a:cubicBezTo>
                    <a:pt x="42057" y="222"/>
                    <a:pt x="42690" y="476"/>
                    <a:pt x="43165" y="951"/>
                  </a:cubicBezTo>
                  <a:cubicBezTo>
                    <a:pt x="43640" y="1458"/>
                    <a:pt x="43894" y="2091"/>
                    <a:pt x="43894" y="2756"/>
                  </a:cubicBezTo>
                  <a:lnTo>
                    <a:pt x="43799" y="28851"/>
                  </a:lnTo>
                  <a:cubicBezTo>
                    <a:pt x="43799" y="29389"/>
                    <a:pt x="43640" y="29928"/>
                    <a:pt x="43292" y="30371"/>
                  </a:cubicBezTo>
                  <a:cubicBezTo>
                    <a:pt x="42849" y="30688"/>
                    <a:pt x="42342" y="30878"/>
                    <a:pt x="41804" y="30878"/>
                  </a:cubicBezTo>
                  <a:lnTo>
                    <a:pt x="2724" y="30878"/>
                  </a:lnTo>
                  <a:cubicBezTo>
                    <a:pt x="2059" y="30878"/>
                    <a:pt x="1426" y="30593"/>
                    <a:pt x="951" y="30118"/>
                  </a:cubicBezTo>
                  <a:cubicBezTo>
                    <a:pt x="476" y="29643"/>
                    <a:pt x="222" y="29009"/>
                    <a:pt x="222" y="28344"/>
                  </a:cubicBezTo>
                  <a:lnTo>
                    <a:pt x="317" y="2249"/>
                  </a:lnTo>
                  <a:cubicBezTo>
                    <a:pt x="317" y="1711"/>
                    <a:pt x="476" y="1172"/>
                    <a:pt x="792" y="729"/>
                  </a:cubicBezTo>
                  <a:cubicBezTo>
                    <a:pt x="1236" y="412"/>
                    <a:pt x="1774" y="222"/>
                    <a:pt x="2312" y="222"/>
                  </a:cubicBezTo>
                  <a:close/>
                  <a:moveTo>
                    <a:pt x="2312" y="1"/>
                  </a:moveTo>
                  <a:cubicBezTo>
                    <a:pt x="1711" y="1"/>
                    <a:pt x="1109" y="222"/>
                    <a:pt x="666" y="571"/>
                  </a:cubicBezTo>
                  <a:cubicBezTo>
                    <a:pt x="317" y="1046"/>
                    <a:pt x="96" y="1616"/>
                    <a:pt x="96" y="2249"/>
                  </a:cubicBezTo>
                  <a:lnTo>
                    <a:pt x="1" y="28344"/>
                  </a:lnTo>
                  <a:cubicBezTo>
                    <a:pt x="1" y="29865"/>
                    <a:pt x="1236" y="31068"/>
                    <a:pt x="2724" y="31068"/>
                  </a:cubicBezTo>
                  <a:lnTo>
                    <a:pt x="41804" y="31068"/>
                  </a:lnTo>
                  <a:cubicBezTo>
                    <a:pt x="42437" y="31068"/>
                    <a:pt x="43007" y="30878"/>
                    <a:pt x="43450" y="30498"/>
                  </a:cubicBezTo>
                  <a:cubicBezTo>
                    <a:pt x="43799" y="30055"/>
                    <a:pt x="44021" y="29484"/>
                    <a:pt x="44021" y="28851"/>
                  </a:cubicBezTo>
                  <a:lnTo>
                    <a:pt x="44116" y="2756"/>
                  </a:lnTo>
                  <a:cubicBezTo>
                    <a:pt x="44116" y="1236"/>
                    <a:pt x="42880" y="1"/>
                    <a:pt x="41392" y="1"/>
                  </a:cubicBezTo>
                  <a:close/>
                </a:path>
              </a:pathLst>
            </a:custGeom>
            <a:solidFill>
              <a:srgbClr val="30475E"/>
            </a:solidFill>
            <a:ln>
              <a:noFill/>
            </a:ln>
          </p:spPr>
          <p:txBody>
            <a:bodyPr spcFirstLastPara="1" wrap="square" lIns="91425" tIns="91425" rIns="91425" bIns="91425" anchor="ctr" anchorCtr="0">
              <a:noAutofit/>
            </a:bodyPr>
            <a:lstStyle/>
            <a:p>
              <a:endParaRPr/>
            </a:p>
          </p:txBody>
        </p:sp>
        <p:pic>
          <p:nvPicPr>
            <p:cNvPr id="1504" name="Picture 1503">
              <a:extLst>
                <a:ext uri="{FF2B5EF4-FFF2-40B4-BE49-F238E27FC236}">
                  <a16:creationId xmlns:a16="http://schemas.microsoft.com/office/drawing/2014/main" id="{4C25AB41-D78E-A1F4-6074-7B5DDA20118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82" b="23293"/>
            <a:stretch/>
          </p:blipFill>
          <p:spPr bwMode="auto">
            <a:xfrm>
              <a:off x="2670208" y="2451082"/>
              <a:ext cx="1827581" cy="111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 name="Picture 1504">
              <a:extLst>
                <a:ext uri="{FF2B5EF4-FFF2-40B4-BE49-F238E27FC236}">
                  <a16:creationId xmlns:a16="http://schemas.microsoft.com/office/drawing/2014/main" id="{7820CC96-CE6B-A389-8B71-D9263BAAF062}"/>
                </a:ext>
              </a:extLst>
            </p:cNvPr>
            <p:cNvPicPr>
              <a:picLocks noChangeAspect="1"/>
            </p:cNvPicPr>
            <p:nvPr/>
          </p:nvPicPr>
          <p:blipFill>
            <a:blip r:embed="rId12"/>
            <a:srcRect l="4774" t="10399" r="14944"/>
            <a:stretch/>
          </p:blipFill>
          <p:spPr>
            <a:xfrm>
              <a:off x="4976537" y="2671413"/>
              <a:ext cx="1465579" cy="921114"/>
            </a:xfrm>
            <a:prstGeom prst="roundRect">
              <a:avLst>
                <a:gd name="adj" fmla="val 9687"/>
              </a:avLst>
            </a:prstGeom>
          </p:spPr>
        </p:pic>
        <p:sp>
          <p:nvSpPr>
            <p:cNvPr id="1506" name="Google Shape;2094;p23">
              <a:extLst>
                <a:ext uri="{FF2B5EF4-FFF2-40B4-BE49-F238E27FC236}">
                  <a16:creationId xmlns:a16="http://schemas.microsoft.com/office/drawing/2014/main" id="{FF08E3E6-2E2D-3B6A-4BF1-D61EA341DCF2}"/>
                </a:ext>
              </a:extLst>
            </p:cNvPr>
            <p:cNvSpPr/>
            <p:nvPr/>
          </p:nvSpPr>
          <p:spPr>
            <a:xfrm>
              <a:off x="4965408" y="2650486"/>
              <a:ext cx="1476708" cy="942042"/>
            </a:xfrm>
            <a:custGeom>
              <a:avLst/>
              <a:gdLst/>
              <a:ahLst/>
              <a:cxnLst/>
              <a:rect l="l" t="t" r="r" b="b"/>
              <a:pathLst>
                <a:path w="39873" h="29580" extrusionOk="0">
                  <a:moveTo>
                    <a:pt x="37402" y="191"/>
                  </a:moveTo>
                  <a:cubicBezTo>
                    <a:pt x="38669" y="191"/>
                    <a:pt x="39714" y="1268"/>
                    <a:pt x="39714" y="2598"/>
                  </a:cubicBezTo>
                  <a:lnTo>
                    <a:pt x="39714" y="27521"/>
                  </a:lnTo>
                  <a:cubicBezTo>
                    <a:pt x="39714" y="28566"/>
                    <a:pt x="38890" y="29390"/>
                    <a:pt x="37909" y="29390"/>
                  </a:cubicBezTo>
                  <a:lnTo>
                    <a:pt x="2503" y="29390"/>
                  </a:lnTo>
                  <a:cubicBezTo>
                    <a:pt x="1236" y="29390"/>
                    <a:pt x="159" y="28281"/>
                    <a:pt x="159" y="26919"/>
                  </a:cubicBezTo>
                  <a:lnTo>
                    <a:pt x="159" y="2059"/>
                  </a:lnTo>
                  <a:cubicBezTo>
                    <a:pt x="159" y="1014"/>
                    <a:pt x="983" y="191"/>
                    <a:pt x="1964" y="191"/>
                  </a:cubicBezTo>
                  <a:close/>
                  <a:moveTo>
                    <a:pt x="1964" y="1"/>
                  </a:moveTo>
                  <a:cubicBezTo>
                    <a:pt x="888" y="1"/>
                    <a:pt x="1" y="919"/>
                    <a:pt x="1" y="2059"/>
                  </a:cubicBezTo>
                  <a:lnTo>
                    <a:pt x="1" y="26919"/>
                  </a:lnTo>
                  <a:cubicBezTo>
                    <a:pt x="1" y="28376"/>
                    <a:pt x="1109" y="29580"/>
                    <a:pt x="2503" y="29580"/>
                  </a:cubicBezTo>
                  <a:lnTo>
                    <a:pt x="37909" y="29580"/>
                  </a:lnTo>
                  <a:cubicBezTo>
                    <a:pt x="38985" y="29580"/>
                    <a:pt x="39872" y="28661"/>
                    <a:pt x="39872" y="27521"/>
                  </a:cubicBezTo>
                  <a:lnTo>
                    <a:pt x="39872" y="2598"/>
                  </a:lnTo>
                  <a:cubicBezTo>
                    <a:pt x="39872" y="1173"/>
                    <a:pt x="38764" y="1"/>
                    <a:pt x="37402" y="1"/>
                  </a:cubicBezTo>
                  <a:close/>
                </a:path>
              </a:pathLst>
            </a:custGeom>
            <a:solidFill>
              <a:srgbClr val="30475E"/>
            </a:solidFill>
            <a:ln>
              <a:noFill/>
            </a:ln>
          </p:spPr>
          <p:txBody>
            <a:bodyPr spcFirstLastPara="1" wrap="square" lIns="91425" tIns="91425" rIns="91425" bIns="91425" anchor="ctr" anchorCtr="0">
              <a:noAutofit/>
            </a:bodyPr>
            <a:lstStyle/>
            <a:p>
              <a:endParaRPr/>
            </a:p>
          </p:txBody>
        </p:sp>
      </p:grpSp>
      <p:sp>
        <p:nvSpPr>
          <p:cNvPr id="1507" name="Rectangle: Rounded Corners 1506">
            <a:extLst>
              <a:ext uri="{FF2B5EF4-FFF2-40B4-BE49-F238E27FC236}">
                <a16:creationId xmlns:a16="http://schemas.microsoft.com/office/drawing/2014/main" id="{2332ABF5-A3F1-EAF3-4EA6-617E6920E112}"/>
              </a:ext>
            </a:extLst>
          </p:cNvPr>
          <p:cNvSpPr/>
          <p:nvPr/>
        </p:nvSpPr>
        <p:spPr>
          <a:xfrm>
            <a:off x="2191270" y="2834702"/>
            <a:ext cx="2303268" cy="471127"/>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New Procurement Rules</a:t>
            </a:r>
            <a:endParaRPr lang="en-GB" sz="1200" b="1" dirty="0">
              <a:solidFill>
                <a:schemeClr val="tx1"/>
              </a:solidFill>
            </a:endParaRPr>
          </a:p>
        </p:txBody>
      </p:sp>
      <p:sp>
        <p:nvSpPr>
          <p:cNvPr id="1509" name="Rectangle: Rounded Corners 1508">
            <a:extLst>
              <a:ext uri="{FF2B5EF4-FFF2-40B4-BE49-F238E27FC236}">
                <a16:creationId xmlns:a16="http://schemas.microsoft.com/office/drawing/2014/main" id="{80E573D4-974D-4DD0-08BF-D8EC77B0E85B}"/>
              </a:ext>
            </a:extLst>
          </p:cNvPr>
          <p:cNvSpPr/>
          <p:nvPr/>
        </p:nvSpPr>
        <p:spPr>
          <a:xfrm>
            <a:off x="4937317" y="2846719"/>
            <a:ext cx="2303268" cy="471127"/>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Supplier Code of Conduct</a:t>
            </a:r>
            <a:endParaRPr lang="en-GB" sz="1200" b="1" dirty="0">
              <a:solidFill>
                <a:schemeClr val="tx1"/>
              </a:solidFill>
            </a:endParaRPr>
          </a:p>
        </p:txBody>
      </p:sp>
      <p:sp>
        <p:nvSpPr>
          <p:cNvPr id="1510" name="Rectangle: Rounded Corners 1509">
            <a:extLst>
              <a:ext uri="{FF2B5EF4-FFF2-40B4-BE49-F238E27FC236}">
                <a16:creationId xmlns:a16="http://schemas.microsoft.com/office/drawing/2014/main" id="{DF028EB3-8068-3146-5650-780A8750C252}"/>
              </a:ext>
            </a:extLst>
          </p:cNvPr>
          <p:cNvSpPr/>
          <p:nvPr/>
        </p:nvSpPr>
        <p:spPr>
          <a:xfrm>
            <a:off x="7624562" y="2839048"/>
            <a:ext cx="2303268" cy="471127"/>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Impact Survey</a:t>
            </a:r>
            <a:endParaRPr lang="en-GB" sz="1200" b="1" dirty="0">
              <a:solidFill>
                <a:schemeClr val="tx1"/>
              </a:solidFill>
            </a:endParaRPr>
          </a:p>
        </p:txBody>
      </p:sp>
      <p:sp>
        <p:nvSpPr>
          <p:cNvPr id="1511" name="Rectangle: Rounded Corners 1510">
            <a:extLst>
              <a:ext uri="{FF2B5EF4-FFF2-40B4-BE49-F238E27FC236}">
                <a16:creationId xmlns:a16="http://schemas.microsoft.com/office/drawing/2014/main" id="{E6382DB5-5151-C79F-43C6-EAE95F619EA5}"/>
              </a:ext>
            </a:extLst>
          </p:cNvPr>
          <p:cNvSpPr/>
          <p:nvPr/>
        </p:nvSpPr>
        <p:spPr>
          <a:xfrm>
            <a:off x="7884225" y="5129948"/>
            <a:ext cx="2726665" cy="847638"/>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200" b="1" dirty="0">
                <a:solidFill>
                  <a:schemeClr val="tx1"/>
                </a:solidFill>
              </a:rPr>
              <a:t>Supplier database clean-up</a:t>
            </a:r>
          </a:p>
          <a:p>
            <a:pPr marL="171450" indent="-171450">
              <a:buFont typeface="Arial" panose="020B0604020202020204" pitchFamily="34" charset="0"/>
              <a:buChar char="•"/>
            </a:pPr>
            <a:r>
              <a:rPr lang="en-US" sz="1200" b="1" dirty="0">
                <a:solidFill>
                  <a:schemeClr val="tx1"/>
                </a:solidFill>
              </a:rPr>
              <a:t>New punch-out catalogues (17 in 2025)</a:t>
            </a:r>
            <a:endParaRPr lang="en-GB" sz="1200" b="1" dirty="0">
              <a:solidFill>
                <a:schemeClr val="tx1"/>
              </a:solidFill>
            </a:endParaRPr>
          </a:p>
        </p:txBody>
      </p:sp>
      <p:sp>
        <p:nvSpPr>
          <p:cNvPr id="1512" name="Rectangle: Rounded Corners 1511">
            <a:extLst>
              <a:ext uri="{FF2B5EF4-FFF2-40B4-BE49-F238E27FC236}">
                <a16:creationId xmlns:a16="http://schemas.microsoft.com/office/drawing/2014/main" id="{D8EB8198-5AF9-DC88-56D1-25EE98C076F2}"/>
              </a:ext>
            </a:extLst>
          </p:cNvPr>
          <p:cNvSpPr/>
          <p:nvPr/>
        </p:nvSpPr>
        <p:spPr>
          <a:xfrm>
            <a:off x="4964347" y="5235117"/>
            <a:ext cx="2303268" cy="471127"/>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LinkedIn Channel</a:t>
            </a:r>
            <a:endParaRPr lang="en-GB" sz="1200" b="1" dirty="0">
              <a:solidFill>
                <a:schemeClr val="tx1"/>
              </a:solidFill>
            </a:endParaRPr>
          </a:p>
        </p:txBody>
      </p:sp>
      <p:sp>
        <p:nvSpPr>
          <p:cNvPr id="1514" name="Rectangle: Rounded Corners 1513">
            <a:extLst>
              <a:ext uri="{FF2B5EF4-FFF2-40B4-BE49-F238E27FC236}">
                <a16:creationId xmlns:a16="http://schemas.microsoft.com/office/drawing/2014/main" id="{3CF2AC43-A604-AC2C-55BD-FC93C6C15F5A}"/>
              </a:ext>
            </a:extLst>
          </p:cNvPr>
          <p:cNvSpPr/>
          <p:nvPr/>
        </p:nvSpPr>
        <p:spPr>
          <a:xfrm>
            <a:off x="1751410" y="5215298"/>
            <a:ext cx="3182988" cy="847638"/>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100" b="1" dirty="0">
                <a:solidFill>
                  <a:schemeClr val="tx1"/>
                </a:solidFill>
              </a:rPr>
              <a:t>Responsible Procurement Workshop (SCE)</a:t>
            </a:r>
          </a:p>
          <a:p>
            <a:pPr marL="285750" indent="-285750">
              <a:buFont typeface="Arial" panose="020B0604020202020204" pitchFamily="34" charset="0"/>
              <a:buChar char="•"/>
            </a:pPr>
            <a:r>
              <a:rPr lang="en-US" sz="1100" b="1" dirty="0">
                <a:solidFill>
                  <a:schemeClr val="tx1"/>
                </a:solidFill>
              </a:rPr>
              <a:t>Responsible Procurement eLearning</a:t>
            </a:r>
          </a:p>
          <a:p>
            <a:pPr marL="285750" indent="-285750">
              <a:buFont typeface="Arial" panose="020B0604020202020204" pitchFamily="34" charset="0"/>
              <a:buChar char="•"/>
            </a:pPr>
            <a:r>
              <a:rPr lang="en-US" sz="1100" b="1" dirty="0">
                <a:solidFill>
                  <a:schemeClr val="tx1"/>
                </a:solidFill>
              </a:rPr>
              <a:t>Supplier engagement survey</a:t>
            </a:r>
            <a:endParaRPr lang="en-GB" sz="1200" b="1" dirty="0">
              <a:solidFill>
                <a:schemeClr val="tx1"/>
              </a:solidFill>
            </a:endParaRPr>
          </a:p>
        </p:txBody>
      </p:sp>
    </p:spTree>
    <p:extLst>
      <p:ext uri="{BB962C8B-B14F-4D97-AF65-F5344CB8AC3E}">
        <p14:creationId xmlns:p14="http://schemas.microsoft.com/office/powerpoint/2010/main" val="406201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diagram&#10;&#10;Description automatically generated">
            <a:extLst>
              <a:ext uri="{FF2B5EF4-FFF2-40B4-BE49-F238E27FC236}">
                <a16:creationId xmlns:a16="http://schemas.microsoft.com/office/drawing/2014/main" id="{E13FE3B4-D022-DA70-F7D5-BEFD88C793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53467" y="1450875"/>
            <a:ext cx="1466176" cy="1727994"/>
          </a:xfrm>
          <a:prstGeom prst="rect">
            <a:avLst/>
          </a:prstGeom>
        </p:spPr>
      </p:pic>
      <p:sp>
        <p:nvSpPr>
          <p:cNvPr id="5" name="Title 1">
            <a:extLst>
              <a:ext uri="{FF2B5EF4-FFF2-40B4-BE49-F238E27FC236}">
                <a16:creationId xmlns:a16="http://schemas.microsoft.com/office/drawing/2014/main" id="{DFF0F039-CD08-39E1-2461-D45D48E18949}"/>
              </a:ext>
            </a:extLst>
          </p:cNvPr>
          <p:cNvSpPr>
            <a:spLocks noGrp="1"/>
          </p:cNvSpPr>
          <p:nvPr>
            <p:ph type="title"/>
          </p:nvPr>
        </p:nvSpPr>
        <p:spPr>
          <a:xfrm>
            <a:off x="1696524" y="115820"/>
            <a:ext cx="8640960" cy="1143000"/>
          </a:xfrm>
        </p:spPr>
        <p:txBody>
          <a:bodyPr>
            <a:normAutofit/>
          </a:bodyPr>
          <a:lstStyle/>
          <a:p>
            <a:r>
              <a:rPr lang="en-US" sz="3200" dirty="0"/>
              <a:t>2025 Objectives: strategy, policies and risks control</a:t>
            </a:r>
            <a:endParaRPr lang="en-GB" sz="3200" dirty="0"/>
          </a:p>
        </p:txBody>
      </p:sp>
      <p:grpSp>
        <p:nvGrpSpPr>
          <p:cNvPr id="27" name="Group 26">
            <a:extLst>
              <a:ext uri="{FF2B5EF4-FFF2-40B4-BE49-F238E27FC236}">
                <a16:creationId xmlns:a16="http://schemas.microsoft.com/office/drawing/2014/main" id="{E8803507-EBE3-5803-1B27-0EB98D576C2D}"/>
              </a:ext>
            </a:extLst>
          </p:cNvPr>
          <p:cNvGrpSpPr/>
          <p:nvPr/>
        </p:nvGrpSpPr>
        <p:grpSpPr>
          <a:xfrm>
            <a:off x="2429370" y="1380300"/>
            <a:ext cx="7333263" cy="1899733"/>
            <a:chOff x="1043608" y="1380299"/>
            <a:chExt cx="7333263" cy="1899733"/>
          </a:xfrm>
        </p:grpSpPr>
        <p:sp>
          <p:nvSpPr>
            <p:cNvPr id="6" name="Rectangle: Rounded Corners 5">
              <a:extLst>
                <a:ext uri="{FF2B5EF4-FFF2-40B4-BE49-F238E27FC236}">
                  <a16:creationId xmlns:a16="http://schemas.microsoft.com/office/drawing/2014/main" id="{C44F3961-3088-4D29-5975-2686B367F504}"/>
                </a:ext>
              </a:extLst>
            </p:cNvPr>
            <p:cNvSpPr/>
            <p:nvPr/>
          </p:nvSpPr>
          <p:spPr>
            <a:xfrm>
              <a:off x="1043608" y="1380299"/>
              <a:ext cx="7128792" cy="1899733"/>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A3C883C9-EFF1-215B-70F1-6A38855D11CC}"/>
                </a:ext>
              </a:extLst>
            </p:cNvPr>
            <p:cNvGrpSpPr/>
            <p:nvPr/>
          </p:nvGrpSpPr>
          <p:grpSpPr>
            <a:xfrm>
              <a:off x="2936118" y="1446849"/>
              <a:ext cx="5440753" cy="1739193"/>
              <a:chOff x="2936118" y="1446849"/>
              <a:chExt cx="5440753" cy="1739193"/>
            </a:xfrm>
          </p:grpSpPr>
          <p:sp>
            <p:nvSpPr>
              <p:cNvPr id="8" name="TextBox 7">
                <a:extLst>
                  <a:ext uri="{FF2B5EF4-FFF2-40B4-BE49-F238E27FC236}">
                    <a16:creationId xmlns:a16="http://schemas.microsoft.com/office/drawing/2014/main" id="{9874049B-297F-DA2E-E8E2-9E7B1B6BA539}"/>
                  </a:ext>
                </a:extLst>
              </p:cNvPr>
              <p:cNvSpPr txBox="1"/>
              <p:nvPr/>
            </p:nvSpPr>
            <p:spPr>
              <a:xfrm>
                <a:off x="3131840" y="2363316"/>
                <a:ext cx="5245031" cy="822726"/>
              </a:xfrm>
              <a:prstGeom prst="rect">
                <a:avLst/>
              </a:prstGeom>
              <a:noFill/>
            </p:spPr>
            <p:txBody>
              <a:bodyPr wrap="square">
                <a:spAutoFit/>
              </a:bodyPr>
              <a:lstStyle/>
              <a:p>
                <a:pPr marL="342900" indent="-342900">
                  <a:lnSpc>
                    <a:spcPct val="110000"/>
                  </a:lnSpc>
                  <a:buFont typeface="Arial" panose="020B0604020202020204" pitchFamily="34" charset="0"/>
                  <a:buChar char="•"/>
                  <a:tabLst>
                    <a:tab pos="2865755" algn="ctr"/>
                    <a:tab pos="4838700" algn="l"/>
                  </a:tabLst>
                </a:pPr>
                <a:r>
                  <a:rPr lang="en-GB" sz="1100" dirty="0">
                    <a:solidFill>
                      <a:srgbClr val="002060"/>
                    </a:solidFill>
                    <a:ea typeface="Yu Mincho" panose="02020400000000000000" pitchFamily="18" charset="-128"/>
                    <a:cs typeface="Times New Roman" panose="02020603050405020304" pitchFamily="18" charset="0"/>
                  </a:rPr>
                  <a:t>Deliver a best-in-class Procurement Service</a:t>
                </a:r>
                <a:endParaRPr lang="en-GB" sz="1100" dirty="0">
                  <a:ea typeface="Yu Mincho" panose="02020400000000000000" pitchFamily="18" charset="-128"/>
                  <a:cs typeface="Times New Roman" panose="02020603050405020304" pitchFamily="18" charset="0"/>
                </a:endParaRPr>
              </a:p>
              <a:p>
                <a:pPr marL="342900" indent="-342900">
                  <a:lnSpc>
                    <a:spcPct val="110000"/>
                  </a:lnSpc>
                  <a:buFont typeface="Arial" panose="020B0604020202020204" pitchFamily="34" charset="0"/>
                  <a:buChar char="•"/>
                  <a:tabLst>
                    <a:tab pos="2865755" algn="ctr"/>
                    <a:tab pos="4838700" algn="l"/>
                  </a:tabLst>
                </a:pPr>
                <a:r>
                  <a:rPr lang="en-GB" sz="1100" dirty="0">
                    <a:solidFill>
                      <a:srgbClr val="002060"/>
                    </a:solidFill>
                    <a:ea typeface="Yu Mincho" panose="02020400000000000000" pitchFamily="18" charset="-128"/>
                    <a:cs typeface="Times New Roman" panose="02020603050405020304" pitchFamily="18" charset="0"/>
                  </a:rPr>
                  <a:t>Promote fair competition and better-balanced industrial return to the Member and Associate Member States</a:t>
                </a:r>
                <a:endParaRPr lang="en-GB" sz="1100" dirty="0">
                  <a:ea typeface="Yu Mincho" panose="02020400000000000000" pitchFamily="18" charset="-128"/>
                  <a:cs typeface="Times New Roman" panose="02020603050405020304" pitchFamily="18" charset="0"/>
                </a:endParaRPr>
              </a:p>
              <a:p>
                <a:pPr marL="342900" indent="-342900">
                  <a:lnSpc>
                    <a:spcPct val="110000"/>
                  </a:lnSpc>
                  <a:spcAft>
                    <a:spcPts val="600"/>
                  </a:spcAft>
                  <a:buFont typeface="Arial" panose="020B0604020202020204" pitchFamily="34" charset="0"/>
                  <a:buChar char="•"/>
                  <a:tabLst>
                    <a:tab pos="2865755" algn="ctr"/>
                    <a:tab pos="4838700" algn="l"/>
                  </a:tabLst>
                </a:pPr>
                <a:r>
                  <a:rPr lang="en-GB" sz="1100" dirty="0">
                    <a:solidFill>
                      <a:srgbClr val="002060"/>
                    </a:solidFill>
                    <a:ea typeface="Yu Mincho" panose="02020400000000000000" pitchFamily="18" charset="-128"/>
                    <a:cs typeface="Times New Roman" panose="02020603050405020304" pitchFamily="18" charset="0"/>
                  </a:rPr>
                  <a:t>Support the Organization in its sustainability objectives and initiatives</a:t>
                </a:r>
                <a:endParaRPr lang="en-GB" sz="1100" dirty="0">
                  <a:ea typeface="Yu Mincho" panose="02020400000000000000" pitchFamily="18" charset="-128"/>
                  <a:cs typeface="Times New Roman" panose="02020603050405020304" pitchFamily="18" charset="0"/>
                </a:endParaRPr>
              </a:p>
            </p:txBody>
          </p:sp>
          <p:sp>
            <p:nvSpPr>
              <p:cNvPr id="9" name="TextBox 8">
                <a:extLst>
                  <a:ext uri="{FF2B5EF4-FFF2-40B4-BE49-F238E27FC236}">
                    <a16:creationId xmlns:a16="http://schemas.microsoft.com/office/drawing/2014/main" id="{AC2813F3-B06A-0317-68E4-01A2C26B4A5B}"/>
                  </a:ext>
                </a:extLst>
              </p:cNvPr>
              <p:cNvSpPr txBox="1"/>
              <p:nvPr/>
            </p:nvSpPr>
            <p:spPr>
              <a:xfrm>
                <a:off x="2946044" y="1446849"/>
                <a:ext cx="5328592" cy="310919"/>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P</a:t>
                </a:r>
                <a:r>
                  <a:rPr lang="en-GB" sz="1400" b="1" dirty="0" err="1">
                    <a:solidFill>
                      <a:srgbClr val="002060"/>
                    </a:solidFill>
                    <a:latin typeface="+mj-lt"/>
                    <a:ea typeface="Yu Mincho" panose="02020400000000000000" pitchFamily="18" charset="-128"/>
                    <a:cs typeface="Times New Roman" panose="02020603050405020304" pitchFamily="18" charset="0"/>
                  </a:rPr>
                  <a:t>rocurement</a:t>
                </a:r>
                <a:r>
                  <a:rPr lang="en-GB" sz="1400" b="1" dirty="0">
                    <a:solidFill>
                      <a:srgbClr val="002060"/>
                    </a:solidFill>
                    <a:latin typeface="+mj-lt"/>
                    <a:ea typeface="Yu Mincho" panose="02020400000000000000" pitchFamily="18" charset="-128"/>
                    <a:cs typeface="Times New Roman" panose="02020603050405020304" pitchFamily="18" charset="0"/>
                  </a:rPr>
                  <a:t> Strategy </a:t>
                </a:r>
                <a:endParaRPr lang="en-GB" sz="1050" b="1" dirty="0">
                  <a:latin typeface="+mj-lt"/>
                  <a:ea typeface="Yu Mincho" panose="02020400000000000000" pitchFamily="18" charset="-128"/>
                  <a:cs typeface="Times New Roman" panose="02020603050405020304" pitchFamily="18" charset="0"/>
                </a:endParaRPr>
              </a:p>
            </p:txBody>
          </p:sp>
          <p:sp>
            <p:nvSpPr>
              <p:cNvPr id="13" name="TextBox 12">
                <a:extLst>
                  <a:ext uri="{FF2B5EF4-FFF2-40B4-BE49-F238E27FC236}">
                    <a16:creationId xmlns:a16="http://schemas.microsoft.com/office/drawing/2014/main" id="{D3C53A47-4DB6-3C37-6797-CE56D7AE1F3B}"/>
                  </a:ext>
                </a:extLst>
              </p:cNvPr>
              <p:cNvSpPr txBox="1"/>
              <p:nvPr/>
            </p:nvSpPr>
            <p:spPr>
              <a:xfrm>
                <a:off x="2936118" y="1728600"/>
                <a:ext cx="5328590" cy="646331"/>
              </a:xfrm>
              <a:prstGeom prst="rect">
                <a:avLst/>
              </a:prstGeom>
              <a:noFill/>
            </p:spPr>
            <p:txBody>
              <a:bodyPr wrap="square">
                <a:spAutoFit/>
              </a:bodyPr>
              <a:lstStyle/>
              <a:p>
                <a:r>
                  <a:rPr lang="en-GB" sz="1200" dirty="0">
                    <a:solidFill>
                      <a:schemeClr val="tx1">
                        <a:lumMod val="75000"/>
                      </a:schemeClr>
                    </a:solidFill>
                  </a:rPr>
                  <a:t>Mission: being a </a:t>
                </a:r>
                <a:r>
                  <a:rPr lang="en-GB" sz="1200" b="1" dirty="0">
                    <a:solidFill>
                      <a:schemeClr val="tx1">
                        <a:lumMod val="75000"/>
                      </a:schemeClr>
                    </a:solidFill>
                  </a:rPr>
                  <a:t>trusted partner </a:t>
                </a:r>
                <a:r>
                  <a:rPr lang="en-GB" sz="1200" dirty="0">
                    <a:solidFill>
                      <a:schemeClr val="tx1">
                        <a:lumMod val="75000"/>
                      </a:schemeClr>
                    </a:solidFill>
                  </a:rPr>
                  <a:t>for all stakeholders, as well as describing three strategic objectives, </a:t>
                </a:r>
                <a:r>
                  <a:rPr lang="en-GB" sz="1200" b="1" dirty="0">
                    <a:solidFill>
                      <a:schemeClr val="tx1">
                        <a:lumMod val="75000"/>
                      </a:schemeClr>
                    </a:solidFill>
                  </a:rPr>
                  <a:t>what</a:t>
                </a:r>
                <a:r>
                  <a:rPr lang="en-GB" sz="1200" dirty="0">
                    <a:solidFill>
                      <a:schemeClr val="tx1">
                        <a:lumMod val="75000"/>
                      </a:schemeClr>
                    </a:solidFill>
                  </a:rPr>
                  <a:t> needs to be done in order to achieve them and </a:t>
                </a:r>
                <a:r>
                  <a:rPr lang="en-GB" sz="1200" b="1" dirty="0">
                    <a:solidFill>
                      <a:schemeClr val="tx1">
                        <a:lumMod val="75000"/>
                      </a:schemeClr>
                    </a:solidFill>
                  </a:rPr>
                  <a:t>how</a:t>
                </a:r>
                <a:r>
                  <a:rPr lang="en-GB" sz="1200" dirty="0">
                    <a:solidFill>
                      <a:schemeClr val="tx1">
                        <a:lumMod val="75000"/>
                      </a:schemeClr>
                    </a:solidFill>
                  </a:rPr>
                  <a:t>.</a:t>
                </a:r>
              </a:p>
            </p:txBody>
          </p:sp>
        </p:grpSp>
      </p:grpSp>
      <p:grpSp>
        <p:nvGrpSpPr>
          <p:cNvPr id="30" name="Group 29">
            <a:extLst>
              <a:ext uri="{FF2B5EF4-FFF2-40B4-BE49-F238E27FC236}">
                <a16:creationId xmlns:a16="http://schemas.microsoft.com/office/drawing/2014/main" id="{47C80998-B6AD-31DA-955C-74DFB4481ED1}"/>
              </a:ext>
            </a:extLst>
          </p:cNvPr>
          <p:cNvGrpSpPr/>
          <p:nvPr/>
        </p:nvGrpSpPr>
        <p:grpSpPr>
          <a:xfrm>
            <a:off x="1957160" y="3421717"/>
            <a:ext cx="8277680" cy="1907017"/>
            <a:chOff x="460557" y="3421716"/>
            <a:chExt cx="8277680" cy="1907017"/>
          </a:xfrm>
        </p:grpSpPr>
        <p:grpSp>
          <p:nvGrpSpPr>
            <p:cNvPr id="28" name="Group 27">
              <a:extLst>
                <a:ext uri="{FF2B5EF4-FFF2-40B4-BE49-F238E27FC236}">
                  <a16:creationId xmlns:a16="http://schemas.microsoft.com/office/drawing/2014/main" id="{C17C6E70-2A67-2337-DF84-A1B9F6F10643}"/>
                </a:ext>
              </a:extLst>
            </p:cNvPr>
            <p:cNvGrpSpPr/>
            <p:nvPr/>
          </p:nvGrpSpPr>
          <p:grpSpPr>
            <a:xfrm>
              <a:off x="460557" y="3421716"/>
              <a:ext cx="4327150" cy="1899733"/>
              <a:chOff x="460557" y="3421716"/>
              <a:chExt cx="4327150" cy="1899733"/>
            </a:xfrm>
          </p:grpSpPr>
          <p:sp>
            <p:nvSpPr>
              <p:cNvPr id="2" name="Rectangle: Rounded Corners 1">
                <a:extLst>
                  <a:ext uri="{FF2B5EF4-FFF2-40B4-BE49-F238E27FC236}">
                    <a16:creationId xmlns:a16="http://schemas.microsoft.com/office/drawing/2014/main" id="{42CBDE97-0ECF-21AB-6960-70D310654DC5}"/>
                  </a:ext>
                </a:extLst>
              </p:cNvPr>
              <p:cNvSpPr/>
              <p:nvPr/>
            </p:nvSpPr>
            <p:spPr>
              <a:xfrm>
                <a:off x="467544" y="3421716"/>
                <a:ext cx="4025460" cy="1899733"/>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6A42336-5950-DC94-7FE1-4991820F2B88}"/>
                  </a:ext>
                </a:extLst>
              </p:cNvPr>
              <p:cNvSpPr txBox="1"/>
              <p:nvPr/>
            </p:nvSpPr>
            <p:spPr>
              <a:xfrm>
                <a:off x="1584971" y="3470951"/>
                <a:ext cx="3202736" cy="310919"/>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Draft </a:t>
                </a:r>
                <a:r>
                  <a:rPr lang="en-GB" sz="1400" b="1" dirty="0">
                    <a:solidFill>
                      <a:srgbClr val="002060"/>
                    </a:solidFill>
                    <a:latin typeface="+mj-lt"/>
                    <a:ea typeface="Yu Mincho" panose="02020400000000000000" pitchFamily="18" charset="-128"/>
                    <a:cs typeface="Times New Roman" panose="02020603050405020304" pitchFamily="18" charset="0"/>
                  </a:rPr>
                  <a:t>procurement policies on:</a:t>
                </a:r>
              </a:p>
            </p:txBody>
          </p:sp>
          <p:sp>
            <p:nvSpPr>
              <p:cNvPr id="14" name="TextBox 13">
                <a:extLst>
                  <a:ext uri="{FF2B5EF4-FFF2-40B4-BE49-F238E27FC236}">
                    <a16:creationId xmlns:a16="http://schemas.microsoft.com/office/drawing/2014/main" id="{2E1505D2-C549-A8AB-058F-1124B7556B3E}"/>
                  </a:ext>
                </a:extLst>
              </p:cNvPr>
              <p:cNvSpPr txBox="1"/>
              <p:nvPr/>
            </p:nvSpPr>
            <p:spPr>
              <a:xfrm>
                <a:off x="1841785" y="3831105"/>
                <a:ext cx="2689107" cy="1384995"/>
              </a:xfrm>
              <a:prstGeom prst="rect">
                <a:avLst/>
              </a:prstGeom>
              <a:noFill/>
            </p:spPr>
            <p:txBody>
              <a:bodyPr wrap="square">
                <a:spAutoFit/>
              </a:bodyPr>
              <a:lstStyle/>
              <a:p>
                <a:pPr marL="171450" indent="-171450">
                  <a:buFont typeface="Arial" panose="020B0604020202020204" pitchFamily="34" charset="0"/>
                  <a:buChar char="•"/>
                </a:pPr>
                <a:r>
                  <a:rPr lang="en-GB" sz="1200" dirty="0"/>
                  <a:t>contract management based on different types of contracts (strategic or tactical)</a:t>
                </a:r>
              </a:p>
              <a:p>
                <a:pPr marL="171450" indent="-171450">
                  <a:buFont typeface="Arial" panose="020B0604020202020204" pitchFamily="34" charset="0"/>
                  <a:buChar char="•"/>
                </a:pPr>
                <a:r>
                  <a:rPr lang="en-GB" sz="1200" dirty="0"/>
                  <a:t>supplier management, </a:t>
                </a:r>
              </a:p>
              <a:p>
                <a:pPr marL="171450" indent="-171450">
                  <a:buFont typeface="Arial" panose="020B0604020202020204" pitchFamily="34" charset="0"/>
                  <a:buChar char="•"/>
                </a:pPr>
                <a:r>
                  <a:rPr lang="en-GB" sz="1200" dirty="0"/>
                  <a:t>sourcing, </a:t>
                </a:r>
              </a:p>
              <a:p>
                <a:pPr marL="171450" indent="-171450">
                  <a:buFont typeface="Arial" panose="020B0604020202020204" pitchFamily="34" charset="0"/>
                  <a:buChar char="•"/>
                </a:pPr>
                <a:r>
                  <a:rPr lang="en-GB" sz="1200" dirty="0"/>
                  <a:t>blacklisted suppliers, </a:t>
                </a:r>
              </a:p>
              <a:p>
                <a:pPr marL="171450" indent="-171450">
                  <a:buFont typeface="Arial" panose="020B0604020202020204" pitchFamily="34" charset="0"/>
                  <a:buChar char="•"/>
                </a:pPr>
                <a:r>
                  <a:rPr lang="en-GB" sz="1200" dirty="0"/>
                  <a:t>use of AI in Procurement </a:t>
                </a:r>
              </a:p>
            </p:txBody>
          </p:sp>
          <p:pic>
            <p:nvPicPr>
              <p:cNvPr id="17" name="Picture 16" descr="A person sitting at a desk&#10;&#10;Description automatically generated">
                <a:extLst>
                  <a:ext uri="{FF2B5EF4-FFF2-40B4-BE49-F238E27FC236}">
                    <a16:creationId xmlns:a16="http://schemas.microsoft.com/office/drawing/2014/main" id="{5972E73E-E60F-FBBD-A978-FD3C8696D1E6}"/>
                  </a:ext>
                </a:extLst>
              </p:cNvPr>
              <p:cNvPicPr>
                <a:picLocks noChangeAspect="1"/>
              </p:cNvPicPr>
              <p:nvPr/>
            </p:nvPicPr>
            <p:blipFill>
              <a:blip r:embed="rId3" cstate="print">
                <a:extLst>
                  <a:ext uri="{28A0092B-C50C-407E-A947-70E740481C1C}">
                    <a14:useLocalDpi xmlns:a14="http://schemas.microsoft.com/office/drawing/2010/main" val="0"/>
                  </a:ext>
                </a:extLst>
              </a:blip>
              <a:srcRect l="30228" t="26138" r="30596" b="20264"/>
              <a:stretch/>
            </p:blipFill>
            <p:spPr>
              <a:xfrm>
                <a:off x="460557" y="3699552"/>
                <a:ext cx="1518868" cy="1200329"/>
              </a:xfrm>
              <a:prstGeom prst="rect">
                <a:avLst/>
              </a:prstGeom>
            </p:spPr>
          </p:pic>
        </p:grpSp>
        <p:grpSp>
          <p:nvGrpSpPr>
            <p:cNvPr id="29" name="Group 28">
              <a:extLst>
                <a:ext uri="{FF2B5EF4-FFF2-40B4-BE49-F238E27FC236}">
                  <a16:creationId xmlns:a16="http://schemas.microsoft.com/office/drawing/2014/main" id="{C7EA7F68-7099-7294-EA87-40ACF5186C3D}"/>
                </a:ext>
              </a:extLst>
            </p:cNvPr>
            <p:cNvGrpSpPr/>
            <p:nvPr/>
          </p:nvGrpSpPr>
          <p:grpSpPr>
            <a:xfrm>
              <a:off x="4650996" y="3429000"/>
              <a:ext cx="4087241" cy="1899733"/>
              <a:chOff x="4650996" y="3429000"/>
              <a:chExt cx="4087241" cy="1899733"/>
            </a:xfrm>
          </p:grpSpPr>
          <p:sp>
            <p:nvSpPr>
              <p:cNvPr id="16" name="TextBox 15">
                <a:extLst>
                  <a:ext uri="{FF2B5EF4-FFF2-40B4-BE49-F238E27FC236}">
                    <a16:creationId xmlns:a16="http://schemas.microsoft.com/office/drawing/2014/main" id="{E9DCB0FD-CF57-995A-387E-4D92C79A4384}"/>
                  </a:ext>
                </a:extLst>
              </p:cNvPr>
              <p:cNvSpPr txBox="1"/>
              <p:nvPr/>
            </p:nvSpPr>
            <p:spPr>
              <a:xfrm>
                <a:off x="4724156" y="3873233"/>
                <a:ext cx="2472696" cy="1092287"/>
              </a:xfrm>
              <a:prstGeom prst="rect">
                <a:avLst/>
              </a:prstGeom>
              <a:noFill/>
            </p:spPr>
            <p:txBody>
              <a:bodyPr wrap="square">
                <a:spAutoFit/>
              </a:bodyPr>
              <a:lstStyle/>
              <a:p>
                <a:pPr>
                  <a:lnSpc>
                    <a:spcPct val="110000"/>
                  </a:lnSpc>
                  <a:tabLst>
                    <a:tab pos="2865755" algn="ctr"/>
                    <a:tab pos="4838700" algn="l"/>
                  </a:tabLst>
                </a:pPr>
                <a:r>
                  <a:rPr lang="en-US" sz="1200" dirty="0">
                    <a:solidFill>
                      <a:srgbClr val="002060"/>
                    </a:solidFill>
                    <a:ea typeface="Yu Mincho" panose="02020400000000000000" pitchFamily="18" charset="-128"/>
                    <a:cs typeface="Times New Roman" panose="02020603050405020304" pitchFamily="18" charset="0"/>
                  </a:rPr>
                  <a:t>ICS including mitigation measures for each risk identify. </a:t>
                </a:r>
              </a:p>
              <a:p>
                <a:pPr marL="171450" indent="-171450">
                  <a:lnSpc>
                    <a:spcPct val="110000"/>
                  </a:lnSpc>
                  <a:buFont typeface="Arial" panose="020B0604020202020204" pitchFamily="34" charset="0"/>
                  <a:buChar char="•"/>
                  <a:tabLst>
                    <a:tab pos="2865755" algn="ctr"/>
                    <a:tab pos="4838700" algn="l"/>
                  </a:tabLst>
                </a:pPr>
                <a:r>
                  <a:rPr lang="en-US" sz="1200" dirty="0">
                    <a:solidFill>
                      <a:srgbClr val="002060"/>
                    </a:solidFill>
                    <a:ea typeface="Yu Mincho" panose="02020400000000000000" pitchFamily="18" charset="-128"/>
                    <a:cs typeface="Times New Roman" panose="02020603050405020304" pitchFamily="18" charset="0"/>
                  </a:rPr>
                  <a:t>Put in place control measures to confirm that risks are monitored efficiently</a:t>
                </a:r>
                <a:endParaRPr lang="en-GB" sz="1400" b="1" dirty="0">
                  <a:ea typeface="Yu Mincho" panose="02020400000000000000" pitchFamily="18" charset="-128"/>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ADEA207-C7B2-A241-B504-0A4D188898E5}"/>
                  </a:ext>
                </a:extLst>
              </p:cNvPr>
              <p:cNvSpPr/>
              <p:nvPr/>
            </p:nvSpPr>
            <p:spPr>
              <a:xfrm>
                <a:off x="4650996" y="3429000"/>
                <a:ext cx="4025460" cy="1899733"/>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FB5CAA5-9B9A-EC74-38B4-18DC2E8DA589}"/>
                  </a:ext>
                </a:extLst>
              </p:cNvPr>
              <p:cNvSpPr txBox="1"/>
              <p:nvPr/>
            </p:nvSpPr>
            <p:spPr>
              <a:xfrm>
                <a:off x="4774557" y="3497228"/>
                <a:ext cx="3778337" cy="307777"/>
              </a:xfrm>
              <a:prstGeom prst="rect">
                <a:avLst/>
              </a:prstGeom>
              <a:noFill/>
            </p:spPr>
            <p:txBody>
              <a:bodyPr wrap="square">
                <a:spAutoFit/>
              </a:bodyPr>
              <a:lstStyle/>
              <a:p>
                <a:pPr algn="ctr"/>
                <a:r>
                  <a:rPr lang="en-US" sz="1400" b="1" dirty="0">
                    <a:solidFill>
                      <a:srgbClr val="002060"/>
                    </a:solidFill>
                    <a:latin typeface="+mj-lt"/>
                    <a:ea typeface="Yu Mincho" panose="02020400000000000000" pitchFamily="18" charset="-128"/>
                    <a:cs typeface="Times New Roman" panose="02020603050405020304" pitchFamily="18" charset="0"/>
                  </a:rPr>
                  <a:t>Put in place a new Internal Control System</a:t>
                </a:r>
                <a:endParaRPr lang="en-GB" sz="1400" dirty="0"/>
              </a:p>
            </p:txBody>
          </p:sp>
          <p:pic>
            <p:nvPicPr>
              <p:cNvPr id="24" name="Picture 23" descr="A screenshot of a computer&#10;&#10;Description automatically generated">
                <a:extLst>
                  <a:ext uri="{FF2B5EF4-FFF2-40B4-BE49-F238E27FC236}">
                    <a16:creationId xmlns:a16="http://schemas.microsoft.com/office/drawing/2014/main" id="{CCE31764-AA03-21C9-DE1C-3F9F6C67051A}"/>
                  </a:ext>
                </a:extLst>
              </p:cNvPr>
              <p:cNvPicPr>
                <a:picLocks noChangeAspect="1"/>
              </p:cNvPicPr>
              <p:nvPr/>
            </p:nvPicPr>
            <p:blipFill>
              <a:blip r:embed="rId4" cstate="print">
                <a:extLst>
                  <a:ext uri="{28A0092B-C50C-407E-A947-70E740481C1C}">
                    <a14:useLocalDpi xmlns:a14="http://schemas.microsoft.com/office/drawing/2010/main" val="0"/>
                  </a:ext>
                </a:extLst>
              </a:blip>
              <a:srcRect l="34641" t="22893" r="23740" b="17195"/>
              <a:stretch/>
            </p:blipFill>
            <p:spPr>
              <a:xfrm>
                <a:off x="7061165" y="3749812"/>
                <a:ext cx="1677072" cy="1416320"/>
              </a:xfrm>
              <a:prstGeom prst="rect">
                <a:avLst/>
              </a:prstGeom>
            </p:spPr>
          </p:pic>
        </p:grpSp>
      </p:grpSp>
      <p:pic>
        <p:nvPicPr>
          <p:cNvPr id="7" name="Picture 2" descr="3,200+ Done Stamp Stock Illustrations, Royalty-Free Vector Graphics &amp; Clip  Art - iStock | Well done stamp">
            <a:extLst>
              <a:ext uri="{FF2B5EF4-FFF2-40B4-BE49-F238E27FC236}">
                <a16:creationId xmlns:a16="http://schemas.microsoft.com/office/drawing/2014/main" id="{93828BCD-B647-0C9B-A691-AB9E47243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0732" y="1177508"/>
            <a:ext cx="969008" cy="49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07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33879-16EA-49D0-4907-8935A8E444E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BBAFBF0-BAF8-DB8C-8541-B5EEFC1DD658}"/>
              </a:ext>
            </a:extLst>
          </p:cNvPr>
          <p:cNvSpPr>
            <a:spLocks noGrp="1"/>
          </p:cNvSpPr>
          <p:nvPr>
            <p:ph type="title"/>
          </p:nvPr>
        </p:nvSpPr>
        <p:spPr>
          <a:xfrm>
            <a:off x="1763659" y="110387"/>
            <a:ext cx="7467600" cy="1143000"/>
          </a:xfrm>
        </p:spPr>
        <p:txBody>
          <a:bodyPr>
            <a:normAutofit/>
          </a:bodyPr>
          <a:lstStyle/>
          <a:p>
            <a:r>
              <a:rPr lang="en-US" sz="3200" dirty="0"/>
              <a:t>2025 Objectives: new procedures</a:t>
            </a:r>
            <a:endParaRPr lang="en-GB" sz="3200" dirty="0"/>
          </a:p>
        </p:txBody>
      </p:sp>
      <p:sp>
        <p:nvSpPr>
          <p:cNvPr id="17" name="TextBox 16">
            <a:extLst>
              <a:ext uri="{FF2B5EF4-FFF2-40B4-BE49-F238E27FC236}">
                <a16:creationId xmlns:a16="http://schemas.microsoft.com/office/drawing/2014/main" id="{26E720DD-6A66-648F-0BC0-5AA6F21EB38C}"/>
              </a:ext>
            </a:extLst>
          </p:cNvPr>
          <p:cNvSpPr txBox="1"/>
          <p:nvPr/>
        </p:nvSpPr>
        <p:spPr>
          <a:xfrm>
            <a:off x="3619697" y="4844785"/>
            <a:ext cx="4952609" cy="310919"/>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Put in place the follow up of KPIs defined in the Strategy</a:t>
            </a:r>
            <a:endParaRPr lang="en-GB" sz="1400" b="1" dirty="0">
              <a:latin typeface="+mj-lt"/>
              <a:ea typeface="Yu Mincho" panose="02020400000000000000" pitchFamily="18" charset="-128"/>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BC08D833-277D-7371-1F5E-EBA1BD677325}"/>
              </a:ext>
            </a:extLst>
          </p:cNvPr>
          <p:cNvSpPr/>
          <p:nvPr/>
        </p:nvSpPr>
        <p:spPr>
          <a:xfrm>
            <a:off x="3464045" y="4738934"/>
            <a:ext cx="5263913" cy="1257521"/>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506E366D-AEBE-1312-1321-47463CA37139}"/>
              </a:ext>
            </a:extLst>
          </p:cNvPr>
          <p:cNvGrpSpPr/>
          <p:nvPr/>
        </p:nvGrpSpPr>
        <p:grpSpPr>
          <a:xfrm>
            <a:off x="2699607" y="1050057"/>
            <a:ext cx="6792789" cy="1943378"/>
            <a:chOff x="1331640" y="1050057"/>
            <a:chExt cx="6792789" cy="1943378"/>
          </a:xfrm>
        </p:grpSpPr>
        <p:sp>
          <p:nvSpPr>
            <p:cNvPr id="14" name="Rectangle: Rounded Corners 13">
              <a:extLst>
                <a:ext uri="{FF2B5EF4-FFF2-40B4-BE49-F238E27FC236}">
                  <a16:creationId xmlns:a16="http://schemas.microsoft.com/office/drawing/2014/main" id="{D099BE12-6878-D36C-129F-B10DE4A5ADDD}"/>
                </a:ext>
              </a:extLst>
            </p:cNvPr>
            <p:cNvSpPr/>
            <p:nvPr/>
          </p:nvSpPr>
          <p:spPr>
            <a:xfrm>
              <a:off x="1331640" y="1050057"/>
              <a:ext cx="6792789" cy="1943378"/>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CA8D5F4-EB2B-CE07-352A-71602B256184}"/>
                </a:ext>
              </a:extLst>
            </p:cNvPr>
            <p:cNvSpPr txBox="1"/>
            <p:nvPr/>
          </p:nvSpPr>
          <p:spPr>
            <a:xfrm>
              <a:off x="3345007" y="1102193"/>
              <a:ext cx="4561961" cy="310919"/>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Response Rate Analysis</a:t>
              </a:r>
              <a:endParaRPr lang="en-GB" sz="1050" b="1" dirty="0">
                <a:latin typeface="+mj-lt"/>
                <a:ea typeface="Yu Mincho" panose="02020400000000000000" pitchFamily="18" charset="-128"/>
                <a:cs typeface="Times New Roman" panose="02020603050405020304" pitchFamily="18" charset="0"/>
              </a:endParaRPr>
            </a:p>
          </p:txBody>
        </p:sp>
        <p:sp>
          <p:nvSpPr>
            <p:cNvPr id="19" name="TextBox 18">
              <a:extLst>
                <a:ext uri="{FF2B5EF4-FFF2-40B4-BE49-F238E27FC236}">
                  <a16:creationId xmlns:a16="http://schemas.microsoft.com/office/drawing/2014/main" id="{6BE3CADE-5768-63AF-FAD5-D651ABEFE55B}"/>
                </a:ext>
              </a:extLst>
            </p:cNvPr>
            <p:cNvSpPr txBox="1"/>
            <p:nvPr/>
          </p:nvSpPr>
          <p:spPr>
            <a:xfrm>
              <a:off x="3345007" y="1334119"/>
              <a:ext cx="4518285" cy="830997"/>
            </a:xfrm>
            <a:prstGeom prst="rect">
              <a:avLst/>
            </a:prstGeom>
            <a:noFill/>
          </p:spPr>
          <p:txBody>
            <a:bodyPr wrap="square">
              <a:spAutoFit/>
            </a:bodyPr>
            <a:lstStyle/>
            <a:p>
              <a:pPr algn="just"/>
              <a:r>
                <a:rPr lang="en-GB" sz="1200" dirty="0">
                  <a:solidFill>
                    <a:schemeClr val="tx1">
                      <a:lumMod val="75000"/>
                    </a:schemeClr>
                  </a:solidFill>
                </a:rPr>
                <a:t>Review and analysis of the response rates to CERN’s tendering procedures to understand the trends in responses rates, the reasons why firms decide not to participate and implement strategies to increase the overall participation. </a:t>
              </a:r>
            </a:p>
          </p:txBody>
        </p:sp>
        <p:sp>
          <p:nvSpPr>
            <p:cNvPr id="20" name="TextBox 19">
              <a:extLst>
                <a:ext uri="{FF2B5EF4-FFF2-40B4-BE49-F238E27FC236}">
                  <a16:creationId xmlns:a16="http://schemas.microsoft.com/office/drawing/2014/main" id="{AD60D367-2F28-812C-8437-E339A2D2250D}"/>
                </a:ext>
              </a:extLst>
            </p:cNvPr>
            <p:cNvSpPr txBox="1"/>
            <p:nvPr/>
          </p:nvSpPr>
          <p:spPr>
            <a:xfrm>
              <a:off x="3314780" y="2094826"/>
              <a:ext cx="4809649" cy="822726"/>
            </a:xfrm>
            <a:prstGeom prst="rect">
              <a:avLst/>
            </a:prstGeom>
            <a:noFill/>
          </p:spPr>
          <p:txBody>
            <a:bodyPr wrap="square">
              <a:spAutoFit/>
            </a:bodyPr>
            <a:lstStyle/>
            <a:p>
              <a:pPr marL="342900" indent="-342900">
                <a:lnSpc>
                  <a:spcPct val="110000"/>
                </a:lnSpc>
                <a:buFont typeface="Arial" panose="020B0604020202020204" pitchFamily="34" charset="0"/>
                <a:buChar char="•"/>
                <a:tabLst>
                  <a:tab pos="2865755" algn="ctr"/>
                  <a:tab pos="4838700" algn="l"/>
                </a:tabLst>
              </a:pPr>
              <a:r>
                <a:rPr lang="en-GB" sz="1100" dirty="0">
                  <a:solidFill>
                    <a:srgbClr val="002060"/>
                  </a:solidFill>
                  <a:ea typeface="Yu Mincho" panose="02020400000000000000" pitchFamily="18" charset="-128"/>
                  <a:cs typeface="Times New Roman" panose="02020603050405020304" pitchFamily="18" charset="0"/>
                </a:rPr>
                <a:t>4000 responses from firms over the past six years The reasons firms declined were categorised into </a:t>
              </a:r>
              <a:r>
                <a:rPr lang="en-GB" sz="1100" b="1" dirty="0">
                  <a:solidFill>
                    <a:srgbClr val="002060"/>
                  </a:solidFill>
                  <a:ea typeface="Yu Mincho" panose="02020400000000000000" pitchFamily="18" charset="-128"/>
                  <a:cs typeface="Times New Roman" panose="02020603050405020304" pitchFamily="18" charset="0"/>
                </a:rPr>
                <a:t>generic, procedural and technical.</a:t>
              </a:r>
            </a:p>
            <a:p>
              <a:pPr marL="342900" indent="-342900">
                <a:lnSpc>
                  <a:spcPct val="110000"/>
                </a:lnSpc>
                <a:buFont typeface="Arial" panose="020B0604020202020204" pitchFamily="34" charset="0"/>
                <a:buChar char="•"/>
                <a:tabLst>
                  <a:tab pos="2865755" algn="ctr"/>
                  <a:tab pos="4838700" algn="l"/>
                </a:tabLst>
              </a:pPr>
              <a:r>
                <a:rPr lang="en-GB" sz="1100" dirty="0">
                  <a:solidFill>
                    <a:srgbClr val="002060"/>
                  </a:solidFill>
                  <a:ea typeface="Yu Mincho" panose="02020400000000000000" pitchFamily="18" charset="-128"/>
                  <a:cs typeface="Times New Roman" panose="02020603050405020304" pitchFamily="18" charset="0"/>
                </a:rPr>
                <a:t>Introduction of improvements on our processes to increase participation and overall competition</a:t>
              </a:r>
              <a:r>
                <a:rPr lang="en-GB" sz="1100" b="1" dirty="0">
                  <a:solidFill>
                    <a:srgbClr val="002060"/>
                  </a:solidFill>
                  <a:ea typeface="Yu Mincho" panose="02020400000000000000" pitchFamily="18" charset="-128"/>
                  <a:cs typeface="Times New Roman" panose="02020603050405020304" pitchFamily="18" charset="0"/>
                </a:rPr>
                <a:t>. </a:t>
              </a:r>
              <a:endParaRPr lang="en-GB" sz="1100" b="1" dirty="0">
                <a:ea typeface="Yu Mincho" panose="02020400000000000000" pitchFamily="18" charset="-128"/>
                <a:cs typeface="Times New Roman" panose="02020603050405020304" pitchFamily="18" charset="0"/>
              </a:endParaRPr>
            </a:p>
          </p:txBody>
        </p:sp>
        <p:pic>
          <p:nvPicPr>
            <p:cNvPr id="12" name="Picture 11" descr="A group of people around each other&#10;&#10;Description automatically generated">
              <a:extLst>
                <a:ext uri="{FF2B5EF4-FFF2-40B4-BE49-F238E27FC236}">
                  <a16:creationId xmlns:a16="http://schemas.microsoft.com/office/drawing/2014/main" id="{BEED0219-F81F-93B3-0C54-4A7A446D164B}"/>
                </a:ext>
              </a:extLst>
            </p:cNvPr>
            <p:cNvPicPr>
              <a:picLocks noChangeAspect="1"/>
            </p:cNvPicPr>
            <p:nvPr/>
          </p:nvPicPr>
          <p:blipFill>
            <a:blip r:embed="rId2">
              <a:extLst>
                <a:ext uri="{28A0092B-C50C-407E-A947-70E740481C1C}">
                  <a14:useLocalDpi xmlns:a14="http://schemas.microsoft.com/office/drawing/2010/main" val="0"/>
                </a:ext>
              </a:extLst>
            </a:blip>
            <a:srcRect l="29137" t="49155" r="43435" b="6549"/>
            <a:stretch/>
          </p:blipFill>
          <p:spPr>
            <a:xfrm>
              <a:off x="1664551" y="1332035"/>
              <a:ext cx="1423516" cy="1348726"/>
            </a:xfrm>
            <a:prstGeom prst="rect">
              <a:avLst/>
            </a:prstGeom>
          </p:spPr>
        </p:pic>
      </p:grpSp>
      <p:grpSp>
        <p:nvGrpSpPr>
          <p:cNvPr id="28" name="Group 27">
            <a:extLst>
              <a:ext uri="{FF2B5EF4-FFF2-40B4-BE49-F238E27FC236}">
                <a16:creationId xmlns:a16="http://schemas.microsoft.com/office/drawing/2014/main" id="{83CE1A8D-0237-919D-7E2F-3326D1B14347}"/>
              </a:ext>
            </a:extLst>
          </p:cNvPr>
          <p:cNvGrpSpPr/>
          <p:nvPr/>
        </p:nvGrpSpPr>
        <p:grpSpPr>
          <a:xfrm>
            <a:off x="2415964" y="3074426"/>
            <a:ext cx="7360072" cy="1578836"/>
            <a:chOff x="987686" y="3074426"/>
            <a:chExt cx="7360072" cy="1578836"/>
          </a:xfrm>
        </p:grpSpPr>
        <p:grpSp>
          <p:nvGrpSpPr>
            <p:cNvPr id="27" name="Group 26">
              <a:extLst>
                <a:ext uri="{FF2B5EF4-FFF2-40B4-BE49-F238E27FC236}">
                  <a16:creationId xmlns:a16="http://schemas.microsoft.com/office/drawing/2014/main" id="{87A4BDAF-40D6-F86E-66FB-751DF1644044}"/>
                </a:ext>
              </a:extLst>
            </p:cNvPr>
            <p:cNvGrpSpPr/>
            <p:nvPr/>
          </p:nvGrpSpPr>
          <p:grpSpPr>
            <a:xfrm>
              <a:off x="4644008" y="3076766"/>
              <a:ext cx="3703750" cy="1576496"/>
              <a:chOff x="4555914" y="3077936"/>
              <a:chExt cx="3703750" cy="1576496"/>
            </a:xfrm>
          </p:grpSpPr>
          <p:sp>
            <p:nvSpPr>
              <p:cNvPr id="11" name="Rectangle: Rounded Corners 10">
                <a:extLst>
                  <a:ext uri="{FF2B5EF4-FFF2-40B4-BE49-F238E27FC236}">
                    <a16:creationId xmlns:a16="http://schemas.microsoft.com/office/drawing/2014/main" id="{B2E67D20-2217-8E61-BF2B-6530FBC3FBB1}"/>
                  </a:ext>
                </a:extLst>
              </p:cNvPr>
              <p:cNvSpPr/>
              <p:nvPr/>
            </p:nvSpPr>
            <p:spPr>
              <a:xfrm>
                <a:off x="4555914" y="3077936"/>
                <a:ext cx="3600401" cy="1576496"/>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2E851A-EF01-B13C-A60D-715409740DD9}"/>
                  </a:ext>
                </a:extLst>
              </p:cNvPr>
              <p:cNvSpPr txBox="1"/>
              <p:nvPr/>
            </p:nvSpPr>
            <p:spPr>
              <a:xfrm>
                <a:off x="4616497" y="3129709"/>
                <a:ext cx="2206214" cy="784895"/>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Develop a new annual Procurement Report to be presented to FC</a:t>
                </a:r>
                <a:endParaRPr lang="en-GB" sz="1400" b="1" dirty="0">
                  <a:latin typeface="+mj-lt"/>
                  <a:ea typeface="Yu Mincho" panose="02020400000000000000" pitchFamily="18" charset="-128"/>
                  <a:cs typeface="Times New Roman" panose="02020603050405020304" pitchFamily="18" charset="0"/>
                </a:endParaRPr>
              </a:p>
            </p:txBody>
          </p:sp>
          <p:sp>
            <p:nvSpPr>
              <p:cNvPr id="3" name="TextBox 2">
                <a:extLst>
                  <a:ext uri="{FF2B5EF4-FFF2-40B4-BE49-F238E27FC236}">
                    <a16:creationId xmlns:a16="http://schemas.microsoft.com/office/drawing/2014/main" id="{A57155EB-27EF-AC32-DE4B-C9CDE9010C71}"/>
                  </a:ext>
                </a:extLst>
              </p:cNvPr>
              <p:cNvSpPr txBox="1"/>
              <p:nvPr/>
            </p:nvSpPr>
            <p:spPr>
              <a:xfrm>
                <a:off x="4649263" y="3885123"/>
                <a:ext cx="1858714" cy="646331"/>
              </a:xfrm>
              <a:prstGeom prst="rect">
                <a:avLst/>
              </a:prstGeom>
              <a:noFill/>
            </p:spPr>
            <p:txBody>
              <a:bodyPr wrap="square">
                <a:spAutoFit/>
              </a:bodyPr>
              <a:lstStyle/>
              <a:p>
                <a:r>
                  <a:rPr lang="en-US" sz="1200" dirty="0">
                    <a:solidFill>
                      <a:srgbClr val="002060"/>
                    </a:solidFill>
                    <a:latin typeface="+mj-lt"/>
                    <a:ea typeface="Yu Mincho" panose="02020400000000000000" pitchFamily="18" charset="-128"/>
                    <a:cs typeface="Times New Roman" panose="02020603050405020304" pitchFamily="18" charset="0"/>
                  </a:rPr>
                  <a:t>More graphic and highlighting more than the industrial return</a:t>
                </a:r>
                <a:endParaRPr lang="en-GB" sz="1200" dirty="0"/>
              </a:p>
            </p:txBody>
          </p:sp>
          <p:pic>
            <p:nvPicPr>
              <p:cNvPr id="6" name="Picture 5" descr="A screen shot of a computer&#10;&#10;Description automatically generated">
                <a:extLst>
                  <a:ext uri="{FF2B5EF4-FFF2-40B4-BE49-F238E27FC236}">
                    <a16:creationId xmlns:a16="http://schemas.microsoft.com/office/drawing/2014/main" id="{2E85C778-2271-9F19-077C-2856A149C818}"/>
                  </a:ext>
                </a:extLst>
              </p:cNvPr>
              <p:cNvPicPr>
                <a:picLocks noChangeAspect="1"/>
              </p:cNvPicPr>
              <p:nvPr/>
            </p:nvPicPr>
            <p:blipFill>
              <a:blip r:embed="rId3">
                <a:extLst>
                  <a:ext uri="{28A0092B-C50C-407E-A947-70E740481C1C}">
                    <a14:useLocalDpi xmlns:a14="http://schemas.microsoft.com/office/drawing/2010/main" val="0"/>
                  </a:ext>
                </a:extLst>
              </a:blip>
              <a:srcRect l="31793" t="24175" r="37001" b="25450"/>
              <a:stretch/>
            </p:blipFill>
            <p:spPr>
              <a:xfrm>
                <a:off x="6659742" y="3082256"/>
                <a:ext cx="1599922" cy="1515200"/>
              </a:xfrm>
              <a:prstGeom prst="rect">
                <a:avLst/>
              </a:prstGeom>
            </p:spPr>
          </p:pic>
        </p:grpSp>
        <p:grpSp>
          <p:nvGrpSpPr>
            <p:cNvPr id="26" name="Group 25">
              <a:extLst>
                <a:ext uri="{FF2B5EF4-FFF2-40B4-BE49-F238E27FC236}">
                  <a16:creationId xmlns:a16="http://schemas.microsoft.com/office/drawing/2014/main" id="{A766EA83-0C14-906A-484C-5BB819B5F722}"/>
                </a:ext>
              </a:extLst>
            </p:cNvPr>
            <p:cNvGrpSpPr/>
            <p:nvPr/>
          </p:nvGrpSpPr>
          <p:grpSpPr>
            <a:xfrm>
              <a:off x="987686" y="3074426"/>
              <a:ext cx="3582143" cy="1570633"/>
              <a:chOff x="899592" y="3075596"/>
              <a:chExt cx="3582143" cy="1570633"/>
            </a:xfrm>
          </p:grpSpPr>
          <p:sp>
            <p:nvSpPr>
              <p:cNvPr id="10" name="Rectangle: Rounded Corners 9">
                <a:extLst>
                  <a:ext uri="{FF2B5EF4-FFF2-40B4-BE49-F238E27FC236}">
                    <a16:creationId xmlns:a16="http://schemas.microsoft.com/office/drawing/2014/main" id="{E0B2115E-4DB7-85E8-7C26-22C525A04403}"/>
                  </a:ext>
                </a:extLst>
              </p:cNvPr>
              <p:cNvSpPr/>
              <p:nvPr/>
            </p:nvSpPr>
            <p:spPr>
              <a:xfrm>
                <a:off x="899592" y="3075596"/>
                <a:ext cx="3564177" cy="1570633"/>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357275E-8152-D89B-0518-37816D2837E8}"/>
                  </a:ext>
                </a:extLst>
              </p:cNvPr>
              <p:cNvSpPr txBox="1"/>
              <p:nvPr/>
            </p:nvSpPr>
            <p:spPr>
              <a:xfrm>
                <a:off x="971725" y="3135811"/>
                <a:ext cx="3013595" cy="310919"/>
              </a:xfrm>
              <a:prstGeom prst="rect">
                <a:avLst/>
              </a:prstGeom>
              <a:noFill/>
            </p:spPr>
            <p:txBody>
              <a:bodyPr wrap="square">
                <a:spAutoFit/>
              </a:bodyPr>
              <a:lstStyle/>
              <a:p>
                <a:pPr>
                  <a:lnSpc>
                    <a:spcPct val="110000"/>
                  </a:lnSpc>
                  <a:tabLst>
                    <a:tab pos="2865755" algn="ctr"/>
                    <a:tab pos="4838700" algn="l"/>
                  </a:tabLst>
                </a:pPr>
                <a:r>
                  <a:rPr lang="en-US" sz="1400" b="1" dirty="0">
                    <a:solidFill>
                      <a:srgbClr val="002060"/>
                    </a:solidFill>
                    <a:latin typeface="+mj-lt"/>
                    <a:ea typeface="Yu Mincho" panose="02020400000000000000" pitchFamily="18" charset="-128"/>
                    <a:cs typeface="Times New Roman" panose="02020603050405020304" pitchFamily="18" charset="0"/>
                  </a:rPr>
                  <a:t>Review the following procedures</a:t>
                </a:r>
              </a:p>
            </p:txBody>
          </p:sp>
          <p:sp>
            <p:nvSpPr>
              <p:cNvPr id="8" name="TextBox 7">
                <a:extLst>
                  <a:ext uri="{FF2B5EF4-FFF2-40B4-BE49-F238E27FC236}">
                    <a16:creationId xmlns:a16="http://schemas.microsoft.com/office/drawing/2014/main" id="{962AF157-CFD6-C6E3-DB8D-962608D8049E}"/>
                  </a:ext>
                </a:extLst>
              </p:cNvPr>
              <p:cNvSpPr txBox="1"/>
              <p:nvPr/>
            </p:nvSpPr>
            <p:spPr>
              <a:xfrm>
                <a:off x="2123728" y="3470596"/>
                <a:ext cx="2358007" cy="1092287"/>
              </a:xfrm>
              <a:prstGeom prst="rect">
                <a:avLst/>
              </a:prstGeom>
              <a:noFill/>
            </p:spPr>
            <p:txBody>
              <a:bodyPr wrap="square">
                <a:spAutoFit/>
              </a:bodyPr>
              <a:lstStyle/>
              <a:p>
                <a:pPr marL="285750" indent="-285750">
                  <a:lnSpc>
                    <a:spcPct val="110000"/>
                  </a:lnSpc>
                  <a:buFont typeface="Arial" panose="020B0604020202020204" pitchFamily="34" charset="0"/>
                  <a:buChar char="•"/>
                  <a:tabLst>
                    <a:tab pos="2865755" algn="ctr"/>
                    <a:tab pos="4838700" algn="l"/>
                  </a:tabLst>
                </a:pPr>
                <a:r>
                  <a:rPr lang="en-US" sz="1200" dirty="0">
                    <a:solidFill>
                      <a:srgbClr val="002060"/>
                    </a:solidFill>
                    <a:latin typeface="+mj-lt"/>
                    <a:ea typeface="Yu Mincho" panose="02020400000000000000" pitchFamily="18" charset="-128"/>
                    <a:cs typeface="Times New Roman" panose="02020603050405020304" pitchFamily="18" charset="0"/>
                  </a:rPr>
                  <a:t>Signature routing for contracts and amendments</a:t>
                </a:r>
              </a:p>
              <a:p>
                <a:pPr marL="285750" indent="-285750">
                  <a:lnSpc>
                    <a:spcPct val="110000"/>
                  </a:lnSpc>
                  <a:buFont typeface="Arial" panose="020B0604020202020204" pitchFamily="34" charset="0"/>
                  <a:buChar char="•"/>
                  <a:tabLst>
                    <a:tab pos="2865755" algn="ctr"/>
                    <a:tab pos="4838700" algn="l"/>
                  </a:tabLst>
                </a:pPr>
                <a:r>
                  <a:rPr lang="en-US" sz="1200" dirty="0">
                    <a:solidFill>
                      <a:srgbClr val="002060"/>
                    </a:solidFill>
                    <a:latin typeface="+mj-lt"/>
                    <a:ea typeface="Yu Mincho" panose="02020400000000000000" pitchFamily="18" charset="-128"/>
                    <a:cs typeface="Times New Roman" panose="02020603050405020304" pitchFamily="18" charset="0"/>
                  </a:rPr>
                  <a:t>Signatures necessary for orders</a:t>
                </a:r>
              </a:p>
              <a:p>
                <a:pPr marL="285750" indent="-285750">
                  <a:lnSpc>
                    <a:spcPct val="110000"/>
                  </a:lnSpc>
                  <a:buFont typeface="Arial" panose="020B0604020202020204" pitchFamily="34" charset="0"/>
                  <a:buChar char="•"/>
                  <a:tabLst>
                    <a:tab pos="2865755" algn="ctr"/>
                    <a:tab pos="4838700" algn="l"/>
                  </a:tabLst>
                </a:pPr>
                <a:r>
                  <a:rPr lang="en-US" sz="1200" dirty="0">
                    <a:solidFill>
                      <a:srgbClr val="002060"/>
                    </a:solidFill>
                    <a:latin typeface="+mj-lt"/>
                    <a:ea typeface="Yu Mincho" panose="02020400000000000000" pitchFamily="18" charset="-128"/>
                    <a:cs typeface="Times New Roman" panose="02020603050405020304" pitchFamily="18" charset="0"/>
                  </a:rPr>
                  <a:t>Blacklisting suppliers </a:t>
                </a:r>
                <a:r>
                  <a:rPr lang="en-US" sz="1200" b="1" dirty="0">
                    <a:solidFill>
                      <a:srgbClr val="002060"/>
                    </a:solidFill>
                    <a:latin typeface="+mj-lt"/>
                    <a:ea typeface="Yu Mincho" panose="02020400000000000000" pitchFamily="18" charset="-128"/>
                    <a:cs typeface="Times New Roman" panose="02020603050405020304" pitchFamily="18" charset="0"/>
                  </a:rPr>
                  <a:t> </a:t>
                </a:r>
                <a:endParaRPr lang="en-GB" sz="1200" b="1" dirty="0">
                  <a:latin typeface="+mj-lt"/>
                  <a:ea typeface="Yu Mincho" panose="02020400000000000000" pitchFamily="18" charset="-128"/>
                  <a:cs typeface="Times New Roman" panose="02020603050405020304" pitchFamily="18" charset="0"/>
                </a:endParaRPr>
              </a:p>
            </p:txBody>
          </p:sp>
          <p:pic>
            <p:nvPicPr>
              <p:cNvPr id="21" name="Picture 20" descr="A magnifying glass on a paper&#10;&#10;Description automatically generated">
                <a:extLst>
                  <a:ext uri="{FF2B5EF4-FFF2-40B4-BE49-F238E27FC236}">
                    <a16:creationId xmlns:a16="http://schemas.microsoft.com/office/drawing/2014/main" id="{A5306BFA-252C-590A-9E8B-5C99B8427681}"/>
                  </a:ext>
                </a:extLst>
              </p:cNvPr>
              <p:cNvPicPr>
                <a:picLocks noChangeAspect="1"/>
              </p:cNvPicPr>
              <p:nvPr/>
            </p:nvPicPr>
            <p:blipFill>
              <a:blip r:embed="rId4" cstate="print">
                <a:extLst>
                  <a:ext uri="{28A0092B-C50C-407E-A947-70E740481C1C}">
                    <a14:useLocalDpi xmlns:a14="http://schemas.microsoft.com/office/drawing/2010/main" val="0"/>
                  </a:ext>
                </a:extLst>
              </a:blip>
              <a:srcRect l="31235" t="30873" r="38922" b="24090"/>
              <a:stretch/>
            </p:blipFill>
            <p:spPr>
              <a:xfrm>
                <a:off x="920577" y="3411216"/>
                <a:ext cx="1339838" cy="1186240"/>
              </a:xfrm>
              <a:prstGeom prst="rect">
                <a:avLst/>
              </a:prstGeom>
            </p:spPr>
          </p:pic>
        </p:grpSp>
      </p:grpSp>
      <p:pic>
        <p:nvPicPr>
          <p:cNvPr id="25" name="Picture 24" descr="A blue circle with a check mark and a dart in the center&#10;&#10;Description automatically generated">
            <a:extLst>
              <a:ext uri="{FF2B5EF4-FFF2-40B4-BE49-F238E27FC236}">
                <a16:creationId xmlns:a16="http://schemas.microsoft.com/office/drawing/2014/main" id="{6355CDCB-662B-68C9-3225-BDBBE04317B7}"/>
              </a:ext>
            </a:extLst>
          </p:cNvPr>
          <p:cNvPicPr>
            <a:picLocks noChangeAspect="1"/>
          </p:cNvPicPr>
          <p:nvPr/>
        </p:nvPicPr>
        <p:blipFill>
          <a:blip r:embed="rId5" cstate="print">
            <a:extLst>
              <a:ext uri="{28A0092B-C50C-407E-A947-70E740481C1C}">
                <a14:useLocalDpi xmlns:a14="http://schemas.microsoft.com/office/drawing/2010/main" val="0"/>
              </a:ext>
            </a:extLst>
          </a:blip>
          <a:srcRect l="27562" t="26587" r="32276" b="26204"/>
          <a:stretch/>
        </p:blipFill>
        <p:spPr>
          <a:xfrm>
            <a:off x="5549073" y="5080084"/>
            <a:ext cx="1167592" cy="805184"/>
          </a:xfrm>
          <a:prstGeom prst="rect">
            <a:avLst/>
          </a:prstGeom>
        </p:spPr>
      </p:pic>
    </p:spTree>
    <p:extLst>
      <p:ext uri="{BB962C8B-B14F-4D97-AF65-F5344CB8AC3E}">
        <p14:creationId xmlns:p14="http://schemas.microsoft.com/office/powerpoint/2010/main" val="2028731266"/>
      </p:ext>
    </p:extLst>
  </p:cSld>
  <p:clrMapOvr>
    <a:masterClrMapping/>
  </p:clrMapOvr>
</p:sld>
</file>

<file path=ppt/theme/theme1.xml><?xml version="1.0" encoding="utf-8"?>
<a:theme xmlns:a="http://schemas.openxmlformats.org/drawingml/2006/main" name="Office Theme">
  <a:themeElements>
    <a:clrScheme name="CERN template colours">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B9175FA-95AF-4748-B55B-BA10A2ACB7A4}" vid="{E766DD8D-3356-3846-8F49-E86FB20DA7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30778</TotalTime>
  <Words>3872</Words>
  <Application>Microsoft Office PowerPoint</Application>
  <PresentationFormat>Widescreen</PresentationFormat>
  <Paragraphs>547</Paragraphs>
  <Slides>66</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Yu Mincho</vt:lpstr>
      <vt:lpstr>Arial</vt:lpstr>
      <vt:lpstr>Arial Bold</vt:lpstr>
      <vt:lpstr>Calibri</vt:lpstr>
      <vt:lpstr>Canva Sans Bold</vt:lpstr>
      <vt:lpstr>Times New Roman</vt:lpstr>
      <vt:lpstr>Office Theme</vt:lpstr>
      <vt:lpstr> IPT-PI Group meeting 30 January 2025 </vt:lpstr>
      <vt:lpstr>AGENDA </vt:lpstr>
      <vt:lpstr>NEWCOMERS  </vt:lpstr>
      <vt:lpstr>PowerPoint Presentation</vt:lpstr>
      <vt:lpstr>2024 HIGHLIGTS – 2025 OBJECTIVES  </vt:lpstr>
      <vt:lpstr>Procurement 2024 - Figures</vt:lpstr>
      <vt:lpstr>Highlights 2024 </vt:lpstr>
      <vt:lpstr>2025 Objectives: strategy, policies and risks control</vt:lpstr>
      <vt:lpstr>2025 Objectives: new procedures</vt:lpstr>
      <vt:lpstr>2025 Other objectives: working efficiently</vt:lpstr>
      <vt:lpstr>2025 Other objectives: communication and outreach</vt:lpstr>
      <vt:lpstr>2024 SATISFACTION SURVEY  </vt:lpstr>
      <vt:lpstr>Disclaimer </vt:lpstr>
      <vt:lpstr>Agenda  </vt:lpstr>
      <vt:lpstr>Agenda  </vt:lpstr>
      <vt:lpstr>Scope and data collected </vt:lpstr>
      <vt:lpstr>Agenda  </vt:lpstr>
      <vt:lpstr>Overall satisfaction for MS/IT 2024</vt:lpstr>
      <vt:lpstr>Summary per question </vt:lpstr>
      <vt:lpstr>During the Market Survey </vt:lpstr>
      <vt:lpstr>Focus on Sourcing </vt:lpstr>
      <vt:lpstr>During the Invitation to Tender </vt:lpstr>
      <vt:lpstr>During the negotiation </vt:lpstr>
      <vt:lpstr>Overall added value </vt:lpstr>
      <vt:lpstr>Feedback and suggestions</vt:lpstr>
      <vt:lpstr>Agenda </vt:lpstr>
      <vt:lpstr>Overall satisfaction for Price Enquiries 2024</vt:lpstr>
      <vt:lpstr>Summary per question </vt:lpstr>
      <vt:lpstr>During the tendering process </vt:lpstr>
      <vt:lpstr>During the negotiation </vt:lpstr>
      <vt:lpstr>Overall added value </vt:lpstr>
      <vt:lpstr>Feedback and suggestions</vt:lpstr>
      <vt:lpstr>Agenda </vt:lpstr>
      <vt:lpstr>Combined overall satisfaction 2024</vt:lpstr>
      <vt:lpstr>Key takeaways </vt:lpstr>
      <vt:lpstr>How can we improve? </vt:lpstr>
      <vt:lpstr>How can we improve? </vt:lpstr>
      <vt:lpstr>How can we improve? </vt:lpstr>
      <vt:lpstr>PROCESS EXCELLENCE ROADMAP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BCO - update </vt:lpstr>
      <vt:lpstr>DAI – MODIFIED / AMENDMENT</vt:lpstr>
      <vt:lpstr>DAI – Intervention on the CERN Site</vt:lpstr>
      <vt:lpstr>DAI – Intervention on the CERN Site</vt:lpstr>
      <vt:lpstr>DAI – Intervention on the CERN Site</vt:lpstr>
      <vt:lpstr>How to establish the 4P:</vt:lpstr>
      <vt:lpstr>How to establish the 4P:</vt:lpstr>
      <vt:lpstr>PowerPoint Presentation</vt:lpstr>
      <vt:lpstr>PowerPoint Presentation</vt:lpstr>
      <vt:lpstr>AOB </vt:lpstr>
      <vt:lpstr>Limited Tendering &amp; Country Champions</vt:lpstr>
      <vt:lpstr>PowerPoint Presentation</vt:lpstr>
      <vt:lpstr>PowerPoint Presentation</vt:lpstr>
      <vt:lpstr>Reminder</vt:lpstr>
      <vt:lpstr>PowerPoint Presentation</vt:lpstr>
      <vt:lpstr>Updated Minute Rose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Doing Business with CERN Country@CERN</dc:title>
  <dc:creator>Microsoft Office User</dc:creator>
  <cp:lastModifiedBy>Charles Carayon</cp:lastModifiedBy>
  <cp:revision>721</cp:revision>
  <cp:lastPrinted>2019-04-30T10:39:04Z</cp:lastPrinted>
  <dcterms:created xsi:type="dcterms:W3CDTF">2019-03-14T08:20:25Z</dcterms:created>
  <dcterms:modified xsi:type="dcterms:W3CDTF">2025-01-30T10:23:42Z</dcterms:modified>
</cp:coreProperties>
</file>