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Lst>
  <p:notesMasterIdLst>
    <p:notesMasterId r:id="rId22"/>
  </p:notesMasterIdLst>
  <p:sldIdLst>
    <p:sldId id="256" r:id="rId7"/>
    <p:sldId id="257" r:id="rId8"/>
    <p:sldId id="267" r:id="rId9"/>
    <p:sldId id="268" r:id="rId10"/>
    <p:sldId id="270" r:id="rId11"/>
    <p:sldId id="272" r:id="rId12"/>
    <p:sldId id="274" r:id="rId13"/>
    <p:sldId id="275" r:id="rId14"/>
    <p:sldId id="276" r:id="rId15"/>
    <p:sldId id="277" r:id="rId16"/>
    <p:sldId id="278" r:id="rId17"/>
    <p:sldId id="341" r:id="rId18"/>
    <p:sldId id="342" r:id="rId19"/>
    <p:sldId id="343" r:id="rId20"/>
    <p:sldId id="298"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717" autoAdjust="0"/>
  </p:normalViewPr>
  <p:slideViewPr>
    <p:cSldViewPr>
      <p:cViewPr varScale="1">
        <p:scale>
          <a:sx n="80" d="100"/>
          <a:sy n="80" d="100"/>
        </p:scale>
        <p:origin x="1284"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AB8392F-F961-4FC1-AAB8-314114BE64A8}" type="datetimeFigureOut">
              <a:rPr lang="en-US" smtClean="0"/>
              <a:pPr/>
              <a:t>2/25/2020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25F884B-D9B6-4CE5-A3E4-437DD67A9558}" type="slidenum">
              <a:rPr lang="en-US" smtClean="0"/>
              <a:pPr/>
              <a:t>‹#›</a:t>
            </a:fld>
            <a:endParaRPr lang="en-US"/>
          </a:p>
        </p:txBody>
      </p:sp>
    </p:spTree>
    <p:extLst>
      <p:ext uri="{BB962C8B-B14F-4D97-AF65-F5344CB8AC3E}">
        <p14:creationId xmlns:p14="http://schemas.microsoft.com/office/powerpoint/2010/main" val="367602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560068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animation is perfect. Little detail can</a:t>
            </a:r>
            <a:r>
              <a:rPr lang="en-GB" baseline="0" dirty="0" smtClean="0"/>
              <a:t> the red bid move to the level of the green one and not below?</a:t>
            </a:r>
          </a:p>
          <a:p>
            <a:endParaRPr lang="en-GB" baseline="0" dirty="0" smtClean="0"/>
          </a:p>
          <a:p>
            <a:r>
              <a:rPr lang="en-GB" baseline="0" dirty="0" smtClean="0"/>
              <a:t>It’s difficult – I tried to adjust the best I could – what do you think now?</a:t>
            </a:r>
            <a:endParaRPr lang="en-GB" dirty="0"/>
          </a:p>
        </p:txBody>
      </p:sp>
    </p:spTree>
    <p:extLst>
      <p:ext uri="{BB962C8B-B14F-4D97-AF65-F5344CB8AC3E}">
        <p14:creationId xmlns:p14="http://schemas.microsoft.com/office/powerpoint/2010/main" val="438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animation is perfect. Little detail can</a:t>
            </a:r>
            <a:r>
              <a:rPr lang="en-GB" baseline="0" dirty="0" smtClean="0"/>
              <a:t> the red bid move to the level of the green one and not below?</a:t>
            </a:r>
          </a:p>
          <a:p>
            <a:endParaRPr lang="en-GB" baseline="0" dirty="0" smtClean="0"/>
          </a:p>
          <a:p>
            <a:r>
              <a:rPr lang="en-GB" baseline="0" dirty="0" smtClean="0"/>
              <a:t>It’s difficult – I tried to adjust the best I could – what do you think now?</a:t>
            </a:r>
            <a:endParaRPr lang="en-GB" dirty="0"/>
          </a:p>
        </p:txBody>
      </p:sp>
    </p:spTree>
    <p:extLst>
      <p:ext uri="{BB962C8B-B14F-4D97-AF65-F5344CB8AC3E}">
        <p14:creationId xmlns:p14="http://schemas.microsoft.com/office/powerpoint/2010/main" val="395906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animation is perfect. Little detail can</a:t>
            </a:r>
            <a:r>
              <a:rPr lang="en-GB" baseline="0" dirty="0" smtClean="0"/>
              <a:t> the red bid move to the level of the green one and not below?</a:t>
            </a:r>
          </a:p>
          <a:p>
            <a:endParaRPr lang="en-GB" baseline="0" dirty="0" smtClean="0"/>
          </a:p>
          <a:p>
            <a:r>
              <a:rPr lang="en-GB" baseline="0" dirty="0" smtClean="0"/>
              <a:t>It’s difficult – I tried to adjust the best I could – what do you think now?</a:t>
            </a:r>
            <a:endParaRPr lang="en-GB" dirty="0"/>
          </a:p>
        </p:txBody>
      </p:sp>
    </p:spTree>
    <p:extLst>
      <p:ext uri="{BB962C8B-B14F-4D97-AF65-F5344CB8AC3E}">
        <p14:creationId xmlns:p14="http://schemas.microsoft.com/office/powerpoint/2010/main" val="2300055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77947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6859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endParaRPr lang="fr-FR" dirty="0"/>
              </a:p>
            </p:txBody>
          </p:sp>
        </mc:Choice>
        <mc:Fallback xmlns="">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prstClr val="black"/>
                    </a:solidFill>
                    <a:effectLst/>
                    <a:uLnTx/>
                    <a:uFillTx/>
                    <a:latin typeface="Cambria Math"/>
                  </a:rPr>
                  <a:t>Maybe a formula like this one could be used: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prstClr val="black"/>
                    </a:solidFill>
                    <a:effectLst/>
                    <a:uLnTx/>
                    <a:uFillTx/>
                    <a:latin typeface="Cambria Math"/>
                  </a:rPr>
                  <a:t>𝑹𝒆𝒕𝒖𝒓𝒏 𝒄𝒐𝒆𝒇𝒇𝒊𝒄𝒊𝒆𝒏𝒕</a:t>
                </a:r>
                <a:r>
                  <a:rPr kumimoji="0" lang="en-GB" sz="1200" b="0" i="0" u="none" strike="noStrike" kern="1200" cap="none" spc="0" normalizeH="0" baseline="0" noProof="0">
                    <a:ln>
                      <a:noFill/>
                    </a:ln>
                    <a:solidFill>
                      <a:prstClr val="black"/>
                    </a:solidFill>
                    <a:effectLst/>
                    <a:uLnTx/>
                    <a:uFillTx/>
                    <a:latin typeface="Cambria Math"/>
                  </a:rPr>
                  <a:t>=(</a:t>
                </a:r>
                <a:r>
                  <a:rPr kumimoji="0" lang="en-US" sz="1200" b="0" i="0" u="none" strike="noStrike" kern="1200" cap="none" spc="0" normalizeH="0" baseline="0" noProof="0" smtClean="0">
                    <a:ln>
                      <a:noFill/>
                    </a:ln>
                    <a:solidFill>
                      <a:prstClr val="black"/>
                    </a:solidFill>
                    <a:effectLst/>
                    <a:uLnTx/>
                    <a:uFillTx/>
                    <a:latin typeface="Cambria Math"/>
                  </a:rPr>
                  <a:t>% expenditure in 𝑎 𝑀𝑆</a:t>
                </a:r>
                <a:r>
                  <a:rPr kumimoji="0" lang="en-GB" sz="1200" b="0" i="0" u="none" strike="noStrike" kern="1200" cap="none" spc="0" normalizeH="0" baseline="0" noProof="0">
                    <a:ln>
                      <a:noFill/>
                    </a:ln>
                    <a:solidFill>
                      <a:prstClr val="black"/>
                    </a:solidFill>
                    <a:effectLst/>
                    <a:uLnTx/>
                    <a:uFillTx/>
                    <a:latin typeface="Cambria Math"/>
                  </a:rPr>
                  <a:t>)/(</a:t>
                </a:r>
                <a:r>
                  <a:rPr kumimoji="0" lang="en-US" sz="1200" b="0" i="0" u="none" strike="noStrike" kern="1200" cap="none" spc="0" normalizeH="0" baseline="0" noProof="0" smtClean="0">
                    <a:ln>
                      <a:noFill/>
                    </a:ln>
                    <a:solidFill>
                      <a:prstClr val="black"/>
                    </a:solidFill>
                    <a:effectLst/>
                    <a:uLnTx/>
                    <a:uFillTx/>
                    <a:latin typeface="Cambria Math"/>
                  </a:rPr>
                  <a:t>% 𝑐𝑜𝑛𝑡𝑟𝑖𝑏𝑢𝑡𝑖𝑜𝑛 𝑡𝑜 𝐶𝐸𝑅𝑁 𝑏𝑢𝑑𝑔𝑒𝑡 𝑓𝑜𝑟 𝑡ℎ𝑖𝑠 𝑀𝑆</a:t>
                </a:r>
                <a:r>
                  <a:rPr kumimoji="0" lang="en-GB" sz="1200" b="0" i="0" u="none" strike="noStrike" kern="1200" cap="none" spc="0" normalizeH="0" baseline="0" noProof="0">
                    <a:ln>
                      <a:noFill/>
                    </a:ln>
                    <a:solidFill>
                      <a:prstClr val="black"/>
                    </a:solidFill>
                    <a:effectLst/>
                    <a:uLnTx/>
                    <a:uFillTx/>
                    <a:latin typeface="Cambria Math"/>
                  </a:rPr>
                  <a:t>)</a:t>
                </a:r>
                <a:endParaRPr kumimoji="0" lang="fr-FR" sz="1200" b="0" i="0" u="none" strike="noStrike" kern="1200" cap="none" spc="0" normalizeH="0" baseline="0" noProof="0" dirty="0">
                  <a:ln>
                    <a:noFill/>
                  </a:ln>
                  <a:solidFill>
                    <a:prstClr val="black"/>
                  </a:solidFill>
                  <a:effectLst/>
                  <a:uLnTx/>
                  <a:uFillTx/>
                  <a:latin typeface="+mn-lt"/>
                </a:endParaRPr>
              </a:p>
              <a:p>
                <a:endParaRPr lang="fr-FR" dirty="0"/>
              </a:p>
            </p:txBody>
          </p:sp>
        </mc:Fallback>
      </mc:AlternateContent>
    </p:spTree>
    <p:extLst>
      <p:ext uri="{BB962C8B-B14F-4D97-AF65-F5344CB8AC3E}">
        <p14:creationId xmlns:p14="http://schemas.microsoft.com/office/powerpoint/2010/main" val="170189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Tree>
    <p:extLst>
      <p:ext uri="{BB962C8B-B14F-4D97-AF65-F5344CB8AC3E}">
        <p14:creationId xmlns:p14="http://schemas.microsoft.com/office/powerpoint/2010/main" val="2576571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01263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check</a:t>
            </a:r>
            <a:r>
              <a:rPr lang="en-GB" baseline="0" dirty="0" smtClean="0"/>
              <a:t> my English of the sentence above - corrected</a:t>
            </a:r>
            <a:endParaRPr lang="en-GB" dirty="0"/>
          </a:p>
        </p:txBody>
      </p:sp>
    </p:spTree>
    <p:extLst>
      <p:ext uri="{BB962C8B-B14F-4D97-AF65-F5344CB8AC3E}">
        <p14:creationId xmlns:p14="http://schemas.microsoft.com/office/powerpoint/2010/main" val="1301263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animation is perfect. Little detail can</a:t>
            </a:r>
            <a:r>
              <a:rPr lang="en-GB" baseline="0" dirty="0" smtClean="0"/>
              <a:t> the red bid move to the level of the green one and not below?</a:t>
            </a:r>
          </a:p>
          <a:p>
            <a:endParaRPr lang="en-GB" baseline="0" dirty="0" smtClean="0"/>
          </a:p>
          <a:p>
            <a:r>
              <a:rPr lang="en-GB" baseline="0" dirty="0" smtClean="0"/>
              <a:t>It’s difficult – I tried to adjust the best I could – what do you think now?</a:t>
            </a:r>
            <a:endParaRPr lang="en-GB" dirty="0"/>
          </a:p>
        </p:txBody>
      </p:sp>
    </p:spTree>
    <p:extLst>
      <p:ext uri="{BB962C8B-B14F-4D97-AF65-F5344CB8AC3E}">
        <p14:creationId xmlns:p14="http://schemas.microsoft.com/office/powerpoint/2010/main" val="1301263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can you show that the second red bid goes to the level of the green one and not lower?</a:t>
            </a:r>
          </a:p>
          <a:p>
            <a:endParaRPr lang="en-GB" baseline="0" dirty="0" smtClean="0"/>
          </a:p>
          <a:p>
            <a:r>
              <a:rPr lang="en-GB" baseline="0" dirty="0" smtClean="0"/>
              <a:t>This was easier to correct</a:t>
            </a:r>
            <a:endParaRPr lang="en-GB" dirty="0"/>
          </a:p>
        </p:txBody>
      </p:sp>
    </p:spTree>
    <p:extLst>
      <p:ext uri="{BB962C8B-B14F-4D97-AF65-F5344CB8AC3E}">
        <p14:creationId xmlns:p14="http://schemas.microsoft.com/office/powerpoint/2010/main" val="1301263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01263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2915816"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2915816"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2915816"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Diapositive de titre">
    <p:bg>
      <p:bgRef idx="1001">
        <a:schemeClr val="bg2"/>
      </p:bgRef>
    </p:bg>
    <p:spTree>
      <p:nvGrpSpPr>
        <p:cNvPr id="1" name=""/>
        <p:cNvGrpSpPr/>
        <p:nvPr/>
      </p:nvGrpSpPr>
      <p:grpSpPr>
        <a:xfrm>
          <a:off x="0" y="0"/>
          <a:ext cx="0" cy="0"/>
          <a:chOff x="0" y="0"/>
          <a:chExt cx="0" cy="0"/>
        </a:xfrm>
      </p:grpSpPr>
      <p:pic>
        <p:nvPicPr>
          <p:cNvPr id="2" name="Image 2" descr="LOGOtitle4.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9688" y="2297113"/>
            <a:ext cx="65659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109232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1_Diapositive de titre">
    <p:bg>
      <p:bgRef idx="1001">
        <a:schemeClr val="bg2"/>
      </p:bgRef>
    </p:bg>
    <p:spTree>
      <p:nvGrpSpPr>
        <p:cNvPr id="1" name=""/>
        <p:cNvGrpSpPr/>
        <p:nvPr/>
      </p:nvGrpSpPr>
      <p:grpSpPr>
        <a:xfrm>
          <a:off x="0" y="0"/>
          <a:ext cx="0" cy="0"/>
          <a:chOff x="0" y="0"/>
          <a:chExt cx="0" cy="0"/>
        </a:xfrm>
      </p:grpSpPr>
      <p:pic>
        <p:nvPicPr>
          <p:cNvPr id="2" name="Image 3" descr="LOGOtitle5.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0550" y="2297113"/>
            <a:ext cx="5449888"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045617"/>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2_Diapositive de titre">
    <p:bg>
      <p:bgRef idx="1001">
        <a:schemeClr val="bg2"/>
      </p:bgRef>
    </p:bg>
    <p:spTree>
      <p:nvGrpSpPr>
        <p:cNvPr id="1" name=""/>
        <p:cNvGrpSpPr/>
        <p:nvPr/>
      </p:nvGrpSpPr>
      <p:grpSpPr>
        <a:xfrm>
          <a:off x="0" y="0"/>
          <a:ext cx="0" cy="0"/>
          <a:chOff x="0" y="0"/>
          <a:chExt cx="0" cy="0"/>
        </a:xfrm>
      </p:grpSpPr>
      <p:pic>
        <p:nvPicPr>
          <p:cNvPr id="2" name="Image 4" descr="LOGOtitle6.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60550" y="2292350"/>
            <a:ext cx="5448300"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1304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lang="en-US" smtClean="0"/>
              <a:t>Click to edit Master title style</a:t>
            </a:r>
            <a:endParaRPr lang="en-US"/>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2514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85800" y="3583837"/>
            <a:ext cx="6629400" cy="1826363"/>
          </a:xfrm>
        </p:spPr>
        <p:txBody>
          <a:bodyPr tIns="0" bIns="0" anchor="t"/>
          <a:lstStyle>
            <a:lvl1pPr algn="l">
              <a:buNone/>
              <a:defRPr kumimoji="0" lang="en-US" sz="4600" b="1" kern="1200" cap="none" spc="0" baseline="0" dirty="0">
                <a:ln w="12700">
                  <a:solidFill>
                    <a:schemeClr val="tx2">
                      <a:satMod val="155000"/>
                    </a:schemeClr>
                  </a:solidFill>
                  <a:prstDash val="solid"/>
                </a:ln>
                <a:solidFill>
                  <a:schemeClr val="tx1"/>
                </a:solidFill>
                <a:effectLst/>
                <a:latin typeface="+mj-lt"/>
                <a:ea typeface="+mj-ea"/>
                <a:cs typeface="+mj-cs"/>
              </a:defRPr>
            </a:lvl1pPr>
          </a:lstStyle>
          <a:p>
            <a:r>
              <a:rPr lang="en-US" smtClean="0"/>
              <a:t>Click to edit Master title style</a:t>
            </a:r>
            <a:endParaRPr lang="en-US" dirty="0"/>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extLst>
      <p:ext uri="{BB962C8B-B14F-4D97-AF65-F5344CB8AC3E}">
        <p14:creationId xmlns:p14="http://schemas.microsoft.com/office/powerpoint/2010/main" val="2773187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7431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Espace réservé du texte 2"/>
          <p:cNvSpPr>
            <a:spLocks noGrp="1"/>
          </p:cNvSpPr>
          <p:nvPr>
            <p:ph type="body" idx="1"/>
          </p:nvPr>
        </p:nvSpPr>
        <p:spPr>
          <a:xfrm>
            <a:off x="457200" y="5486400"/>
            <a:ext cx="4040188" cy="838200"/>
          </a:xfrm>
        </p:spPr>
        <p:txBody>
          <a:bodyPr/>
          <a:lstStyle>
            <a:lvl1pPr marL="0" indent="0">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Espace réservé du texte 3"/>
          <p:cNvSpPr>
            <a:spLocks noGrp="1"/>
          </p:cNvSpPr>
          <p:nvPr>
            <p:ph type="body" sz="half" idx="3"/>
          </p:nvPr>
        </p:nvSpPr>
        <p:spPr>
          <a:xfrm>
            <a:off x="4645025" y="5486400"/>
            <a:ext cx="4041775" cy="838200"/>
          </a:xfrm>
        </p:spPr>
        <p:txBody>
          <a:bodyPr/>
          <a:lstStyle>
            <a:lvl1pPr marL="0" indent="0">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4575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Tree>
    <p:extLst>
      <p:ext uri="{BB962C8B-B14F-4D97-AF65-F5344CB8AC3E}">
        <p14:creationId xmlns:p14="http://schemas.microsoft.com/office/powerpoint/2010/main" val="391619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a:xfrm>
            <a:off x="457200" y="6356350"/>
            <a:ext cx="2133600" cy="365125"/>
          </a:xfrm>
          <a:prstGeom prst="rect">
            <a:avLst/>
          </a:prstGeom>
        </p:spPr>
        <p:txBody>
          <a:bodyPr/>
          <a:lstStyle/>
          <a:p>
            <a:endParaRPr lang="en-GB"/>
          </a:p>
        </p:txBody>
      </p:sp>
      <p:sp>
        <p:nvSpPr>
          <p:cNvPr id="9" name="Slide Number Placeholder 8"/>
          <p:cNvSpPr>
            <a:spLocks noGrp="1"/>
          </p:cNvSpPr>
          <p:nvPr>
            <p:ph type="sldNum" sz="quarter" idx="11"/>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
        <p:nvSpPr>
          <p:cNvPr id="10" name="Footer Placeholder 9"/>
          <p:cNvSpPr>
            <a:spLocks noGrp="1"/>
          </p:cNvSpPr>
          <p:nvPr>
            <p:ph type="ftr" sz="quarter" idx="12"/>
          </p:nvPr>
        </p:nvSpPr>
        <p:spPr>
          <a:xfrm>
            <a:off x="2915816" y="6356350"/>
            <a:ext cx="2895600" cy="365125"/>
          </a:xfrm>
          <a:prstGeom prst="rect">
            <a:avLst/>
          </a:prstGeom>
        </p:spPr>
        <p:txBody>
          <a:bodyPr/>
          <a:lstStyle/>
          <a:p>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8750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tx1"/>
                </a:solidFill>
              </a:defRPr>
            </a:lvl1pPr>
          </a:lstStyle>
          <a:p>
            <a:r>
              <a:rPr lang="en-US" smtClean="0"/>
              <a:t>Click to edit Master title style</a:t>
            </a:r>
            <a:endParaRPr lang="en-US" dirty="0"/>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7562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tx1"/>
                </a:solidFill>
              </a:defRPr>
            </a:lvl1pPr>
          </a:lstStyle>
          <a:p>
            <a:r>
              <a:rPr lang="en-US" smtClean="0"/>
              <a:t>Click to edit Master title style</a:t>
            </a:r>
            <a:endParaRPr lang="en-US"/>
          </a:p>
        </p:txBody>
      </p:sp>
      <p:sp>
        <p:nvSpPr>
          <p:cNvPr id="3" name="Espace réservé pour une image  2"/>
          <p:cNvSpPr>
            <a:spLocks noGrp="1"/>
          </p:cNvSpPr>
          <p:nvPr>
            <p:ph type="pic" idx="1"/>
          </p:nvPr>
        </p:nvSpPr>
        <p:spPr>
          <a:xfrm>
            <a:off x="558797" y="802197"/>
            <a:ext cx="4759514" cy="4759514"/>
          </a:xfrm>
          <a:prstGeom prst="ellipse">
            <a:avLst/>
          </a:prstGeom>
          <a:solidFill>
            <a:srgbClr val="FFFFFF"/>
          </a:solidFill>
          <a:ln>
            <a:noFill/>
          </a:ln>
        </p:spPr>
        <p:style>
          <a:lnRef idx="2">
            <a:schemeClr val="accent2">
              <a:shade val="50000"/>
            </a:schemeClr>
          </a:lnRef>
          <a:fillRef idx="1">
            <a:schemeClr val="accent2"/>
          </a:fillRef>
          <a:effectRef idx="0">
            <a:schemeClr val="accent2"/>
          </a:effectRef>
          <a:fontRef idx="none"/>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Tree>
    <p:extLst>
      <p:ext uri="{BB962C8B-B14F-4D97-AF65-F5344CB8AC3E}">
        <p14:creationId xmlns:p14="http://schemas.microsoft.com/office/powerpoint/2010/main" val="1605337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en-US"/>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059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8427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3_Diapositive de titre">
    <p:bg>
      <p:bgRef idx="1001">
        <a:schemeClr val="bg2"/>
      </p:bgRef>
    </p:bg>
    <p:spTree>
      <p:nvGrpSpPr>
        <p:cNvPr id="1" name=""/>
        <p:cNvGrpSpPr/>
        <p:nvPr/>
      </p:nvGrpSpPr>
      <p:grpSpPr>
        <a:xfrm>
          <a:off x="0" y="0"/>
          <a:ext cx="0" cy="0"/>
          <a:chOff x="0" y="0"/>
          <a:chExt cx="0" cy="0"/>
        </a:xfrm>
      </p:grpSpPr>
      <p:pic>
        <p:nvPicPr>
          <p:cNvPr id="2" name="Image 2" descr="LOGOfin.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703513"/>
            <a:ext cx="1173162"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950122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endParaRPr lang="en-GB">
              <a:solidFill>
                <a:srgbClr val="0C377B"/>
              </a:solidFill>
            </a:endParaRPr>
          </a:p>
        </p:txBody>
      </p:sp>
      <p:sp>
        <p:nvSpPr>
          <p:cNvPr id="5" name="Footer Placeholder 4"/>
          <p:cNvSpPr>
            <a:spLocks noGrp="1"/>
          </p:cNvSpPr>
          <p:nvPr>
            <p:ph type="ftr" sz="quarter" idx="11"/>
          </p:nvPr>
        </p:nvSpPr>
        <p:spPr>
          <a:xfrm>
            <a:off x="2916238"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GB">
              <a:solidFill>
                <a:srgbClr val="0C377B"/>
              </a:solidFill>
            </a:endParaRPr>
          </a:p>
        </p:txBody>
      </p:sp>
      <p:sp>
        <p:nvSpPr>
          <p:cNvPr id="6" name="Slide Number Placeholder 5"/>
          <p:cNvSpPr>
            <a:spLocks noGrp="1"/>
          </p:cNvSpPr>
          <p:nvPr>
            <p:ph type="sldNum" sz="quarter" idx="12"/>
          </p:nvPr>
        </p:nvSpPr>
        <p:spPr>
          <a:xfrm>
            <a:off x="6183313" y="6356350"/>
            <a:ext cx="2133600" cy="365125"/>
          </a:xfrm>
          <a:prstGeom prst="rect">
            <a:avLst/>
          </a:prstGeom>
        </p:spPr>
        <p:txBody>
          <a:bodyPr/>
          <a:lstStyle>
            <a:lvl1pPr fontAlgn="auto">
              <a:spcBef>
                <a:spcPts val="0"/>
              </a:spcBef>
              <a:spcAft>
                <a:spcPts val="0"/>
              </a:spcAft>
              <a:defRPr>
                <a:latin typeface="+mn-lt"/>
                <a:cs typeface="+mn-cs"/>
              </a:defRPr>
            </a:lvl1pPr>
          </a:lstStyle>
          <a:p>
            <a:fld id="{574E79B3-B147-42FE-AEDC-193251C15DC4}" type="slidenum">
              <a:rPr lang="en-GB" smtClean="0">
                <a:solidFill>
                  <a:srgbClr val="0C377B"/>
                </a:solidFill>
              </a:rPr>
              <a:pPr/>
              <a:t>‹#›</a:t>
            </a:fld>
            <a:endParaRPr lang="en-GB">
              <a:solidFill>
                <a:srgbClr val="0C377B"/>
              </a:solidFill>
            </a:endParaRPr>
          </a:p>
        </p:txBody>
      </p:sp>
    </p:spTree>
    <p:extLst>
      <p:ext uri="{BB962C8B-B14F-4D97-AF65-F5344CB8AC3E}">
        <p14:creationId xmlns:p14="http://schemas.microsoft.com/office/powerpoint/2010/main" val="17508573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r-FR"/>
          </a:p>
        </p:txBody>
      </p:sp>
      <p:sp>
        <p:nvSpPr>
          <p:cNvPr id="3" name="Chart Placeholder 2"/>
          <p:cNvSpPr>
            <a:spLocks noGrp="1"/>
          </p:cNvSpPr>
          <p:nvPr>
            <p:ph type="chart" idx="1"/>
          </p:nvPr>
        </p:nvSpPr>
        <p:spPr>
          <a:xfrm>
            <a:off x="457200" y="1600200"/>
            <a:ext cx="8229600" cy="4525963"/>
          </a:xfrm>
        </p:spPr>
        <p:txBody>
          <a:bodyPr>
            <a:normAutofit/>
          </a:bodyPr>
          <a:lstStyle/>
          <a:p>
            <a:pPr lvl="0"/>
            <a:r>
              <a:rPr lang="en-US" noProof="0" smtClean="0"/>
              <a:t>Click icon to add chart</a:t>
            </a:r>
            <a:endParaRPr lang="fr-FR" noProof="0" smtClean="0"/>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fontAlgn="auto">
              <a:spcBef>
                <a:spcPts val="0"/>
              </a:spcBef>
              <a:spcAft>
                <a:spcPts val="0"/>
              </a:spcAft>
              <a:defRPr>
                <a:latin typeface="+mn-lt"/>
                <a:cs typeface="+mn-cs"/>
              </a:defRPr>
            </a:lvl1pPr>
          </a:lstStyle>
          <a:p>
            <a:endParaRPr lang="en-GB">
              <a:solidFill>
                <a:srgbClr val="0C377B"/>
              </a:solidFill>
            </a:endParaRPr>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cs typeface="+mn-cs"/>
              </a:defRPr>
            </a:lvl1pPr>
          </a:lstStyle>
          <a:p>
            <a:endParaRPr lang="en-GB">
              <a:solidFill>
                <a:srgbClr val="0C377B"/>
              </a:solidFill>
            </a:endParaRPr>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a:lstStyle>
            <a:lvl1pPr fontAlgn="auto">
              <a:spcBef>
                <a:spcPts val="0"/>
              </a:spcBef>
              <a:spcAft>
                <a:spcPts val="0"/>
              </a:spcAft>
              <a:defRPr>
                <a:latin typeface="+mn-lt"/>
                <a:cs typeface="+mn-cs"/>
              </a:defRPr>
            </a:lvl1pPr>
          </a:lstStyle>
          <a:p>
            <a:fld id="{E82F6E63-0629-4216-A7EB-27F88B7E9204}" type="slidenum">
              <a:rPr lang="en-GB" smtClean="0">
                <a:solidFill>
                  <a:srgbClr val="0C377B"/>
                </a:solidFill>
              </a:rPr>
              <a:pPr/>
              <a:t>‹#›</a:t>
            </a:fld>
            <a:endParaRPr lang="en-GB">
              <a:solidFill>
                <a:srgbClr val="0C377B"/>
              </a:solidFill>
            </a:endParaRPr>
          </a:p>
        </p:txBody>
      </p:sp>
    </p:spTree>
    <p:extLst>
      <p:ext uri="{BB962C8B-B14F-4D97-AF65-F5344CB8AC3E}">
        <p14:creationId xmlns:p14="http://schemas.microsoft.com/office/powerpoint/2010/main" val="159845809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Very First Slide">
    <p:bg>
      <p:bgRef idx="1001">
        <a:schemeClr val="bg2"/>
      </p:bgRef>
    </p:bg>
    <p:spTree>
      <p:nvGrpSpPr>
        <p:cNvPr id="1" name=""/>
        <p:cNvGrpSpPr/>
        <p:nvPr/>
      </p:nvGrpSpPr>
      <p:grpSpPr>
        <a:xfrm>
          <a:off x="0" y="0"/>
          <a:ext cx="0" cy="0"/>
          <a:chOff x="0" y="0"/>
          <a:chExt cx="0" cy="0"/>
        </a:xfrm>
      </p:grpSpPr>
      <p:pic>
        <p:nvPicPr>
          <p:cNvPr id="5" name="Image 4" descr="logooutline.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072440" y="2999945"/>
            <a:ext cx="1102596" cy="1091515"/>
          </a:xfrm>
          <a:prstGeom prst="rect">
            <a:avLst/>
          </a:prstGeom>
        </p:spPr>
      </p:pic>
    </p:spTree>
    <p:extLst>
      <p:ext uri="{BB962C8B-B14F-4D97-AF65-F5344CB8AC3E}">
        <p14:creationId xmlns:p14="http://schemas.microsoft.com/office/powerpoint/2010/main" val="171545932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36848" y="6356350"/>
            <a:ext cx="1092535"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1829383" y="6356350"/>
            <a:ext cx="6315447"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8144830" y="6356350"/>
            <a:ext cx="541969" cy="365125"/>
          </a:xfrm>
          <a:prstGeom prst="rect">
            <a:avLst/>
          </a:prstGeom>
        </p:spPr>
        <p:txBody>
          <a:bodyPr/>
          <a:lstStyle/>
          <a:p>
            <a:fld id="{22171F32-9A30-EC41-A9D2-45D6D6C63207}" type="slidenum">
              <a:rPr lang="en-US" smtClean="0">
                <a:solidFill>
                  <a:prstClr val="black"/>
                </a:solidFill>
              </a:rPr>
              <a:pPr/>
              <a:t>‹#›</a:t>
            </a:fld>
            <a:endParaRPr lang="en-US" dirty="0">
              <a:solidFill>
                <a:prstClr val="black"/>
              </a:solidFill>
            </a:endParaRPr>
          </a:p>
        </p:txBody>
      </p:sp>
      <p:sp>
        <p:nvSpPr>
          <p:cNvPr id="7" name="Title 6"/>
          <p:cNvSpPr>
            <a:spLocks noGrp="1"/>
          </p:cNvSpPr>
          <p:nvPr>
            <p:ph type="title"/>
          </p:nvPr>
        </p:nvSpPr>
        <p:spPr/>
        <p:txBody>
          <a:bodyPr/>
          <a:lstStyle/>
          <a:p>
            <a:r>
              <a:rPr lang="en-GB" noProof="0" smtClean="0"/>
              <a:t>Click to edit Master title style</a:t>
            </a:r>
            <a:endParaRPr lang="en-GB" noProof="0"/>
          </a:p>
        </p:txBody>
      </p:sp>
      <p:sp>
        <p:nvSpPr>
          <p:cNvPr id="3" name="Espace réservé du contenu 2"/>
          <p:cNvSpPr>
            <a:spLocks noGrp="1"/>
          </p:cNvSpPr>
          <p:nvPr>
            <p:ph idx="1"/>
          </p:nvPr>
        </p:nvSpPr>
        <p:spPr/>
        <p:txBody>
          <a:bodyPr/>
          <a:lstStyle/>
          <a:p>
            <a:pPr lvl="0" eaLnBrk="1" latinLnBrk="0" hangingPunct="1"/>
            <a:r>
              <a:rPr lang="en-GB" noProof="0" smtClean="0"/>
              <a:t>Click to edit Master text styles</a:t>
            </a:r>
          </a:p>
          <a:p>
            <a:pPr lvl="1" eaLnBrk="1" latinLnBrk="0" hangingPunct="1"/>
            <a:r>
              <a:rPr lang="en-GB" noProof="0" smtClean="0"/>
              <a:t>Second level</a:t>
            </a:r>
          </a:p>
          <a:p>
            <a:pPr lvl="2" eaLnBrk="1" latinLnBrk="0" hangingPunct="1"/>
            <a:r>
              <a:rPr lang="en-GB" noProof="0" smtClean="0"/>
              <a:t>Third level</a:t>
            </a:r>
          </a:p>
          <a:p>
            <a:pPr lvl="3" eaLnBrk="1" latinLnBrk="0" hangingPunct="1"/>
            <a:r>
              <a:rPr lang="en-GB" noProof="0" smtClean="0"/>
              <a:t>Fourth level</a:t>
            </a:r>
          </a:p>
          <a:p>
            <a:pPr lvl="4" eaLnBrk="1" latinLnBrk="0" hangingPunct="1"/>
            <a:r>
              <a:rPr lang="en-GB" noProof="0" smtClean="0"/>
              <a:t>Fifth level</a:t>
            </a:r>
            <a:endParaRPr kumimoji="0" lang="en-GB" noProof="0"/>
          </a:p>
        </p:txBody>
      </p:sp>
    </p:spTree>
    <p:extLst>
      <p:ext uri="{BB962C8B-B14F-4D97-AF65-F5344CB8AC3E}">
        <p14:creationId xmlns:p14="http://schemas.microsoft.com/office/powerpoint/2010/main" val="4219223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2915816"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2915816"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a:xfrm>
            <a:off x="2915816"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a:xfrm>
            <a:off x="2915816"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a:xfrm>
            <a:off x="2915816"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2915816"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2915816"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182816" y="6356350"/>
            <a:ext cx="2133600" cy="365125"/>
          </a:xfrm>
          <a:prstGeom prst="rect">
            <a:avLst/>
          </a:prstGeom>
        </p:spPr>
        <p:txBody>
          <a:bodyPr/>
          <a:lstStyle/>
          <a:p>
            <a:fld id="{574E79B3-B147-42FE-AEDC-193251C15DC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4.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8" name="Picture 7" descr="lab_EN.png"/>
          <p:cNvPicPr>
            <a:picLocks noChangeAspect="1"/>
          </p:cNvPicPr>
          <p:nvPr/>
        </p:nvPicPr>
        <p:blipFill>
          <a:blip r:embed="rId13" cstate="print"/>
          <a:stretch>
            <a:fillRect/>
          </a:stretch>
        </p:blipFill>
        <p:spPr>
          <a:xfrm>
            <a:off x="3171825" y="3352800"/>
            <a:ext cx="2800350" cy="152400"/>
          </a:xfrm>
          <a:prstGeom prst="rect">
            <a:avLst/>
          </a:prstGeom>
        </p:spPr>
      </p:pic>
      <p:pic>
        <p:nvPicPr>
          <p:cNvPr id="9" name="Picture 8" descr="lab_EN.png"/>
          <p:cNvPicPr>
            <a:picLocks noChangeAspect="1"/>
          </p:cNvPicPr>
          <p:nvPr/>
        </p:nvPicPr>
        <p:blipFill>
          <a:blip r:embed="rId13" cstate="print"/>
          <a:stretch>
            <a:fillRect/>
          </a:stretch>
        </p:blipFill>
        <p:spPr>
          <a:xfrm>
            <a:off x="3171825" y="3352800"/>
            <a:ext cx="2800350" cy="152400"/>
          </a:xfrm>
          <a:prstGeom prst="rect">
            <a:avLst/>
          </a:prstGeom>
        </p:spPr>
      </p:pic>
      <p:pic>
        <p:nvPicPr>
          <p:cNvPr id="14" name="Picture 13" descr="badge_80.png"/>
          <p:cNvPicPr>
            <a:picLocks noChangeAspect="1"/>
          </p:cNvPicPr>
          <p:nvPr/>
        </p:nvPicPr>
        <p:blipFill>
          <a:blip r:embed="rId14" cstate="print"/>
          <a:stretch>
            <a:fillRect/>
          </a:stretch>
        </p:blipFill>
        <p:spPr>
          <a:xfrm>
            <a:off x="8460432" y="6165304"/>
            <a:ext cx="620688" cy="620688"/>
          </a:xfrm>
          <a:prstGeom prst="rect">
            <a:avLst/>
          </a:prstGeom>
        </p:spPr>
      </p:pic>
      <p:pic>
        <p:nvPicPr>
          <p:cNvPr id="13" name="Picture 12" descr="FP_logo_EN.jpg"/>
          <p:cNvPicPr>
            <a:picLocks noChangeAspect="1"/>
          </p:cNvPicPr>
          <p:nvPr/>
        </p:nvPicPr>
        <p:blipFill>
          <a:blip r:embed="rId15" cstate="print"/>
          <a:stretch>
            <a:fillRect/>
          </a:stretch>
        </p:blipFill>
        <p:spPr>
          <a:xfrm>
            <a:off x="107504" y="6309320"/>
            <a:ext cx="4114800" cy="4286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fr-CH" altLang="en-US" smtClean="0"/>
              <a:t>Cliquez et modifiez le titre</a:t>
            </a:r>
            <a:endParaRPr lang="en-US" altLang="en-US" smtClean="0"/>
          </a:p>
        </p:txBody>
      </p:sp>
      <p:sp>
        <p:nvSpPr>
          <p:cNvPr id="1027" name="Espace réservé du texte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H" altLang="en-US" smtClean="0"/>
              <a:t>Cliquez pour modifier les styles du texte du masque</a:t>
            </a:r>
          </a:p>
          <a:p>
            <a:pPr lvl="1"/>
            <a:r>
              <a:rPr lang="fr-CH" altLang="en-US" smtClean="0"/>
              <a:t>Deuxième niveau</a:t>
            </a:r>
          </a:p>
          <a:p>
            <a:pPr lvl="2"/>
            <a:r>
              <a:rPr lang="fr-CH" altLang="en-US" smtClean="0"/>
              <a:t>Troisième niveau</a:t>
            </a:r>
          </a:p>
          <a:p>
            <a:pPr lvl="3"/>
            <a:r>
              <a:rPr lang="fr-CH" altLang="en-US" smtClean="0"/>
              <a:t>Quatrième niveau</a:t>
            </a:r>
          </a:p>
          <a:p>
            <a:pPr lvl="4"/>
            <a:r>
              <a:rPr lang="fr-CH" altLang="en-US" smtClean="0"/>
              <a:t>Cinquième niveau</a:t>
            </a:r>
            <a:endParaRPr lang="en-US" altLang="en-US" smtClean="0"/>
          </a:p>
        </p:txBody>
      </p:sp>
      <p:pic>
        <p:nvPicPr>
          <p:cNvPr id="1028" name="Image 1" descr="bande3.eps"/>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0" y="6202363"/>
            <a:ext cx="9153525"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2608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8" r:id="rId15"/>
    <p:sldLayoutId id="2147483689" r:id="rId16"/>
    <p:sldLayoutId id="2147483690" r:id="rId17"/>
    <p:sldLayoutId id="2147483691" r:id="rId18"/>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4600" kern="1200">
          <a:solidFill>
            <a:schemeClr val="tx1"/>
          </a:solidFill>
          <a:latin typeface="+mj-lt"/>
          <a:ea typeface="+mj-ea"/>
          <a:cs typeface="+mj-cs"/>
        </a:defRPr>
      </a:lvl1pPr>
      <a:lvl2pPr algn="l" rtl="0" eaLnBrk="1" fontAlgn="base" hangingPunct="1">
        <a:spcBef>
          <a:spcPct val="0"/>
        </a:spcBef>
        <a:spcAft>
          <a:spcPct val="0"/>
        </a:spcAft>
        <a:defRPr sz="4600">
          <a:solidFill>
            <a:schemeClr val="tx1"/>
          </a:solidFill>
          <a:latin typeface="Arial" charset="0"/>
        </a:defRPr>
      </a:lvl2pPr>
      <a:lvl3pPr algn="l" rtl="0" eaLnBrk="1" fontAlgn="base" hangingPunct="1">
        <a:spcBef>
          <a:spcPct val="0"/>
        </a:spcBef>
        <a:spcAft>
          <a:spcPct val="0"/>
        </a:spcAft>
        <a:defRPr sz="4600">
          <a:solidFill>
            <a:schemeClr val="tx1"/>
          </a:solidFill>
          <a:latin typeface="Arial" charset="0"/>
        </a:defRPr>
      </a:lvl3pPr>
      <a:lvl4pPr algn="l" rtl="0" eaLnBrk="1" fontAlgn="base" hangingPunct="1">
        <a:spcBef>
          <a:spcPct val="0"/>
        </a:spcBef>
        <a:spcAft>
          <a:spcPct val="0"/>
        </a:spcAft>
        <a:defRPr sz="4600">
          <a:solidFill>
            <a:schemeClr val="tx1"/>
          </a:solidFill>
          <a:latin typeface="Arial" charset="0"/>
        </a:defRPr>
      </a:lvl4pPr>
      <a:lvl5pPr algn="l" rtl="0" eaLnBrk="1" fontAlgn="base" hangingPunct="1">
        <a:spcBef>
          <a:spcPct val="0"/>
        </a:spcBef>
        <a:spcAft>
          <a:spcPct val="0"/>
        </a:spcAft>
        <a:defRPr sz="4600">
          <a:solidFill>
            <a:schemeClr val="tx1"/>
          </a:solidFill>
          <a:latin typeface="Arial" charset="0"/>
        </a:defRPr>
      </a:lvl5pPr>
      <a:lvl6pPr marL="457200" algn="l" rtl="0" eaLnBrk="1" fontAlgn="base" hangingPunct="1">
        <a:spcBef>
          <a:spcPct val="0"/>
        </a:spcBef>
        <a:spcAft>
          <a:spcPct val="0"/>
        </a:spcAft>
        <a:defRPr sz="4600">
          <a:solidFill>
            <a:schemeClr val="tx1"/>
          </a:solidFill>
          <a:latin typeface="Arial" charset="0"/>
        </a:defRPr>
      </a:lvl6pPr>
      <a:lvl7pPr marL="914400" algn="l" rtl="0" eaLnBrk="1" fontAlgn="base" hangingPunct="1">
        <a:spcBef>
          <a:spcPct val="0"/>
        </a:spcBef>
        <a:spcAft>
          <a:spcPct val="0"/>
        </a:spcAft>
        <a:defRPr sz="4600">
          <a:solidFill>
            <a:schemeClr val="tx1"/>
          </a:solidFill>
          <a:latin typeface="Arial" charset="0"/>
        </a:defRPr>
      </a:lvl7pPr>
      <a:lvl8pPr marL="1371600" algn="l" rtl="0" eaLnBrk="1" fontAlgn="base" hangingPunct="1">
        <a:spcBef>
          <a:spcPct val="0"/>
        </a:spcBef>
        <a:spcAft>
          <a:spcPct val="0"/>
        </a:spcAft>
        <a:defRPr sz="4600">
          <a:solidFill>
            <a:schemeClr val="tx1"/>
          </a:solidFill>
          <a:latin typeface="Arial" charset="0"/>
        </a:defRPr>
      </a:lvl8pPr>
      <a:lvl9pPr marL="1828800" algn="l" rtl="0" eaLnBrk="1" fontAlgn="base" hangingPunct="1">
        <a:spcBef>
          <a:spcPct val="0"/>
        </a:spcBef>
        <a:spcAft>
          <a:spcPct val="0"/>
        </a:spcAft>
        <a:defRPr sz="4600">
          <a:solidFill>
            <a:schemeClr val="tx1"/>
          </a:solidFill>
          <a:latin typeface="Arial" charset="0"/>
        </a:defRPr>
      </a:lvl9pPr>
    </p:titleStyle>
    <p:bodyStyle>
      <a:lvl1pPr marL="493713" indent="-457200" algn="l" rtl="0" eaLnBrk="1" fontAlgn="base" hangingPunct="1">
        <a:spcBef>
          <a:spcPct val="20000"/>
        </a:spcBef>
        <a:spcAft>
          <a:spcPct val="0"/>
        </a:spcAft>
        <a:buClr>
          <a:schemeClr val="accent1"/>
        </a:buClr>
        <a:buSzPct val="80000"/>
        <a:buFont typeface="Arial" charset="0"/>
        <a:buChar char="•"/>
        <a:defRPr sz="3000" kern="1200">
          <a:solidFill>
            <a:schemeClr val="tx1"/>
          </a:solidFill>
          <a:latin typeface="+mn-lt"/>
          <a:ea typeface="+mn-ea"/>
          <a:cs typeface="+mn-cs"/>
        </a:defRPr>
      </a:lvl1pPr>
      <a:lvl2pPr marL="904875" indent="-457200" algn="l" rtl="0" eaLnBrk="1" fontAlgn="base" hangingPunct="1">
        <a:spcBef>
          <a:spcPct val="20000"/>
        </a:spcBef>
        <a:spcAft>
          <a:spcPct val="0"/>
        </a:spcAft>
        <a:buClr>
          <a:schemeClr val="accent1"/>
        </a:buClr>
        <a:buSzPct val="90000"/>
        <a:buFont typeface="Arial" charset="0"/>
        <a:buChar char="•"/>
        <a:defRPr sz="2600" kern="1200">
          <a:solidFill>
            <a:schemeClr val="tx1"/>
          </a:solidFill>
          <a:latin typeface="+mn-lt"/>
          <a:ea typeface="+mn-ea"/>
          <a:cs typeface="+mn-cs"/>
        </a:defRPr>
      </a:lvl2pPr>
      <a:lvl3pPr marL="1092200" indent="-342900" algn="l" rtl="0" eaLnBrk="1" fontAlgn="base" hangingPunct="1">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384300" indent="-342900" algn="l" rtl="0" eaLnBrk="1" fontAlgn="base" hangingPunct="1">
        <a:spcBef>
          <a:spcPct val="20000"/>
        </a:spcBef>
        <a:spcAft>
          <a:spcPct val="0"/>
        </a:spcAft>
        <a:buClr>
          <a:srgbClr val="969696"/>
        </a:buClr>
        <a:buSzPct val="90000"/>
        <a:buFont typeface="Arial" charset="0"/>
        <a:buChar char="•"/>
        <a:defRPr sz="2000" kern="1200">
          <a:solidFill>
            <a:schemeClr val="tx1"/>
          </a:solidFill>
          <a:latin typeface="+mn-lt"/>
          <a:ea typeface="+mn-ea"/>
          <a:cs typeface="+mn-cs"/>
        </a:defRPr>
      </a:lvl4pPr>
      <a:lvl5pPr marL="1649413" indent="-342900" algn="l" rtl="0" eaLnBrk="1" fontAlgn="base" hangingPunct="1">
        <a:spcBef>
          <a:spcPct val="20000"/>
        </a:spcBef>
        <a:spcAft>
          <a:spcPct val="0"/>
        </a:spcAft>
        <a:buClr>
          <a:srgbClr val="80808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9.xml"/><Relationship Id="rId5" Type="http://schemas.openxmlformats.org/officeDocument/2006/relationships/image" Target="../media/image15.pn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9.xml"/><Relationship Id="rId5" Type="http://schemas.openxmlformats.org/officeDocument/2006/relationships/image" Target="../media/image15.pn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jpe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9.xml"/><Relationship Id="rId6" Type="http://schemas.openxmlformats.org/officeDocument/2006/relationships/image" Target="../media/image15.png"/><Relationship Id="rId5" Type="http://schemas.openxmlformats.org/officeDocument/2006/relationships/image" Target="../media/image13.jpeg"/><Relationship Id="rId10" Type="http://schemas.openxmlformats.org/officeDocument/2006/relationships/image" Target="../media/image20.png"/><Relationship Id="rId4" Type="http://schemas.openxmlformats.org/officeDocument/2006/relationships/image" Target="../media/image12.jpeg"/><Relationship Id="rId9"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jpeg"/><Relationship Id="rId7"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9.xml"/><Relationship Id="rId6" Type="http://schemas.openxmlformats.org/officeDocument/2006/relationships/image" Target="../media/image15.png"/><Relationship Id="rId5" Type="http://schemas.openxmlformats.org/officeDocument/2006/relationships/image" Target="../media/image13.jpeg"/><Relationship Id="rId10" Type="http://schemas.openxmlformats.org/officeDocument/2006/relationships/image" Target="../media/image20.png"/><Relationship Id="rId4" Type="http://schemas.openxmlformats.org/officeDocument/2006/relationships/image" Target="../media/image12.jpeg"/><Relationship Id="rId9" Type="http://schemas.openxmlformats.org/officeDocument/2006/relationships/image" Target="../media/image19.png"/></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jpeg"/><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image" Target="../media/image15.png"/><Relationship Id="rId11" Type="http://schemas.openxmlformats.org/officeDocument/2006/relationships/image" Target="../media/image21.png"/><Relationship Id="rId5" Type="http://schemas.openxmlformats.org/officeDocument/2006/relationships/image" Target="../media/image13.jpeg"/><Relationship Id="rId10" Type="http://schemas.openxmlformats.org/officeDocument/2006/relationships/image" Target="../media/image20.png"/><Relationship Id="rId4" Type="http://schemas.openxmlformats.org/officeDocument/2006/relationships/image" Target="../media/image12.jpe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9.xml"/><Relationship Id="rId6" Type="http://schemas.microsoft.com/office/2007/relationships/hdphoto" Target="../media/hdphoto1.wdp"/><Relationship Id="rId5" Type="http://schemas.openxmlformats.org/officeDocument/2006/relationships/image" Target="../media/image14.pn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9.xml"/><Relationship Id="rId5" Type="http://schemas.microsoft.com/office/2007/relationships/hdphoto" Target="../media/hdphoto1.wdp"/><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9.xml"/><Relationship Id="rId6" Type="http://schemas.openxmlformats.org/officeDocument/2006/relationships/image" Target="../media/image15.png"/><Relationship Id="rId5" Type="http://schemas.openxmlformats.org/officeDocument/2006/relationships/image" Target="../media/image13.jpe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789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044000"/>
          </a:xfrm>
        </p:spPr>
        <p:txBody>
          <a:bodyPr>
            <a:normAutofit/>
          </a:bodyPr>
          <a:lstStyle/>
          <a:p>
            <a:pPr algn="ctr"/>
            <a:r>
              <a:rPr lang="en-US" sz="4400" dirty="0" smtClean="0"/>
              <a:t>Realignment rule (Scenario 2)</a:t>
            </a:r>
            <a:endParaRPr lang="en-US" sz="4400" dirty="0"/>
          </a:p>
        </p:txBody>
      </p:sp>
      <p:sp>
        <p:nvSpPr>
          <p:cNvPr id="13" name="Content Placeholder 2"/>
          <p:cNvSpPr>
            <a:spLocks noGrp="1"/>
          </p:cNvSpPr>
          <p:nvPr>
            <p:ph idx="1"/>
          </p:nvPr>
        </p:nvSpPr>
        <p:spPr>
          <a:xfrm>
            <a:off x="457200" y="1246866"/>
            <a:ext cx="8226854" cy="4453466"/>
          </a:xfrm>
        </p:spPr>
        <p:txBody>
          <a:bodyPr>
            <a:noAutofit/>
          </a:bodyPr>
          <a:lstStyle/>
          <a:p>
            <a:pPr marL="0" lvl="1" indent="0">
              <a:buNone/>
            </a:pPr>
            <a:r>
              <a:rPr lang="en-GB" sz="2400" dirty="0" smtClean="0"/>
              <a:t>Lowest bid from a WB MS</a:t>
            </a:r>
          </a:p>
          <a:p>
            <a:pPr marL="0" lvl="1" indent="0">
              <a:buNone/>
            </a:pPr>
            <a:r>
              <a:rPr lang="en-GB" sz="2400" b="1" dirty="0" smtClean="0"/>
              <a:t>(b</a:t>
            </a:r>
            <a:r>
              <a:rPr lang="en-GB" sz="2400" b="1" dirty="0"/>
              <a:t>) if </a:t>
            </a:r>
            <a:r>
              <a:rPr lang="en-GB" sz="2400" b="1" dirty="0" smtClean="0"/>
              <a:t>not, 2nd </a:t>
            </a:r>
            <a:r>
              <a:rPr lang="en-GB" sz="2400" b="1" dirty="0"/>
              <a:t>lowest bidder from PB MS </a:t>
            </a:r>
            <a:r>
              <a:rPr lang="en-GB" sz="2400" b="1" dirty="0" smtClean="0"/>
              <a:t>aligns 	contract placed</a:t>
            </a:r>
            <a:endParaRPr lang="en-GB" sz="2400" b="1" dirty="0"/>
          </a:p>
          <a:p>
            <a:pPr marL="0" lvl="1" indent="0">
              <a:buNone/>
            </a:pPr>
            <a:endParaRPr lang="en-US" sz="2600" dirty="0" smtClean="0"/>
          </a:p>
          <a:p>
            <a:pPr>
              <a:spcBef>
                <a:spcPts val="1500"/>
              </a:spcBef>
              <a:buFont typeface="Wingdings" charset="2"/>
              <a:buChar char="§"/>
            </a:pPr>
            <a:endParaRPr lang="en-US" sz="2600" dirty="0" smtClean="0"/>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31" name="Straight Arrow Connector 30"/>
          <p:cNvCxnSpPr>
            <a:stCxn id="79" idx="6"/>
            <a:endCxn id="78" idx="1"/>
          </p:cNvCxnSpPr>
          <p:nvPr/>
        </p:nvCxnSpPr>
        <p:spPr>
          <a:xfrm>
            <a:off x="6026335" y="4982608"/>
            <a:ext cx="1085665"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7217951" y="5630254"/>
            <a:ext cx="1028246" cy="338554"/>
          </a:xfrm>
          <a:prstGeom prst="rect">
            <a:avLst/>
          </a:prstGeom>
          <a:noFill/>
        </p:spPr>
        <p:txBody>
          <a:bodyPr wrap="none" rtlCol="0">
            <a:spAutoFit/>
          </a:bodyPr>
          <a:lstStyle/>
          <a:p>
            <a:r>
              <a:rPr lang="en-GB" sz="1600" b="1" dirty="0" smtClean="0">
                <a:solidFill>
                  <a:prstClr val="black"/>
                </a:solidFill>
              </a:rPr>
              <a:t>Contract</a:t>
            </a:r>
            <a:endParaRPr lang="en-GB" sz="1600" b="1" dirty="0">
              <a:solidFill>
                <a:prstClr val="black"/>
              </a:solidFill>
            </a:endParaRPr>
          </a:p>
        </p:txBody>
      </p:sp>
      <p:cxnSp>
        <p:nvCxnSpPr>
          <p:cNvPr id="33" name="Straight Connector 32"/>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4" name="Straight Connector 33"/>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6" name="Straight Connector 35"/>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7" name="Straight Arrow Connector 36"/>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65" name="TextBox 64"/>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66" name="TextBox 65"/>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67" name="Rectangle 66"/>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68" name="Rectangle 67"/>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69" name="TextBox 68"/>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cxnSp>
        <p:nvCxnSpPr>
          <p:cNvPr id="70" name="Straight Connector 69"/>
          <p:cNvCxnSpPr/>
          <p:nvPr/>
        </p:nvCxnSpPr>
        <p:spPr>
          <a:xfrm>
            <a:off x="1135792" y="525846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3" name="TextBox 72"/>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74" name="Picture 73"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3144" y="3793120"/>
            <a:ext cx="649166" cy="627869"/>
          </a:xfrm>
          <a:prstGeom prst="rect">
            <a:avLst/>
          </a:prstGeom>
        </p:spPr>
      </p:pic>
      <p:pic>
        <p:nvPicPr>
          <p:cNvPr id="76" name="Picture 75"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7451" y="4445608"/>
            <a:ext cx="649166" cy="627869"/>
          </a:xfrm>
          <a:prstGeom prst="rect">
            <a:avLst/>
          </a:prstGeom>
        </p:spPr>
      </p:pic>
      <p:pic>
        <p:nvPicPr>
          <p:cNvPr id="77" name="Picture 76"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33354" y="2895601"/>
            <a:ext cx="649166" cy="627869"/>
          </a:xfrm>
          <a:prstGeom prst="rect">
            <a:avLst/>
          </a:prstGeom>
        </p:spPr>
      </p:pic>
      <p:pic>
        <p:nvPicPr>
          <p:cNvPr id="78" name="Picture 77" descr="thumbnailgol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112000" y="4403774"/>
            <a:ext cx="1187352" cy="1157668"/>
          </a:xfrm>
          <a:prstGeom prst="rect">
            <a:avLst/>
          </a:prstGeom>
        </p:spPr>
      </p:pic>
      <p:sp>
        <p:nvSpPr>
          <p:cNvPr id="79" name="Oval 78"/>
          <p:cNvSpPr/>
          <p:nvPr/>
        </p:nvSpPr>
        <p:spPr>
          <a:xfrm>
            <a:off x="5171216" y="4546594"/>
            <a:ext cx="855119" cy="872027"/>
          </a:xfrm>
          <a:prstGeom prst="ellipse">
            <a:avLst/>
          </a:prstGeom>
          <a:noFill/>
          <a:ln w="28575" cmpd="sng">
            <a:solidFill>
              <a:srgbClr val="0055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pic>
        <p:nvPicPr>
          <p:cNvPr id="3074"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308007" y="4628858"/>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Right Arrow 40"/>
          <p:cNvSpPr/>
          <p:nvPr/>
        </p:nvSpPr>
        <p:spPr>
          <a:xfrm>
            <a:off x="899592" y="2204864"/>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spTree>
    <p:extLst>
      <p:ext uri="{BB962C8B-B14F-4D97-AF65-F5344CB8AC3E}">
        <p14:creationId xmlns:p14="http://schemas.microsoft.com/office/powerpoint/2010/main" val="53032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nodeType="clickEffect">
                                  <p:stCondLst>
                                    <p:cond delay="0"/>
                                  </p:stCondLst>
                                  <p:childTnLst>
                                    <p:animMotion origin="layout" path="M -3.05556E-6 -3.7037E-6 L 0.03976 -3.7037E-6 C 0.05747 -3.7037E-6 0.07952 0.03449 0.07952 0.06297 L 0.07952 0.12616 " pathEditMode="relative" rAng="0" ptsTypes="FfFF">
                                      <p:cBhvr>
                                        <p:cTn id="6" dur="2000" fill="hold"/>
                                        <p:tgtEl>
                                          <p:spTgt spid="74"/>
                                        </p:tgtEl>
                                        <p:attrNameLst>
                                          <p:attrName>ppt_x</p:attrName>
                                          <p:attrName>ppt_y</p:attrName>
                                        </p:attrNameLst>
                                      </p:cBhvr>
                                      <p:rCtr x="3976" y="6296"/>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044000"/>
          </a:xfrm>
        </p:spPr>
        <p:txBody>
          <a:bodyPr>
            <a:normAutofit/>
          </a:bodyPr>
          <a:lstStyle/>
          <a:p>
            <a:pPr algn="ctr"/>
            <a:r>
              <a:rPr lang="en-US" sz="4400" dirty="0" smtClean="0"/>
              <a:t>Realignment</a:t>
            </a:r>
            <a:r>
              <a:rPr lang="en-US" dirty="0" smtClean="0"/>
              <a:t> rule (Scenario 2)</a:t>
            </a:r>
            <a:endParaRPr lang="en-US" dirty="0"/>
          </a:p>
        </p:txBody>
      </p:sp>
      <p:sp>
        <p:nvSpPr>
          <p:cNvPr id="13" name="Content Placeholder 2"/>
          <p:cNvSpPr>
            <a:spLocks noGrp="1"/>
          </p:cNvSpPr>
          <p:nvPr>
            <p:ph idx="1"/>
          </p:nvPr>
        </p:nvSpPr>
        <p:spPr>
          <a:xfrm>
            <a:off x="457200" y="1246866"/>
            <a:ext cx="8226854" cy="4453466"/>
          </a:xfrm>
        </p:spPr>
        <p:txBody>
          <a:bodyPr>
            <a:noAutofit/>
          </a:bodyPr>
          <a:lstStyle/>
          <a:p>
            <a:pPr marL="0" lvl="1" indent="0">
              <a:buNone/>
            </a:pPr>
            <a:r>
              <a:rPr lang="en-GB" sz="2400" dirty="0" smtClean="0"/>
              <a:t>Lowest bid from a WB MS</a:t>
            </a:r>
          </a:p>
          <a:p>
            <a:pPr marL="0" lvl="1" indent="0">
              <a:buNone/>
            </a:pPr>
            <a:r>
              <a:rPr lang="en-GB" sz="2400" b="1" dirty="0" smtClean="0"/>
              <a:t>(c) </a:t>
            </a:r>
            <a:r>
              <a:rPr lang="en-GB" sz="2400" b="1" dirty="0"/>
              <a:t>if </a:t>
            </a:r>
            <a:r>
              <a:rPr lang="en-GB" sz="2400" b="1" dirty="0" smtClean="0"/>
              <a:t>no alignment, contract placed with lowest bidder from WB MS</a:t>
            </a:r>
            <a:endParaRPr lang="en-US" sz="2600" dirty="0" smtClean="0"/>
          </a:p>
          <a:p>
            <a:pPr>
              <a:spcBef>
                <a:spcPts val="1500"/>
              </a:spcBef>
              <a:buFont typeface="Wingdings" charset="2"/>
              <a:buChar char="§"/>
            </a:pPr>
            <a:endParaRPr lang="en-US" sz="2600" dirty="0" smtClean="0"/>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sp>
        <p:nvSpPr>
          <p:cNvPr id="44" name="TextBox 43"/>
          <p:cNvSpPr txBox="1"/>
          <p:nvPr/>
        </p:nvSpPr>
        <p:spPr>
          <a:xfrm>
            <a:off x="7217951" y="5630254"/>
            <a:ext cx="1028246" cy="338554"/>
          </a:xfrm>
          <a:prstGeom prst="rect">
            <a:avLst/>
          </a:prstGeom>
          <a:noFill/>
        </p:spPr>
        <p:txBody>
          <a:bodyPr wrap="none" rtlCol="0">
            <a:spAutoFit/>
          </a:bodyPr>
          <a:lstStyle/>
          <a:p>
            <a:r>
              <a:rPr lang="en-GB" sz="1600" b="1" dirty="0" smtClean="0">
                <a:solidFill>
                  <a:prstClr val="black"/>
                </a:solidFill>
              </a:rPr>
              <a:t>Contract</a:t>
            </a:r>
            <a:endParaRPr lang="en-GB" sz="1600" b="1" dirty="0">
              <a:solidFill>
                <a:prstClr val="black"/>
              </a:solidFill>
            </a:endParaRPr>
          </a:p>
        </p:txBody>
      </p:sp>
      <p:cxnSp>
        <p:nvCxnSpPr>
          <p:cNvPr id="45" name="Straight Connector 44"/>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46" name="Straight Connector 45"/>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47" name="Straight Connector 46"/>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48" name="Straight Connector 47"/>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49" name="Straight Arrow Connector 48"/>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53" name="TextBox 52"/>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54" name="Rectangle 53"/>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Box 55"/>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cxnSp>
        <p:nvCxnSpPr>
          <p:cNvPr id="57" name="Straight Connector 56"/>
          <p:cNvCxnSpPr/>
          <p:nvPr/>
        </p:nvCxnSpPr>
        <p:spPr>
          <a:xfrm>
            <a:off x="1135792" y="525846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61" name="Picture 60" descr="thumbnailred.jpg"/>
          <p:cNvPicPr>
            <a:picLocks noChangeAspect="1"/>
          </p:cNvPicPr>
          <p:nvPr/>
        </p:nvPicPr>
        <p:blipFill>
          <a:blip r:embed="rId3" cstate="email">
            <a:alphaModFix amt="55000"/>
            <a:extLst>
              <a:ext uri="{28A0092B-C50C-407E-A947-70E740481C1C}">
                <a14:useLocalDpi xmlns:a14="http://schemas.microsoft.com/office/drawing/2010/main" val="0"/>
              </a:ext>
            </a:extLst>
          </a:blip>
          <a:stretch>
            <a:fillRect/>
          </a:stretch>
        </p:blipFill>
        <p:spPr>
          <a:xfrm>
            <a:off x="4543144" y="3793120"/>
            <a:ext cx="649166" cy="627869"/>
          </a:xfrm>
          <a:prstGeom prst="rect">
            <a:avLst/>
          </a:prstGeom>
        </p:spPr>
      </p:pic>
      <p:pic>
        <p:nvPicPr>
          <p:cNvPr id="63" name="Picture 62" descr="thumbnailred.jpg"/>
          <p:cNvPicPr>
            <a:picLocks noChangeAspect="1"/>
          </p:cNvPicPr>
          <p:nvPr/>
        </p:nvPicPr>
        <p:blipFill>
          <a:blip r:embed="rId3" cstate="email">
            <a:alphaModFix amt="55000"/>
            <a:extLst>
              <a:ext uri="{28A0092B-C50C-407E-A947-70E740481C1C}">
                <a14:useLocalDpi xmlns:a14="http://schemas.microsoft.com/office/drawing/2010/main" val="0"/>
              </a:ext>
            </a:extLst>
          </a:blip>
          <a:stretch>
            <a:fillRect/>
          </a:stretch>
        </p:blipFill>
        <p:spPr>
          <a:xfrm>
            <a:off x="4547451" y="4445608"/>
            <a:ext cx="649166" cy="627869"/>
          </a:xfrm>
          <a:prstGeom prst="rect">
            <a:avLst/>
          </a:prstGeom>
        </p:spPr>
      </p:pic>
      <p:pic>
        <p:nvPicPr>
          <p:cNvPr id="64" name="Picture 63" descr="thumbnailred.jpg"/>
          <p:cNvPicPr>
            <a:picLocks noChangeAspect="1"/>
          </p:cNvPicPr>
          <p:nvPr/>
        </p:nvPicPr>
        <p:blipFill>
          <a:blip r:embed="rId3" cstate="email">
            <a:alphaModFix amt="55000"/>
            <a:extLst>
              <a:ext uri="{28A0092B-C50C-407E-A947-70E740481C1C}">
                <a14:useLocalDpi xmlns:a14="http://schemas.microsoft.com/office/drawing/2010/main" val="0"/>
              </a:ext>
            </a:extLst>
          </a:blip>
          <a:stretch>
            <a:fillRect/>
          </a:stretch>
        </p:blipFill>
        <p:spPr>
          <a:xfrm>
            <a:off x="4533354" y="2895601"/>
            <a:ext cx="649166" cy="627869"/>
          </a:xfrm>
          <a:prstGeom prst="rect">
            <a:avLst/>
          </a:prstGeom>
        </p:spPr>
      </p:pic>
      <p:pic>
        <p:nvPicPr>
          <p:cNvPr id="65" name="Picture 64" descr="thumbnailgol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112000" y="4368469"/>
            <a:ext cx="1187352" cy="1157668"/>
          </a:xfrm>
          <a:prstGeom prst="rect">
            <a:avLst/>
          </a:prstGeom>
        </p:spPr>
      </p:pic>
      <p:sp>
        <p:nvSpPr>
          <p:cNvPr id="66" name="Oval 65"/>
          <p:cNvSpPr/>
          <p:nvPr/>
        </p:nvSpPr>
        <p:spPr>
          <a:xfrm>
            <a:off x="2192294" y="4508519"/>
            <a:ext cx="855119" cy="872027"/>
          </a:xfrm>
          <a:prstGeom prst="ellipse">
            <a:avLst/>
          </a:prstGeom>
          <a:noFill/>
          <a:ln w="28575" cmpd="sng">
            <a:solidFill>
              <a:srgbClr val="0055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cxnSp>
        <p:nvCxnSpPr>
          <p:cNvPr id="43" name="Straight Arrow Connector 42"/>
          <p:cNvCxnSpPr>
            <a:stCxn id="66" idx="6"/>
            <a:endCxn id="65" idx="1"/>
          </p:cNvCxnSpPr>
          <p:nvPr/>
        </p:nvCxnSpPr>
        <p:spPr>
          <a:xfrm>
            <a:off x="3047413" y="4944533"/>
            <a:ext cx="4064587" cy="277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4098"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278540" y="4593305"/>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5651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2073"/>
            <a:ext cx="9144000" cy="1044000"/>
          </a:xfrm>
        </p:spPr>
        <p:txBody>
          <a:bodyPr>
            <a:normAutofit fontScale="90000"/>
          </a:bodyPr>
          <a:lstStyle/>
          <a:p>
            <a:pPr algn="ctr"/>
            <a:r>
              <a:rPr lang="en-US" sz="4400" dirty="0" smtClean="0"/>
              <a:t>Realignment </a:t>
            </a:r>
            <a:r>
              <a:rPr lang="en-US" sz="4400" dirty="0"/>
              <a:t>r</a:t>
            </a:r>
            <a:r>
              <a:rPr lang="en-US" sz="4400" dirty="0" smtClean="0"/>
              <a:t>ule, in case of splitting (Scenario 3)</a:t>
            </a:r>
            <a:endParaRPr lang="en-US" sz="4400" dirty="0"/>
          </a:p>
        </p:txBody>
      </p:sp>
      <p:sp>
        <p:nvSpPr>
          <p:cNvPr id="13" name="Content Placeholder 2"/>
          <p:cNvSpPr>
            <a:spLocks noGrp="1"/>
          </p:cNvSpPr>
          <p:nvPr>
            <p:ph idx="1"/>
          </p:nvPr>
        </p:nvSpPr>
        <p:spPr>
          <a:xfrm>
            <a:off x="457200" y="1145296"/>
            <a:ext cx="8291264" cy="4555035"/>
          </a:xfrm>
        </p:spPr>
        <p:txBody>
          <a:bodyPr>
            <a:noAutofit/>
          </a:bodyPr>
          <a:lstStyle/>
          <a:p>
            <a:pPr marL="0" lvl="1" indent="0" algn="just">
              <a:buNone/>
            </a:pPr>
            <a:r>
              <a:rPr lang="en-GB" sz="2400" dirty="0" smtClean="0"/>
              <a:t>Lowest bid from a PB MS, another bid from a PB MS falls within the 20% of the lowest</a:t>
            </a:r>
          </a:p>
          <a:p>
            <a:pPr marL="0" lvl="1" indent="0" algn="just">
              <a:buNone/>
            </a:pPr>
            <a:r>
              <a:rPr lang="en-GB" sz="2400" b="1" dirty="0" smtClean="0"/>
              <a:t>bidder </a:t>
            </a:r>
            <a:r>
              <a:rPr lang="en-GB" sz="2400" b="1" dirty="0"/>
              <a:t>from PB MS aligns </a:t>
            </a:r>
            <a:r>
              <a:rPr lang="en-GB" sz="2400" b="1" dirty="0" smtClean="0"/>
              <a:t> 				contracts placed</a:t>
            </a:r>
            <a:r>
              <a:rPr lang="en-GB" sz="2400" dirty="0" smtClean="0"/>
              <a:t> with the 2 lowest bids from </a:t>
            </a:r>
            <a:r>
              <a:rPr lang="en-GB" sz="2400" b="1" dirty="0" smtClean="0"/>
              <a:t>PB MS</a:t>
            </a:r>
            <a:endParaRPr lang="en-GB" sz="2400" b="1" dirty="0"/>
          </a:p>
          <a:p>
            <a:pPr marL="0" lvl="1" indent="0" algn="just">
              <a:buNone/>
            </a:pPr>
            <a:endParaRPr lang="en-GB" sz="2400" b="1" dirty="0"/>
          </a:p>
          <a:p>
            <a:pPr marL="0" indent="0">
              <a:spcBef>
                <a:spcPts val="1500"/>
              </a:spcBef>
              <a:buNone/>
            </a:pPr>
            <a:endParaRPr lang="en-US" sz="2600" dirty="0" smtClean="0"/>
          </a:p>
          <a:p>
            <a:pPr>
              <a:spcBef>
                <a:spcPts val="1500"/>
              </a:spcBef>
              <a:buFont typeface="Wingdings" charset="2"/>
              <a:buChar char="§"/>
            </a:pPr>
            <a:endParaRPr lang="en-US" sz="2600" dirty="0" smtClean="0"/>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40" name="Straight Arrow Connector 39"/>
          <p:cNvCxnSpPr/>
          <p:nvPr/>
        </p:nvCxnSpPr>
        <p:spPr>
          <a:xfrm flipV="1">
            <a:off x="6088999" y="5007666"/>
            <a:ext cx="997313" cy="864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7016513" y="5666203"/>
            <a:ext cx="1141659" cy="338554"/>
          </a:xfrm>
          <a:prstGeom prst="rect">
            <a:avLst/>
          </a:prstGeom>
          <a:noFill/>
        </p:spPr>
        <p:txBody>
          <a:bodyPr wrap="none" rtlCol="0">
            <a:spAutoFit/>
          </a:bodyPr>
          <a:lstStyle/>
          <a:p>
            <a:r>
              <a:rPr lang="en-GB" sz="1600" b="1" dirty="0" smtClean="0">
                <a:solidFill>
                  <a:prstClr val="black"/>
                </a:solidFill>
              </a:rPr>
              <a:t>Contracts</a:t>
            </a:r>
            <a:endParaRPr lang="en-GB" sz="1600" b="1" dirty="0">
              <a:solidFill>
                <a:prstClr val="black"/>
              </a:solidFill>
            </a:endParaRPr>
          </a:p>
        </p:txBody>
      </p:sp>
      <p:cxnSp>
        <p:nvCxnSpPr>
          <p:cNvPr id="64" name="Straight Connector 63"/>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5" name="Straight Connector 64"/>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6" name="Straight Connector 65"/>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7" name="Straight Connector 66"/>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8" name="Straight Arrow Connector 67"/>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71" name="TextBox 70"/>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72" name="TextBox 71"/>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73" name="Rectangle 72"/>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4" name="Rectangle 73"/>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5" name="TextBox 74"/>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cxnSp>
        <p:nvCxnSpPr>
          <p:cNvPr id="76" name="Straight Connector 75"/>
          <p:cNvCxnSpPr/>
          <p:nvPr/>
        </p:nvCxnSpPr>
        <p:spPr>
          <a:xfrm>
            <a:off x="1135792" y="525846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82" name="Picture 81"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17818" y="3978797"/>
            <a:ext cx="649166" cy="619409"/>
          </a:xfrm>
          <a:prstGeom prst="rect">
            <a:avLst/>
          </a:prstGeom>
        </p:spPr>
      </p:pic>
      <p:pic>
        <p:nvPicPr>
          <p:cNvPr id="83" name="Picture 82" descr="thumbnailre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274666" y="4644080"/>
            <a:ext cx="649166" cy="627869"/>
          </a:xfrm>
          <a:prstGeom prst="rect">
            <a:avLst/>
          </a:prstGeom>
        </p:spPr>
      </p:pic>
      <p:pic>
        <p:nvPicPr>
          <p:cNvPr id="84" name="Picture 83" descr="thumbnailgold.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112000" y="4696850"/>
            <a:ext cx="790219" cy="770463"/>
          </a:xfrm>
          <a:prstGeom prst="rect">
            <a:avLst/>
          </a:prstGeom>
        </p:spPr>
      </p:pic>
      <p:sp>
        <p:nvSpPr>
          <p:cNvPr id="85" name="Oval 84"/>
          <p:cNvSpPr/>
          <p:nvPr/>
        </p:nvSpPr>
        <p:spPr>
          <a:xfrm>
            <a:off x="4988333" y="4430031"/>
            <a:ext cx="1100666" cy="1083733"/>
          </a:xfrm>
          <a:prstGeom prst="ellipse">
            <a:avLst/>
          </a:prstGeom>
          <a:noFill/>
          <a:ln w="28575" cmpd="sng">
            <a:solidFill>
              <a:srgbClr val="0055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pic>
        <p:nvPicPr>
          <p:cNvPr id="2050"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706487" y="4399757"/>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ight Arrow 29"/>
          <p:cNvSpPr/>
          <p:nvPr/>
        </p:nvSpPr>
        <p:spPr>
          <a:xfrm>
            <a:off x="918355" y="2485177"/>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pic>
        <p:nvPicPr>
          <p:cNvPr id="2" name="Picture 1"/>
          <p:cNvPicPr>
            <a:picLocks noChangeAspect="1"/>
          </p:cNvPicPr>
          <p:nvPr/>
        </p:nvPicPr>
        <p:blipFill>
          <a:blip r:embed="rId7"/>
          <a:stretch>
            <a:fillRect/>
          </a:stretch>
        </p:blipFill>
        <p:spPr>
          <a:xfrm>
            <a:off x="3996302" y="4288233"/>
            <a:ext cx="1274174" cy="1249470"/>
          </a:xfrm>
          <a:prstGeom prst="rect">
            <a:avLst/>
          </a:prstGeom>
        </p:spPr>
      </p:pic>
      <p:pic>
        <p:nvPicPr>
          <p:cNvPr id="3" name="Picture 2"/>
          <p:cNvPicPr>
            <a:picLocks noChangeAspect="1"/>
          </p:cNvPicPr>
          <p:nvPr/>
        </p:nvPicPr>
        <p:blipFill>
          <a:blip r:embed="rId8"/>
          <a:stretch>
            <a:fillRect/>
          </a:stretch>
        </p:blipFill>
        <p:spPr>
          <a:xfrm>
            <a:off x="5047353" y="4471191"/>
            <a:ext cx="1981657" cy="323116"/>
          </a:xfrm>
          <a:prstGeom prst="rect">
            <a:avLst/>
          </a:prstGeom>
        </p:spPr>
      </p:pic>
      <p:pic>
        <p:nvPicPr>
          <p:cNvPr id="4" name="Picture 3"/>
          <p:cNvPicPr>
            <a:picLocks noChangeAspect="1"/>
          </p:cNvPicPr>
          <p:nvPr/>
        </p:nvPicPr>
        <p:blipFill>
          <a:blip r:embed="rId9"/>
          <a:stretch>
            <a:fillRect/>
          </a:stretch>
        </p:blipFill>
        <p:spPr>
          <a:xfrm>
            <a:off x="2003061" y="4210783"/>
            <a:ext cx="682811" cy="670618"/>
          </a:xfrm>
          <a:prstGeom prst="rect">
            <a:avLst/>
          </a:prstGeom>
        </p:spPr>
      </p:pic>
      <p:pic>
        <p:nvPicPr>
          <p:cNvPr id="6" name="Picture 5"/>
          <p:cNvPicPr>
            <a:picLocks noChangeAspect="1"/>
          </p:cNvPicPr>
          <p:nvPr/>
        </p:nvPicPr>
        <p:blipFill>
          <a:blip r:embed="rId10"/>
          <a:stretch>
            <a:fillRect/>
          </a:stretch>
        </p:blipFill>
        <p:spPr>
          <a:xfrm>
            <a:off x="6894620" y="4144092"/>
            <a:ext cx="786452" cy="774259"/>
          </a:xfrm>
          <a:prstGeom prst="rect">
            <a:avLst/>
          </a:prstGeom>
        </p:spPr>
      </p:pic>
    </p:spTree>
    <p:extLst>
      <p:ext uri="{BB962C8B-B14F-4D97-AF65-F5344CB8AC3E}">
        <p14:creationId xmlns:p14="http://schemas.microsoft.com/office/powerpoint/2010/main" val="304278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88889E-6 -1.48148E-6 L 0.00191 0.10046 " pathEditMode="relative" rAng="0" ptsTypes="AA">
                                      <p:cBhvr>
                                        <p:cTn id="6" dur="2000" fill="hold"/>
                                        <p:tgtEl>
                                          <p:spTgt spid="82"/>
                                        </p:tgtEl>
                                        <p:attrNameLst>
                                          <p:attrName>ppt_x</p:attrName>
                                          <p:attrName>ppt_y</p:attrName>
                                        </p:attrNameLst>
                                      </p:cBhvr>
                                      <p:rCtr x="87" y="5023"/>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85"/>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0"/>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3">
                                            <p:txEl>
                                              <p:pRg st="1" end="1"/>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2073"/>
            <a:ext cx="9144000" cy="1044000"/>
          </a:xfrm>
        </p:spPr>
        <p:txBody>
          <a:bodyPr>
            <a:normAutofit fontScale="90000"/>
          </a:bodyPr>
          <a:lstStyle/>
          <a:p>
            <a:pPr algn="ctr"/>
            <a:r>
              <a:rPr lang="en-US" sz="4400" dirty="0" smtClean="0"/>
              <a:t>Realignment </a:t>
            </a:r>
            <a:r>
              <a:rPr lang="en-US" sz="4400" dirty="0"/>
              <a:t>r</a:t>
            </a:r>
            <a:r>
              <a:rPr lang="en-US" sz="4400" dirty="0" smtClean="0"/>
              <a:t>ule, in case of splitting (Scenario 4)</a:t>
            </a:r>
            <a:endParaRPr lang="en-US" sz="4400" dirty="0"/>
          </a:p>
        </p:txBody>
      </p:sp>
      <p:sp>
        <p:nvSpPr>
          <p:cNvPr id="13" name="Content Placeholder 2"/>
          <p:cNvSpPr>
            <a:spLocks noGrp="1"/>
          </p:cNvSpPr>
          <p:nvPr>
            <p:ph idx="1"/>
          </p:nvPr>
        </p:nvSpPr>
        <p:spPr>
          <a:xfrm>
            <a:off x="457200" y="1145296"/>
            <a:ext cx="8226854" cy="4555035"/>
          </a:xfrm>
        </p:spPr>
        <p:txBody>
          <a:bodyPr>
            <a:noAutofit/>
          </a:bodyPr>
          <a:lstStyle/>
          <a:p>
            <a:pPr marL="0" lvl="1" indent="0" algn="just">
              <a:buNone/>
            </a:pPr>
            <a:r>
              <a:rPr lang="en-GB" sz="2400" dirty="0" smtClean="0"/>
              <a:t>Lowest bid from a WB MS and 2 bids from PB MS fall within the 20% of the lowest</a:t>
            </a:r>
          </a:p>
          <a:p>
            <a:pPr marL="0" lvl="1" indent="0" algn="just">
              <a:buNone/>
            </a:pPr>
            <a:r>
              <a:rPr lang="en-GB" sz="2400" b="1" dirty="0" smtClean="0"/>
              <a:t>Both bidders </a:t>
            </a:r>
            <a:r>
              <a:rPr lang="en-GB" sz="2400" b="1" dirty="0"/>
              <a:t>from PB MS </a:t>
            </a:r>
            <a:r>
              <a:rPr lang="en-GB" sz="2400" b="1" dirty="0" smtClean="0"/>
              <a:t>align  				contracts placed</a:t>
            </a:r>
            <a:r>
              <a:rPr lang="en-GB" sz="2400" dirty="0" smtClean="0"/>
              <a:t> with bids from </a:t>
            </a:r>
            <a:r>
              <a:rPr lang="en-GB" sz="2400" b="1" dirty="0" smtClean="0"/>
              <a:t>PB MS</a:t>
            </a:r>
            <a:endParaRPr lang="en-GB" sz="2400" b="1" dirty="0"/>
          </a:p>
          <a:p>
            <a:pPr marL="0" lvl="1" indent="0" algn="just">
              <a:buNone/>
            </a:pPr>
            <a:endParaRPr lang="en-GB" sz="2400" b="1" dirty="0"/>
          </a:p>
          <a:p>
            <a:pPr marL="0" indent="0">
              <a:spcBef>
                <a:spcPts val="1500"/>
              </a:spcBef>
              <a:buNone/>
            </a:pPr>
            <a:endParaRPr lang="en-US" sz="2600" dirty="0" smtClean="0"/>
          </a:p>
          <a:p>
            <a:pPr>
              <a:spcBef>
                <a:spcPts val="1500"/>
              </a:spcBef>
              <a:buFont typeface="Wingdings" charset="2"/>
              <a:buChar char="§"/>
            </a:pPr>
            <a:endParaRPr lang="en-US" sz="2600" dirty="0" smtClean="0"/>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40" name="Straight Arrow Connector 39"/>
          <p:cNvCxnSpPr/>
          <p:nvPr/>
        </p:nvCxnSpPr>
        <p:spPr>
          <a:xfrm flipV="1">
            <a:off x="6118228" y="5092424"/>
            <a:ext cx="997313" cy="864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7016513" y="5666203"/>
            <a:ext cx="1141659" cy="338554"/>
          </a:xfrm>
          <a:prstGeom prst="rect">
            <a:avLst/>
          </a:prstGeom>
          <a:noFill/>
        </p:spPr>
        <p:txBody>
          <a:bodyPr wrap="none" rtlCol="0">
            <a:spAutoFit/>
          </a:bodyPr>
          <a:lstStyle/>
          <a:p>
            <a:r>
              <a:rPr lang="en-GB" sz="1600" b="1" dirty="0" smtClean="0">
                <a:solidFill>
                  <a:prstClr val="black"/>
                </a:solidFill>
              </a:rPr>
              <a:t>Contracts</a:t>
            </a:r>
            <a:endParaRPr lang="en-GB" sz="1600" b="1" dirty="0">
              <a:solidFill>
                <a:prstClr val="black"/>
              </a:solidFill>
            </a:endParaRPr>
          </a:p>
        </p:txBody>
      </p:sp>
      <p:cxnSp>
        <p:nvCxnSpPr>
          <p:cNvPr id="64" name="Straight Connector 63"/>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5" name="Straight Connector 64"/>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6" name="Straight Connector 65"/>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7" name="Straight Connector 66"/>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8" name="Straight Arrow Connector 67"/>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71" name="TextBox 70"/>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72" name="TextBox 71"/>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73" name="Rectangle 72"/>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4" name="Rectangle 73"/>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5" name="TextBox 74"/>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cxnSp>
        <p:nvCxnSpPr>
          <p:cNvPr id="76" name="Straight Connector 75"/>
          <p:cNvCxnSpPr/>
          <p:nvPr/>
        </p:nvCxnSpPr>
        <p:spPr>
          <a:xfrm>
            <a:off x="1135792" y="525846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82" name="Picture 81"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17818" y="3978797"/>
            <a:ext cx="649166" cy="619409"/>
          </a:xfrm>
          <a:prstGeom prst="rect">
            <a:avLst/>
          </a:prstGeom>
        </p:spPr>
      </p:pic>
      <p:pic>
        <p:nvPicPr>
          <p:cNvPr id="83" name="Picture 82" descr="thumbnailre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12916" y="4290482"/>
            <a:ext cx="649166" cy="627869"/>
          </a:xfrm>
          <a:prstGeom prst="rect">
            <a:avLst/>
          </a:prstGeom>
        </p:spPr>
      </p:pic>
      <p:pic>
        <p:nvPicPr>
          <p:cNvPr id="84" name="Picture 83" descr="thumbnailgold.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112000" y="4696850"/>
            <a:ext cx="790219" cy="770463"/>
          </a:xfrm>
          <a:prstGeom prst="rect">
            <a:avLst/>
          </a:prstGeom>
        </p:spPr>
      </p:pic>
      <p:sp>
        <p:nvSpPr>
          <p:cNvPr id="85" name="Oval 84"/>
          <p:cNvSpPr/>
          <p:nvPr/>
        </p:nvSpPr>
        <p:spPr>
          <a:xfrm>
            <a:off x="5039055" y="4381673"/>
            <a:ext cx="1100666" cy="1083733"/>
          </a:xfrm>
          <a:prstGeom prst="ellipse">
            <a:avLst/>
          </a:prstGeom>
          <a:noFill/>
          <a:ln w="28575" cmpd="sng">
            <a:solidFill>
              <a:srgbClr val="0055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pic>
        <p:nvPicPr>
          <p:cNvPr id="2050"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744892" y="4611951"/>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ight Arrow 29"/>
          <p:cNvSpPr/>
          <p:nvPr/>
        </p:nvSpPr>
        <p:spPr>
          <a:xfrm>
            <a:off x="918355" y="2485177"/>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pic>
        <p:nvPicPr>
          <p:cNvPr id="2" name="Picture 1"/>
          <p:cNvPicPr>
            <a:picLocks noChangeAspect="1"/>
          </p:cNvPicPr>
          <p:nvPr/>
        </p:nvPicPr>
        <p:blipFill>
          <a:blip r:embed="rId7"/>
          <a:stretch>
            <a:fillRect/>
          </a:stretch>
        </p:blipFill>
        <p:spPr>
          <a:xfrm>
            <a:off x="4134743" y="4306707"/>
            <a:ext cx="1274174" cy="1249470"/>
          </a:xfrm>
          <a:prstGeom prst="rect">
            <a:avLst/>
          </a:prstGeom>
        </p:spPr>
      </p:pic>
      <p:pic>
        <p:nvPicPr>
          <p:cNvPr id="3" name="Picture 2"/>
          <p:cNvPicPr>
            <a:picLocks noChangeAspect="1"/>
          </p:cNvPicPr>
          <p:nvPr/>
        </p:nvPicPr>
        <p:blipFill>
          <a:blip r:embed="rId8"/>
          <a:stretch>
            <a:fillRect/>
          </a:stretch>
        </p:blipFill>
        <p:spPr>
          <a:xfrm>
            <a:off x="5040085" y="4338850"/>
            <a:ext cx="1981657" cy="323116"/>
          </a:xfrm>
          <a:prstGeom prst="rect">
            <a:avLst/>
          </a:prstGeom>
        </p:spPr>
      </p:pic>
      <p:pic>
        <p:nvPicPr>
          <p:cNvPr id="4" name="Picture 3"/>
          <p:cNvPicPr>
            <a:picLocks noChangeAspect="1"/>
          </p:cNvPicPr>
          <p:nvPr/>
        </p:nvPicPr>
        <p:blipFill>
          <a:blip r:embed="rId9"/>
          <a:stretch>
            <a:fillRect/>
          </a:stretch>
        </p:blipFill>
        <p:spPr>
          <a:xfrm>
            <a:off x="2003061" y="4210783"/>
            <a:ext cx="682811" cy="670618"/>
          </a:xfrm>
          <a:prstGeom prst="rect">
            <a:avLst/>
          </a:prstGeom>
        </p:spPr>
      </p:pic>
      <p:pic>
        <p:nvPicPr>
          <p:cNvPr id="6" name="Picture 5"/>
          <p:cNvPicPr>
            <a:picLocks noChangeAspect="1"/>
          </p:cNvPicPr>
          <p:nvPr/>
        </p:nvPicPr>
        <p:blipFill>
          <a:blip r:embed="rId10"/>
          <a:stretch>
            <a:fillRect/>
          </a:stretch>
        </p:blipFill>
        <p:spPr>
          <a:xfrm>
            <a:off x="6894620" y="4144092"/>
            <a:ext cx="786452" cy="774259"/>
          </a:xfrm>
          <a:prstGeom prst="rect">
            <a:avLst/>
          </a:prstGeom>
        </p:spPr>
      </p:pic>
    </p:spTree>
    <p:extLst>
      <p:ext uri="{BB962C8B-B14F-4D97-AF65-F5344CB8AC3E}">
        <p14:creationId xmlns:p14="http://schemas.microsoft.com/office/powerpoint/2010/main" val="101572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3.05556E-6 3.7037E-6 L -3.05556E-6 0.04583 " pathEditMode="relative" rAng="0" ptsTypes="AA">
                                      <p:cBhvr>
                                        <p:cTn id="10" dur="2000" fill="hold"/>
                                        <p:tgtEl>
                                          <p:spTgt spid="83"/>
                                        </p:tgtEl>
                                        <p:attrNameLst>
                                          <p:attrName>ppt_x</p:attrName>
                                          <p:attrName>ppt_y</p:attrName>
                                        </p:attrNameLst>
                                      </p:cBhvr>
                                      <p:rCtr x="0" y="229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3.88889E-6 -1.48148E-6 L 0.00191 0.10046 " pathEditMode="relative" rAng="0" ptsTypes="AA">
                                      <p:cBhvr>
                                        <p:cTn id="14" dur="2000" fill="hold"/>
                                        <p:tgtEl>
                                          <p:spTgt spid="82"/>
                                        </p:tgtEl>
                                        <p:attrNameLst>
                                          <p:attrName>ppt_x</p:attrName>
                                          <p:attrName>ppt_y</p:attrName>
                                        </p:attrNameLst>
                                      </p:cBhvr>
                                      <p:rCtr x="87" y="5023"/>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85" grpId="0" animBg="1"/>
      <p:bldP spid="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2073"/>
            <a:ext cx="9144000" cy="1044000"/>
          </a:xfrm>
        </p:spPr>
        <p:txBody>
          <a:bodyPr>
            <a:normAutofit fontScale="90000"/>
          </a:bodyPr>
          <a:lstStyle/>
          <a:p>
            <a:pPr algn="ctr"/>
            <a:r>
              <a:rPr lang="en-US" sz="4400" dirty="0" smtClean="0"/>
              <a:t>Realignment </a:t>
            </a:r>
            <a:r>
              <a:rPr lang="en-US" sz="4400" dirty="0"/>
              <a:t>r</a:t>
            </a:r>
            <a:r>
              <a:rPr lang="en-US" sz="4400" dirty="0" smtClean="0"/>
              <a:t>ule, in case of splitting (Scenario 5)</a:t>
            </a:r>
            <a:endParaRPr lang="en-US" sz="4400" dirty="0"/>
          </a:p>
        </p:txBody>
      </p:sp>
      <p:sp>
        <p:nvSpPr>
          <p:cNvPr id="13" name="Content Placeholder 2"/>
          <p:cNvSpPr>
            <a:spLocks noGrp="1"/>
          </p:cNvSpPr>
          <p:nvPr>
            <p:ph idx="1"/>
          </p:nvPr>
        </p:nvSpPr>
        <p:spPr>
          <a:xfrm>
            <a:off x="457200" y="1145296"/>
            <a:ext cx="8226854" cy="4555035"/>
          </a:xfrm>
        </p:spPr>
        <p:txBody>
          <a:bodyPr>
            <a:noAutofit/>
          </a:bodyPr>
          <a:lstStyle/>
          <a:p>
            <a:pPr marL="0" lvl="1" indent="0" algn="just">
              <a:buNone/>
            </a:pPr>
            <a:r>
              <a:rPr lang="en-GB" sz="2400" dirty="0" smtClean="0"/>
              <a:t>Lowest bid from a WB MS and </a:t>
            </a:r>
            <a:r>
              <a:rPr lang="en-GB" sz="2400" dirty="0"/>
              <a:t>a</a:t>
            </a:r>
            <a:r>
              <a:rPr lang="en-GB" sz="2400" dirty="0" smtClean="0"/>
              <a:t> bid from PB MS fall within the 20% of the lowest</a:t>
            </a:r>
          </a:p>
          <a:p>
            <a:pPr marL="0" lvl="1" indent="0" algn="just">
              <a:buNone/>
            </a:pPr>
            <a:r>
              <a:rPr lang="en-GB" sz="2400" b="1" dirty="0" smtClean="0"/>
              <a:t>Lowest bidder </a:t>
            </a:r>
            <a:r>
              <a:rPr lang="en-GB" sz="2400" b="1" dirty="0"/>
              <a:t>from PB MS </a:t>
            </a:r>
            <a:r>
              <a:rPr lang="en-GB" sz="2400" b="1" dirty="0" smtClean="0"/>
              <a:t>align  				contracts placed</a:t>
            </a:r>
            <a:r>
              <a:rPr lang="en-GB" sz="2400" dirty="0" smtClean="0"/>
              <a:t> with the lowest bid and the bid from </a:t>
            </a:r>
            <a:r>
              <a:rPr lang="en-GB" sz="2400" b="1" dirty="0" smtClean="0"/>
              <a:t>PB MS</a:t>
            </a:r>
            <a:endParaRPr lang="en-GB" sz="2400" b="1" dirty="0"/>
          </a:p>
          <a:p>
            <a:pPr marL="0" lvl="1" indent="0" algn="just">
              <a:buNone/>
            </a:pPr>
            <a:endParaRPr lang="en-GB" sz="2400" b="1" dirty="0"/>
          </a:p>
          <a:p>
            <a:pPr marL="0" indent="0">
              <a:spcBef>
                <a:spcPts val="1500"/>
              </a:spcBef>
              <a:buNone/>
            </a:pPr>
            <a:endParaRPr lang="en-US" sz="2600" dirty="0" smtClean="0"/>
          </a:p>
          <a:p>
            <a:pPr>
              <a:spcBef>
                <a:spcPts val="1500"/>
              </a:spcBef>
              <a:buFont typeface="Wingdings" charset="2"/>
              <a:buChar char="§"/>
            </a:pPr>
            <a:endParaRPr lang="en-US" sz="2600" dirty="0" smtClean="0"/>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40" name="Straight Arrow Connector 39"/>
          <p:cNvCxnSpPr>
            <a:endCxn id="84" idx="1"/>
          </p:cNvCxnSpPr>
          <p:nvPr/>
        </p:nvCxnSpPr>
        <p:spPr>
          <a:xfrm flipV="1">
            <a:off x="3674547" y="5082082"/>
            <a:ext cx="3437453" cy="400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7016513" y="5666203"/>
            <a:ext cx="1141659" cy="338554"/>
          </a:xfrm>
          <a:prstGeom prst="rect">
            <a:avLst/>
          </a:prstGeom>
          <a:noFill/>
        </p:spPr>
        <p:txBody>
          <a:bodyPr wrap="none" rtlCol="0">
            <a:spAutoFit/>
          </a:bodyPr>
          <a:lstStyle/>
          <a:p>
            <a:r>
              <a:rPr lang="en-GB" sz="1600" b="1" dirty="0" smtClean="0">
                <a:solidFill>
                  <a:prstClr val="black"/>
                </a:solidFill>
              </a:rPr>
              <a:t>Contracts</a:t>
            </a:r>
            <a:endParaRPr lang="en-GB" sz="1600" b="1" dirty="0">
              <a:solidFill>
                <a:prstClr val="black"/>
              </a:solidFill>
            </a:endParaRPr>
          </a:p>
        </p:txBody>
      </p:sp>
      <p:cxnSp>
        <p:nvCxnSpPr>
          <p:cNvPr id="64" name="Straight Connector 63"/>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5" name="Straight Connector 64"/>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6" name="Straight Connector 65"/>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7" name="Straight Connector 66"/>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8" name="Straight Arrow Connector 67"/>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71" name="TextBox 70"/>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72" name="TextBox 71"/>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73" name="Rectangle 72"/>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4" name="Rectangle 73"/>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5" name="TextBox 74"/>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cxnSp>
        <p:nvCxnSpPr>
          <p:cNvPr id="76" name="Straight Connector 75"/>
          <p:cNvCxnSpPr/>
          <p:nvPr/>
        </p:nvCxnSpPr>
        <p:spPr>
          <a:xfrm>
            <a:off x="1135792" y="525846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82" name="Picture 81"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17818" y="3978797"/>
            <a:ext cx="649166" cy="619409"/>
          </a:xfrm>
          <a:prstGeom prst="rect">
            <a:avLst/>
          </a:prstGeom>
        </p:spPr>
      </p:pic>
      <p:pic>
        <p:nvPicPr>
          <p:cNvPr id="83" name="Picture 82" descr="thumbnailre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44293" y="3093566"/>
            <a:ext cx="649166" cy="627869"/>
          </a:xfrm>
          <a:prstGeom prst="rect">
            <a:avLst/>
          </a:prstGeom>
        </p:spPr>
      </p:pic>
      <p:pic>
        <p:nvPicPr>
          <p:cNvPr id="84" name="Picture 83" descr="thumbnailgold.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112000" y="4696850"/>
            <a:ext cx="790219" cy="770463"/>
          </a:xfrm>
          <a:prstGeom prst="rect">
            <a:avLst/>
          </a:prstGeom>
        </p:spPr>
      </p:pic>
      <p:pic>
        <p:nvPicPr>
          <p:cNvPr id="2050"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744892" y="4611951"/>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ight Arrow 29"/>
          <p:cNvSpPr/>
          <p:nvPr/>
        </p:nvSpPr>
        <p:spPr>
          <a:xfrm>
            <a:off x="918355" y="2485177"/>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pic>
        <p:nvPicPr>
          <p:cNvPr id="2" name="Picture 1"/>
          <p:cNvPicPr>
            <a:picLocks noChangeAspect="1"/>
          </p:cNvPicPr>
          <p:nvPr/>
        </p:nvPicPr>
        <p:blipFill>
          <a:blip r:embed="rId7"/>
          <a:stretch>
            <a:fillRect/>
          </a:stretch>
        </p:blipFill>
        <p:spPr>
          <a:xfrm>
            <a:off x="4262801" y="4319797"/>
            <a:ext cx="1274174" cy="1249470"/>
          </a:xfrm>
          <a:prstGeom prst="rect">
            <a:avLst/>
          </a:prstGeom>
        </p:spPr>
      </p:pic>
      <p:pic>
        <p:nvPicPr>
          <p:cNvPr id="3" name="Picture 2"/>
          <p:cNvPicPr>
            <a:picLocks noChangeAspect="1"/>
          </p:cNvPicPr>
          <p:nvPr/>
        </p:nvPicPr>
        <p:blipFill>
          <a:blip r:embed="rId8"/>
          <a:stretch>
            <a:fillRect/>
          </a:stretch>
        </p:blipFill>
        <p:spPr>
          <a:xfrm>
            <a:off x="5288183" y="4477303"/>
            <a:ext cx="1769547" cy="323116"/>
          </a:xfrm>
          <a:prstGeom prst="rect">
            <a:avLst/>
          </a:prstGeom>
        </p:spPr>
      </p:pic>
      <p:pic>
        <p:nvPicPr>
          <p:cNvPr id="4" name="Picture 3"/>
          <p:cNvPicPr>
            <a:picLocks noChangeAspect="1"/>
          </p:cNvPicPr>
          <p:nvPr/>
        </p:nvPicPr>
        <p:blipFill>
          <a:blip r:embed="rId9"/>
          <a:stretch>
            <a:fillRect/>
          </a:stretch>
        </p:blipFill>
        <p:spPr>
          <a:xfrm>
            <a:off x="2003061" y="4210783"/>
            <a:ext cx="682811" cy="670618"/>
          </a:xfrm>
          <a:prstGeom prst="rect">
            <a:avLst/>
          </a:prstGeom>
        </p:spPr>
      </p:pic>
      <p:pic>
        <p:nvPicPr>
          <p:cNvPr id="6" name="Picture 5"/>
          <p:cNvPicPr>
            <a:picLocks noChangeAspect="1"/>
          </p:cNvPicPr>
          <p:nvPr/>
        </p:nvPicPr>
        <p:blipFill>
          <a:blip r:embed="rId10"/>
          <a:stretch>
            <a:fillRect/>
          </a:stretch>
        </p:blipFill>
        <p:spPr>
          <a:xfrm>
            <a:off x="6894620" y="4144092"/>
            <a:ext cx="786452" cy="774259"/>
          </a:xfrm>
          <a:prstGeom prst="rect">
            <a:avLst/>
          </a:prstGeom>
        </p:spPr>
      </p:pic>
      <p:pic>
        <p:nvPicPr>
          <p:cNvPr id="10" name="Picture 9"/>
          <p:cNvPicPr>
            <a:picLocks noChangeAspect="1"/>
          </p:cNvPicPr>
          <p:nvPr/>
        </p:nvPicPr>
        <p:blipFill>
          <a:blip r:embed="rId11"/>
          <a:stretch>
            <a:fillRect/>
          </a:stretch>
        </p:blipFill>
        <p:spPr>
          <a:xfrm>
            <a:off x="2486468" y="4287915"/>
            <a:ext cx="1274174" cy="1249788"/>
          </a:xfrm>
          <a:prstGeom prst="rect">
            <a:avLst/>
          </a:prstGeom>
        </p:spPr>
      </p:pic>
    </p:spTree>
    <p:extLst>
      <p:ext uri="{BB962C8B-B14F-4D97-AF65-F5344CB8AC3E}">
        <p14:creationId xmlns:p14="http://schemas.microsoft.com/office/powerpoint/2010/main" val="285764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3.88889E-6 -1.48148E-6 L 0.00191 0.10046 " pathEditMode="relative" rAng="0" ptsTypes="AA">
                                      <p:cBhvr>
                                        <p:cTn id="10" dur="2000" fill="hold"/>
                                        <p:tgtEl>
                                          <p:spTgt spid="82"/>
                                        </p:tgtEl>
                                        <p:attrNameLst>
                                          <p:attrName>ppt_x</p:attrName>
                                          <p:attrName>ppt_y</p:attrName>
                                        </p:attrNameLst>
                                      </p:cBhvr>
                                      <p:rCtr x="87" y="5023"/>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0499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900" dirty="0" smtClean="0">
                <a:effectLst>
                  <a:outerShdw blurRad="50800" dist="38100" dir="2700000" algn="tl" rotWithShape="0">
                    <a:prstClr val="black">
                      <a:alpha val="40000"/>
                    </a:prstClr>
                  </a:outerShdw>
                </a:effectLst>
              </a:rPr>
              <a:t>ALIGNMENT RULE PROCEDURE</a:t>
            </a:r>
            <a:endParaRPr lang="en-US" dirty="0"/>
          </a:p>
        </p:txBody>
      </p:sp>
    </p:spTree>
    <p:extLst>
      <p:ext uri="{BB962C8B-B14F-4D97-AF65-F5344CB8AC3E}">
        <p14:creationId xmlns:p14="http://schemas.microsoft.com/office/powerpoint/2010/main" val="372362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44000"/>
          </a:xfrm>
        </p:spPr>
        <p:txBody>
          <a:bodyPr/>
          <a:lstStyle/>
          <a:p>
            <a:pPr algn="ctr"/>
            <a:r>
              <a:rPr lang="en-US" sz="4400" dirty="0" smtClean="0"/>
              <a:t>Selection &amp; Adjudication Criteria</a:t>
            </a:r>
            <a:endParaRPr lang="en-US" sz="4400" dirty="0"/>
          </a:p>
        </p:txBody>
      </p:sp>
      <p:sp>
        <p:nvSpPr>
          <p:cNvPr id="3" name="Content Placeholder 2"/>
          <p:cNvSpPr>
            <a:spLocks noGrp="1"/>
          </p:cNvSpPr>
          <p:nvPr>
            <p:ph idx="1"/>
          </p:nvPr>
        </p:nvSpPr>
        <p:spPr>
          <a:xfrm>
            <a:off x="457200" y="1021538"/>
            <a:ext cx="8226854" cy="4983727"/>
          </a:xfrm>
        </p:spPr>
        <p:txBody>
          <a:bodyPr>
            <a:normAutofit/>
          </a:bodyPr>
          <a:lstStyle/>
          <a:p>
            <a:pPr marL="0" indent="0" algn="ctr">
              <a:lnSpc>
                <a:spcPct val="120000"/>
              </a:lnSpc>
              <a:buNone/>
            </a:pPr>
            <a:endParaRPr lang="en-AU" sz="2700" dirty="0" smtClean="0">
              <a:cs typeface="Times New Roman" pitchFamily="18" charset="0"/>
            </a:endParaRPr>
          </a:p>
          <a:p>
            <a:pPr marL="0" indent="0" algn="ctr">
              <a:lnSpc>
                <a:spcPct val="150000"/>
              </a:lnSpc>
              <a:spcBef>
                <a:spcPts val="0"/>
              </a:spcBef>
              <a:buNone/>
            </a:pPr>
            <a:r>
              <a:rPr lang="en-AU" sz="2700" dirty="0" smtClean="0">
                <a:cs typeface="Times New Roman" pitchFamily="18" charset="0"/>
              </a:rPr>
              <a:t>With </a:t>
            </a:r>
            <a:r>
              <a:rPr lang="en-AU" sz="2700" dirty="0">
                <a:cs typeface="Times New Roman" pitchFamily="18" charset="0"/>
              </a:rPr>
              <a:t>a view to improving the distribution of its purchases among its Member States, CERN </a:t>
            </a:r>
            <a:r>
              <a:rPr lang="en-AU" sz="2700" dirty="0" smtClean="0">
                <a:cs typeface="Times New Roman" pitchFamily="18" charset="0"/>
              </a:rPr>
              <a:t>applies </a:t>
            </a:r>
            <a:r>
              <a:rPr lang="en-AU" sz="2700" dirty="0">
                <a:cs typeface="Times New Roman" pitchFamily="18" charset="0"/>
              </a:rPr>
              <a:t>for the award of the contract to a technically and financially qualified bidder the criteria set out in the document entitled </a:t>
            </a:r>
            <a:endParaRPr lang="en-AU" sz="2700" dirty="0" smtClean="0">
              <a:cs typeface="Times New Roman" pitchFamily="18" charset="0"/>
            </a:endParaRPr>
          </a:p>
          <a:p>
            <a:pPr marL="0" indent="0" algn="ctr">
              <a:lnSpc>
                <a:spcPct val="150000"/>
              </a:lnSpc>
              <a:spcBef>
                <a:spcPts val="0"/>
              </a:spcBef>
              <a:buNone/>
            </a:pPr>
            <a:r>
              <a:rPr lang="en-AU" sz="2700" dirty="0" smtClean="0">
                <a:solidFill>
                  <a:schemeClr val="tx2">
                    <a:lumMod val="60000"/>
                    <a:lumOff val="40000"/>
                  </a:schemeClr>
                </a:solidFill>
                <a:cs typeface="Times New Roman" pitchFamily="18" charset="0"/>
              </a:rPr>
              <a:t>Selection </a:t>
            </a:r>
            <a:r>
              <a:rPr lang="en-AU" sz="2700" dirty="0">
                <a:solidFill>
                  <a:schemeClr val="tx2">
                    <a:lumMod val="60000"/>
                    <a:lumOff val="40000"/>
                  </a:schemeClr>
                </a:solidFill>
                <a:cs typeface="Times New Roman" pitchFamily="18" charset="0"/>
              </a:rPr>
              <a:t>and Adjudication </a:t>
            </a:r>
            <a:r>
              <a:rPr lang="en-AU" sz="2700" dirty="0" smtClean="0">
                <a:solidFill>
                  <a:schemeClr val="tx2">
                    <a:lumMod val="60000"/>
                    <a:lumOff val="40000"/>
                  </a:schemeClr>
                </a:solidFill>
                <a:cs typeface="Times New Roman" pitchFamily="18" charset="0"/>
              </a:rPr>
              <a:t>Criteria</a:t>
            </a:r>
          </a:p>
          <a:p>
            <a:pPr marL="0" indent="0" algn="ctr">
              <a:lnSpc>
                <a:spcPct val="150000"/>
              </a:lnSpc>
              <a:spcBef>
                <a:spcPts val="0"/>
              </a:spcBef>
              <a:buNone/>
            </a:pPr>
            <a:r>
              <a:rPr lang="en-AU" sz="2700" dirty="0" smtClean="0">
                <a:solidFill>
                  <a:schemeClr val="tx2">
                    <a:lumMod val="60000"/>
                    <a:lumOff val="40000"/>
                  </a:schemeClr>
                </a:solidFill>
                <a:cs typeface="Times New Roman" pitchFamily="18" charset="0"/>
              </a:rPr>
              <a:t>for Supply Contracts</a:t>
            </a:r>
            <a:endParaRPr lang="en-US" sz="2700" dirty="0">
              <a:solidFill>
                <a:schemeClr val="tx2">
                  <a:lumMod val="60000"/>
                  <a:lumOff val="40000"/>
                </a:schemeClr>
              </a:solidFill>
              <a:cs typeface="Times New Roman" pitchFamily="18" charset="0"/>
            </a:endParaRPr>
          </a:p>
          <a:p>
            <a:pPr marL="0" indent="0" algn="ctr">
              <a:lnSpc>
                <a:spcPct val="120000"/>
              </a:lnSpc>
              <a:buNone/>
            </a:pPr>
            <a:endParaRPr lang="en-US" dirty="0"/>
          </a:p>
        </p:txBody>
      </p:sp>
    </p:spTree>
    <p:extLst>
      <p:ext uri="{BB962C8B-B14F-4D97-AF65-F5344CB8AC3E}">
        <p14:creationId xmlns:p14="http://schemas.microsoft.com/office/powerpoint/2010/main" val="1904658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44000"/>
          </a:xfrm>
        </p:spPr>
        <p:txBody>
          <a:bodyPr/>
          <a:lstStyle/>
          <a:p>
            <a:pPr algn="ctr"/>
            <a:r>
              <a:rPr lang="en-US" sz="4400" dirty="0" smtClean="0"/>
              <a:t>Country of Origin</a:t>
            </a:r>
            <a:endParaRPr lang="en-US" sz="4400" dirty="0"/>
          </a:p>
        </p:txBody>
      </p:sp>
      <p:sp>
        <p:nvSpPr>
          <p:cNvPr id="3" name="Content Placeholder 2"/>
          <p:cNvSpPr>
            <a:spLocks noGrp="1"/>
          </p:cNvSpPr>
          <p:nvPr>
            <p:ph idx="1"/>
          </p:nvPr>
        </p:nvSpPr>
        <p:spPr>
          <a:xfrm>
            <a:off x="458573" y="1044000"/>
            <a:ext cx="8226854" cy="1525368"/>
          </a:xfrm>
        </p:spPr>
        <p:txBody>
          <a:bodyPr>
            <a:noAutofit/>
          </a:bodyPr>
          <a:lstStyle/>
          <a:p>
            <a:pPr marL="0" indent="0" algn="just">
              <a:lnSpc>
                <a:spcPct val="80000"/>
              </a:lnSpc>
              <a:buNone/>
            </a:pPr>
            <a:r>
              <a:rPr lang="en-GB" dirty="0"/>
              <a:t>i</a:t>
            </a:r>
            <a:r>
              <a:rPr lang="en-GB" dirty="0" smtClean="0"/>
              <a:t>s the country where the supplies (including their components and sub-assemblies) are manufactured or undergo the last major transformation by the contractor.</a:t>
            </a:r>
            <a:endParaRPr lang="en-GB" dirty="0"/>
          </a:p>
          <a:p>
            <a:pPr marL="0" indent="0" algn="just">
              <a:buNone/>
            </a:pPr>
            <a:endParaRPr lang="en-GB" sz="2000" dirty="0" smtClean="0">
              <a:solidFill>
                <a:srgbClr val="00B050"/>
              </a:solidFill>
            </a:endParaRPr>
          </a:p>
          <a:p>
            <a:pPr marL="0" indent="0">
              <a:spcBef>
                <a:spcPts val="1500"/>
              </a:spcBef>
              <a:buNone/>
            </a:pPr>
            <a:endParaRPr lang="en-US" dirty="0" smtClean="0"/>
          </a:p>
          <a:p>
            <a:pPr>
              <a:spcBef>
                <a:spcPts val="1500"/>
              </a:spcBef>
              <a:buFont typeface="Wingdings" charset="2"/>
              <a:buChar char="§"/>
            </a:pPr>
            <a:endParaRPr lang="en-US" dirty="0" smtClean="0"/>
          </a:p>
        </p:txBody>
      </p:sp>
      <p:sp>
        <p:nvSpPr>
          <p:cNvPr id="7" name="TextBox 6"/>
          <p:cNvSpPr txBox="1"/>
          <p:nvPr/>
        </p:nvSpPr>
        <p:spPr>
          <a:xfrm>
            <a:off x="429394" y="2780928"/>
            <a:ext cx="8226854" cy="2585323"/>
          </a:xfrm>
          <a:prstGeom prst="rect">
            <a:avLst/>
          </a:prstGeom>
          <a:noFill/>
        </p:spPr>
        <p:txBody>
          <a:bodyPr wrap="square" rtlCol="0">
            <a:spAutoFit/>
          </a:bodyPr>
          <a:lstStyle/>
          <a:p>
            <a:pPr algn="just"/>
            <a:r>
              <a:rPr lang="en-GB" dirty="0">
                <a:solidFill>
                  <a:schemeClr val="tx2">
                    <a:lumMod val="60000"/>
                    <a:lumOff val="40000"/>
                  </a:schemeClr>
                </a:solidFill>
              </a:rPr>
              <a:t>T</a:t>
            </a:r>
            <a:r>
              <a:rPr lang="en-AU" dirty="0">
                <a:solidFill>
                  <a:schemeClr val="tx2">
                    <a:lumMod val="60000"/>
                    <a:lumOff val="40000"/>
                  </a:schemeClr>
                </a:solidFill>
              </a:rPr>
              <a:t>he countries of origin of all supplies and services shall be CERN Member States, the Candidate State for Accession and the Associate Member </a:t>
            </a:r>
            <a:r>
              <a:rPr lang="en-AU" dirty="0" smtClean="0">
                <a:solidFill>
                  <a:schemeClr val="tx2">
                    <a:lumMod val="60000"/>
                    <a:lumOff val="40000"/>
                  </a:schemeClr>
                </a:solidFill>
              </a:rPr>
              <a:t>States </a:t>
            </a:r>
            <a:r>
              <a:rPr lang="en-US" dirty="0" smtClean="0">
                <a:solidFill>
                  <a:schemeClr val="tx2">
                    <a:lumMod val="60000"/>
                    <a:lumOff val="40000"/>
                  </a:schemeClr>
                </a:solidFill>
              </a:rPr>
              <a:t>Austria</a:t>
            </a:r>
            <a:r>
              <a:rPr lang="en-US" dirty="0">
                <a:solidFill>
                  <a:schemeClr val="tx2">
                    <a:lumMod val="60000"/>
                    <a:lumOff val="40000"/>
                  </a:schemeClr>
                </a:solidFill>
              </a:rPr>
              <a:t>, Belgium, Bulgaria, </a:t>
            </a:r>
            <a:r>
              <a:rPr lang="en-US" dirty="0" smtClean="0">
                <a:solidFill>
                  <a:schemeClr val="tx2">
                    <a:lumMod val="60000"/>
                    <a:lumOff val="40000"/>
                  </a:schemeClr>
                </a:solidFill>
              </a:rPr>
              <a:t>Cyprus*, Czech </a:t>
            </a:r>
            <a:r>
              <a:rPr lang="en-US" dirty="0">
                <a:solidFill>
                  <a:schemeClr val="tx2">
                    <a:lumMod val="60000"/>
                    <a:lumOff val="40000"/>
                  </a:schemeClr>
                </a:solidFill>
              </a:rPr>
              <a:t>Republic, Denmark, Finland, France, Germany, Greece, Hungary, </a:t>
            </a:r>
            <a:r>
              <a:rPr lang="en-US" dirty="0" smtClean="0">
                <a:solidFill>
                  <a:schemeClr val="tx2">
                    <a:lumMod val="60000"/>
                    <a:lumOff val="40000"/>
                  </a:schemeClr>
                </a:solidFill>
              </a:rPr>
              <a:t>India*, Israel, </a:t>
            </a:r>
            <a:r>
              <a:rPr lang="en-US" dirty="0">
                <a:solidFill>
                  <a:schemeClr val="tx2">
                    <a:lumMod val="60000"/>
                    <a:lumOff val="40000"/>
                  </a:schemeClr>
                </a:solidFill>
              </a:rPr>
              <a:t>Italy, Netherlands, Norway, </a:t>
            </a:r>
            <a:r>
              <a:rPr lang="en-US" dirty="0" smtClean="0">
                <a:solidFill>
                  <a:schemeClr val="tx2">
                    <a:lumMod val="60000"/>
                    <a:lumOff val="40000"/>
                  </a:schemeClr>
                </a:solidFill>
              </a:rPr>
              <a:t>Pakistan*, Poland</a:t>
            </a:r>
            <a:r>
              <a:rPr lang="en-US" dirty="0">
                <a:solidFill>
                  <a:schemeClr val="tx2">
                    <a:lumMod val="60000"/>
                    <a:lumOff val="40000"/>
                  </a:schemeClr>
                </a:solidFill>
              </a:rPr>
              <a:t>, Portugal, </a:t>
            </a:r>
            <a:r>
              <a:rPr lang="en-US" dirty="0" smtClean="0">
                <a:solidFill>
                  <a:schemeClr val="tx2">
                    <a:lumMod val="60000"/>
                    <a:lumOff val="40000"/>
                  </a:schemeClr>
                </a:solidFill>
              </a:rPr>
              <a:t>Romania, </a:t>
            </a:r>
            <a:r>
              <a:rPr lang="en-US" dirty="0">
                <a:solidFill>
                  <a:schemeClr val="tx2">
                    <a:lumMod val="60000"/>
                    <a:lumOff val="40000"/>
                  </a:schemeClr>
                </a:solidFill>
              </a:rPr>
              <a:t>Serbia*, Slovakia, Spain, Sweden, </a:t>
            </a:r>
            <a:r>
              <a:rPr lang="en-US" dirty="0" smtClean="0">
                <a:solidFill>
                  <a:schemeClr val="tx2">
                    <a:lumMod val="60000"/>
                    <a:lumOff val="40000"/>
                  </a:schemeClr>
                </a:solidFill>
              </a:rPr>
              <a:t>Switzerland, Turkey*, Ukraine* </a:t>
            </a:r>
            <a:r>
              <a:rPr lang="en-US" dirty="0">
                <a:solidFill>
                  <a:schemeClr val="tx2">
                    <a:lumMod val="60000"/>
                    <a:lumOff val="40000"/>
                  </a:schemeClr>
                </a:solidFill>
              </a:rPr>
              <a:t>and United Kingdom. </a:t>
            </a:r>
          </a:p>
          <a:p>
            <a:pPr algn="just"/>
            <a:endParaRPr lang="en-US" dirty="0">
              <a:solidFill>
                <a:schemeClr val="tx2">
                  <a:lumMod val="60000"/>
                  <a:lumOff val="40000"/>
                </a:schemeClr>
              </a:solidFill>
            </a:endParaRPr>
          </a:p>
          <a:p>
            <a:pPr algn="just"/>
            <a:r>
              <a:rPr lang="en-US" dirty="0" smtClean="0">
                <a:solidFill>
                  <a:schemeClr val="tx2">
                    <a:lumMod val="60000"/>
                    <a:lumOff val="40000"/>
                  </a:schemeClr>
                </a:solidFill>
              </a:rPr>
              <a:t>* Associate </a:t>
            </a:r>
            <a:r>
              <a:rPr lang="en-US" dirty="0">
                <a:solidFill>
                  <a:schemeClr val="tx2">
                    <a:lumMod val="60000"/>
                    <a:lumOff val="40000"/>
                  </a:schemeClr>
                </a:solidFill>
              </a:rPr>
              <a:t>Member State </a:t>
            </a:r>
          </a:p>
          <a:p>
            <a:pPr algn="just"/>
            <a:endParaRPr lang="en-GB" dirty="0">
              <a:solidFill>
                <a:prstClr val="black"/>
              </a:solidFill>
            </a:endParaRPr>
          </a:p>
        </p:txBody>
      </p:sp>
      <p:pic>
        <p:nvPicPr>
          <p:cNvPr id="8" name="Picture 7" descr="iStock_000012215038XLarge.jpg"/>
          <p:cNvPicPr>
            <a:picLocks noChangeAspect="1"/>
          </p:cNvPicPr>
          <p:nvPr/>
        </p:nvPicPr>
        <p:blipFill>
          <a:blip r:embed="rId3" cstate="email">
            <a:alphaModFix amt="50000"/>
            <a:extLst>
              <a:ext uri="{28A0092B-C50C-407E-A947-70E740481C1C}">
                <a14:useLocalDpi xmlns:a14="http://schemas.microsoft.com/office/drawing/2010/main" val="0"/>
              </a:ext>
            </a:extLst>
          </a:blip>
          <a:stretch>
            <a:fillRect/>
          </a:stretch>
        </p:blipFill>
        <p:spPr>
          <a:xfrm>
            <a:off x="7204115" y="4340948"/>
            <a:ext cx="1905555" cy="1905000"/>
          </a:xfrm>
          <a:prstGeom prst="rect">
            <a:avLst/>
          </a:prstGeom>
        </p:spPr>
      </p:pic>
    </p:spTree>
    <p:extLst>
      <p:ext uri="{BB962C8B-B14F-4D97-AF65-F5344CB8AC3E}">
        <p14:creationId xmlns:p14="http://schemas.microsoft.com/office/powerpoint/2010/main" val="2108105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44000"/>
          </a:xfrm>
        </p:spPr>
        <p:txBody>
          <a:bodyPr/>
          <a:lstStyle/>
          <a:p>
            <a:pPr algn="ctr"/>
            <a:r>
              <a:rPr lang="en-US" sz="4400" dirty="0" smtClean="0"/>
              <a:t>Return Coefficient</a:t>
            </a:r>
            <a:endParaRPr lang="en-US" sz="4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72623"/>
                <a:ext cx="8226854" cy="4435509"/>
              </a:xfrm>
            </p:spPr>
            <p:txBody>
              <a:bodyPr>
                <a:noAutofit/>
              </a:bodyPr>
              <a:lstStyle/>
              <a:p>
                <a:pPr marL="0" indent="0" algn="ctr">
                  <a:spcBef>
                    <a:spcPts val="1500"/>
                  </a:spcBef>
                  <a:buNone/>
                </a:pPr>
                <a:endParaRPr lang="en-US" sz="2000" dirty="0" smtClean="0"/>
              </a:p>
              <a:p>
                <a:pPr marL="0" indent="0" algn="ctr">
                  <a:spcBef>
                    <a:spcPts val="1500"/>
                  </a:spcBef>
                  <a:buNone/>
                </a:pPr>
                <a:endParaRPr lang="en-US" sz="2000" dirty="0"/>
              </a:p>
              <a:p>
                <a:pPr marL="0" indent="0" algn="ctr">
                  <a:spcBef>
                    <a:spcPts val="1500"/>
                  </a:spcBef>
                  <a:buNone/>
                </a:pPr>
                <a14:m>
                  <m:oMathPara xmlns:m="http://schemas.openxmlformats.org/officeDocument/2006/math">
                    <m:oMathParaPr>
                      <m:jc m:val="left"/>
                    </m:oMathParaPr>
                    <m:oMath xmlns:m="http://schemas.openxmlformats.org/officeDocument/2006/math">
                      <m:r>
                        <m:rPr>
                          <m:nor/>
                        </m:rPr>
                        <a:rPr lang="en-US" sz="2000" dirty="0" smtClean="0"/>
                        <m:t>Return</m:t>
                      </m:r>
                      <m:r>
                        <m:rPr>
                          <m:nor/>
                        </m:rPr>
                        <a:rPr lang="en-US" sz="2000" dirty="0" smtClean="0"/>
                        <m:t> </m:t>
                      </m:r>
                      <m:r>
                        <m:rPr>
                          <m:nor/>
                        </m:rPr>
                        <a:rPr lang="en-US" sz="2000" dirty="0" smtClean="0"/>
                        <m:t>coefficient</m:t>
                      </m:r>
                      <m:r>
                        <m:rPr>
                          <m:nor/>
                        </m:rPr>
                        <a:rPr lang="en-US" sz="2000" dirty="0" smtClean="0"/>
                        <m:t> =</m:t>
                      </m:r>
                      <m:f>
                        <m:fPr>
                          <m:ctrlPr>
                            <a:rPr lang="en-US" sz="2000" i="1" smtClean="0">
                              <a:latin typeface="Cambria Math" panose="02040503050406030204" pitchFamily="18" charset="0"/>
                            </a:rPr>
                          </m:ctrlPr>
                        </m:fPr>
                        <m:num>
                          <m:r>
                            <m:rPr>
                              <m:nor/>
                            </m:rPr>
                            <a:rPr lang="en-US" sz="2000" dirty="0"/>
                            <m:t>% </m:t>
                          </m:r>
                          <m:r>
                            <m:rPr>
                              <m:nor/>
                            </m:rPr>
                            <a:rPr lang="en-US" sz="2000" dirty="0"/>
                            <m:t>expenditure</m:t>
                          </m:r>
                          <m:r>
                            <m:rPr>
                              <m:nor/>
                            </m:rPr>
                            <a:rPr lang="en-US" sz="2000" dirty="0"/>
                            <m:t> </m:t>
                          </m:r>
                          <m:r>
                            <m:rPr>
                              <m:nor/>
                            </m:rPr>
                            <a:rPr lang="en-US" sz="2000" dirty="0"/>
                            <m:t>o</m:t>
                          </m:r>
                          <m:r>
                            <m:rPr>
                              <m:nor/>
                            </m:rPr>
                            <a:rPr lang="en-GB" sz="2000" b="0" i="0" dirty="0" smtClean="0"/>
                            <m:t>n</m:t>
                          </m:r>
                          <m:r>
                            <m:rPr>
                              <m:nor/>
                            </m:rPr>
                            <a:rPr lang="en-US" sz="2000" dirty="0"/>
                            <m:t> </m:t>
                          </m:r>
                          <m:r>
                            <m:rPr>
                              <m:nor/>
                            </m:rPr>
                            <a:rPr lang="en-US" sz="2000" dirty="0"/>
                            <m:t>the</m:t>
                          </m:r>
                          <m:r>
                            <m:rPr>
                              <m:nor/>
                            </m:rPr>
                            <a:rPr lang="en-US" sz="2000" dirty="0"/>
                            <m:t> </m:t>
                          </m:r>
                          <m:r>
                            <m:rPr>
                              <m:nor/>
                            </m:rPr>
                            <a:rPr lang="en-US" sz="2000" dirty="0"/>
                            <m:t>MS</m:t>
                          </m:r>
                        </m:num>
                        <m:den>
                          <m:r>
                            <m:rPr>
                              <m:nor/>
                            </m:rPr>
                            <a:rPr lang="en-US" sz="2000" dirty="0"/>
                            <m:t>% </m:t>
                          </m:r>
                          <m:r>
                            <m:rPr>
                              <m:nor/>
                            </m:rPr>
                            <a:rPr lang="en-US" sz="2000" dirty="0"/>
                            <m:t>contribution</m:t>
                          </m:r>
                          <m:r>
                            <m:rPr>
                              <m:nor/>
                            </m:rPr>
                            <a:rPr lang="en-US" sz="2000" dirty="0"/>
                            <m:t> </m:t>
                          </m:r>
                          <m:r>
                            <m:rPr>
                              <m:nor/>
                            </m:rPr>
                            <a:rPr lang="en-US" sz="2000" dirty="0"/>
                            <m:t>to</m:t>
                          </m:r>
                          <m:r>
                            <m:rPr>
                              <m:nor/>
                            </m:rPr>
                            <a:rPr lang="en-US" sz="2000" dirty="0"/>
                            <m:t> </m:t>
                          </m:r>
                          <m:r>
                            <m:rPr>
                              <m:nor/>
                            </m:rPr>
                            <a:rPr lang="en-US" sz="2000" dirty="0"/>
                            <m:t>CERN</m:t>
                          </m:r>
                          <m:r>
                            <m:rPr>
                              <m:nor/>
                            </m:rPr>
                            <a:rPr lang="en-US" sz="2000" dirty="0"/>
                            <m:t> </m:t>
                          </m:r>
                          <m:r>
                            <m:rPr>
                              <m:nor/>
                            </m:rPr>
                            <a:rPr lang="en-US" sz="2000" dirty="0"/>
                            <m:t>budget</m:t>
                          </m:r>
                          <m:r>
                            <m:rPr>
                              <m:nor/>
                            </m:rPr>
                            <a:rPr lang="en-US" sz="2000" dirty="0"/>
                            <m:t> </m:t>
                          </m:r>
                          <m:r>
                            <m:rPr>
                              <m:nor/>
                            </m:rPr>
                            <a:rPr lang="en-US" sz="2000" dirty="0"/>
                            <m:t>for</m:t>
                          </m:r>
                          <m:r>
                            <m:rPr>
                              <m:nor/>
                            </m:rPr>
                            <a:rPr lang="en-US" sz="2000" dirty="0"/>
                            <m:t> </m:t>
                          </m:r>
                          <m:r>
                            <m:rPr>
                              <m:nor/>
                            </m:rPr>
                            <a:rPr lang="en-US" sz="2000" dirty="0"/>
                            <m:t>this</m:t>
                          </m:r>
                          <m:r>
                            <m:rPr>
                              <m:nor/>
                            </m:rPr>
                            <a:rPr lang="en-US" sz="2000" dirty="0"/>
                            <m:t> </m:t>
                          </m:r>
                          <m:r>
                            <m:rPr>
                              <m:nor/>
                            </m:rPr>
                            <a:rPr lang="en-US" sz="2000" dirty="0"/>
                            <m:t>MS</m:t>
                          </m:r>
                        </m:den>
                      </m:f>
                    </m:oMath>
                  </m:oMathPara>
                </a14:m>
                <a:endParaRPr lang="en-US" sz="2000" dirty="0" smtClean="0"/>
              </a:p>
              <a:p>
                <a:pPr algn="ctr">
                  <a:spcBef>
                    <a:spcPts val="1500"/>
                  </a:spcBef>
                  <a:buFont typeface="Wingdings" charset="2"/>
                  <a:buChar char="§"/>
                </a:pPr>
                <a:endParaRPr lang="en-US" sz="16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72623"/>
                <a:ext cx="8226854" cy="4435509"/>
              </a:xfrm>
              <a:blipFill rotWithShape="0">
                <a:blip r:embed="rId3"/>
                <a:stretch>
                  <a:fillRect/>
                </a:stretch>
              </a:blipFill>
            </p:spPr>
            <p:txBody>
              <a:bodyPr/>
              <a:lstStyle/>
              <a:p>
                <a:r>
                  <a:rPr lang="en-GB">
                    <a:noFill/>
                  </a:rPr>
                  <a:t> </a:t>
                </a:r>
              </a:p>
            </p:txBody>
          </p:sp>
        </mc:Fallback>
      </mc:AlternateContent>
      <p:pic>
        <p:nvPicPr>
          <p:cNvPr id="5" name="Picture 4" descr="iStock_000015997433Larg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692400" y="3396692"/>
            <a:ext cx="3771900" cy="2411440"/>
          </a:xfrm>
          <a:prstGeom prst="rect">
            <a:avLst/>
          </a:prstGeom>
        </p:spPr>
      </p:pic>
    </p:spTree>
    <p:extLst>
      <p:ext uri="{BB962C8B-B14F-4D97-AF65-F5344CB8AC3E}">
        <p14:creationId xmlns:p14="http://schemas.microsoft.com/office/powerpoint/2010/main" val="2108585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849163"/>
          </a:xfrm>
        </p:spPr>
        <p:txBody>
          <a:bodyPr>
            <a:noAutofit/>
          </a:bodyPr>
          <a:lstStyle/>
          <a:p>
            <a:pPr algn="ctr"/>
            <a:r>
              <a:rPr lang="en-US" sz="4400" dirty="0"/>
              <a:t>Bids originating from several </a:t>
            </a:r>
            <a:r>
              <a:rPr lang="en-US" sz="4400" dirty="0" smtClean="0"/>
              <a:t/>
            </a:r>
            <a:br>
              <a:rPr lang="en-US" sz="4400" dirty="0" smtClean="0"/>
            </a:br>
            <a:r>
              <a:rPr lang="en-US" sz="4400" dirty="0" smtClean="0"/>
              <a:t>Member </a:t>
            </a:r>
            <a:r>
              <a:rPr lang="en-US" sz="4400" dirty="0"/>
              <a:t>States or submitted </a:t>
            </a:r>
            <a:r>
              <a:rPr lang="en-US" sz="4400" dirty="0" smtClean="0"/>
              <a:t/>
            </a:r>
            <a:br>
              <a:rPr lang="en-US" sz="4400" dirty="0" smtClean="0"/>
            </a:br>
            <a:r>
              <a:rPr lang="en-US" sz="4400" dirty="0" smtClean="0"/>
              <a:t>by </a:t>
            </a:r>
            <a:r>
              <a:rPr lang="en-US" sz="4400" dirty="0"/>
              <a:t>a combination of </a:t>
            </a:r>
            <a:r>
              <a:rPr lang="en-US" sz="4400" dirty="0" smtClean="0"/>
              <a:t>firms</a:t>
            </a:r>
            <a:endParaRPr lang="en-US" sz="4400" dirty="0"/>
          </a:p>
        </p:txBody>
      </p:sp>
      <p:sp>
        <p:nvSpPr>
          <p:cNvPr id="13" name="Content Placeholder 2"/>
          <p:cNvSpPr>
            <a:spLocks noGrp="1"/>
          </p:cNvSpPr>
          <p:nvPr>
            <p:ph idx="1"/>
          </p:nvPr>
        </p:nvSpPr>
        <p:spPr>
          <a:xfrm>
            <a:off x="457200" y="2269067"/>
            <a:ext cx="8226854" cy="3539065"/>
          </a:xfrm>
        </p:spPr>
        <p:txBody>
          <a:bodyPr>
            <a:noAutofit/>
          </a:bodyPr>
          <a:lstStyle/>
          <a:p>
            <a:pPr marL="355600" indent="-355600" algn="just">
              <a:lnSpc>
                <a:spcPct val="90000"/>
              </a:lnSpc>
              <a:buClr>
                <a:schemeClr val="tx1"/>
              </a:buClr>
              <a:buFont typeface="Wingdings" charset="2"/>
              <a:buChar char="§"/>
            </a:pPr>
            <a:r>
              <a:rPr lang="en-GB" sz="2400" dirty="0"/>
              <a:t>In the case of a </a:t>
            </a:r>
            <a:r>
              <a:rPr lang="en-GB" sz="2400" dirty="0" smtClean="0">
                <a:solidFill>
                  <a:schemeClr val="tx2"/>
                </a:solidFill>
              </a:rPr>
              <a:t>supply contract, </a:t>
            </a:r>
            <a:r>
              <a:rPr lang="en-GB" sz="2400" dirty="0">
                <a:solidFill>
                  <a:schemeClr val="tx2"/>
                </a:solidFill>
              </a:rPr>
              <a:t>a </a:t>
            </a:r>
            <a:r>
              <a:rPr lang="en-GB" sz="2400" dirty="0" smtClean="0">
                <a:solidFill>
                  <a:schemeClr val="tx2"/>
                </a:solidFill>
              </a:rPr>
              <a:t>bid is </a:t>
            </a:r>
            <a:r>
              <a:rPr lang="en-GB" sz="2400" dirty="0">
                <a:solidFill>
                  <a:schemeClr val="tx2"/>
                </a:solidFill>
              </a:rPr>
              <a:t>considered to come from a </a:t>
            </a:r>
            <a:r>
              <a:rPr lang="en-GB" sz="2400" dirty="0" smtClean="0">
                <a:solidFill>
                  <a:schemeClr val="tx2"/>
                </a:solidFill>
              </a:rPr>
              <a:t>PB MS if </a:t>
            </a:r>
            <a:r>
              <a:rPr lang="en-GB" sz="2400" dirty="0">
                <a:solidFill>
                  <a:schemeClr val="tx2"/>
                </a:solidFill>
              </a:rPr>
              <a:t>at least </a:t>
            </a:r>
            <a:r>
              <a:rPr lang="en-GB" sz="2400" dirty="0" smtClean="0">
                <a:solidFill>
                  <a:schemeClr val="tx2"/>
                </a:solidFill>
              </a:rPr>
              <a:t>60% </a:t>
            </a:r>
            <a:r>
              <a:rPr lang="en-GB" sz="2400" dirty="0">
                <a:solidFill>
                  <a:schemeClr val="tx2"/>
                </a:solidFill>
              </a:rPr>
              <a:t>of the total amount of the </a:t>
            </a:r>
            <a:r>
              <a:rPr lang="en-GB" sz="2400" dirty="0" smtClean="0">
                <a:solidFill>
                  <a:schemeClr val="tx2"/>
                </a:solidFill>
              </a:rPr>
              <a:t>bid </a:t>
            </a:r>
            <a:r>
              <a:rPr lang="en-GB" sz="2400" dirty="0">
                <a:solidFill>
                  <a:schemeClr val="tx2"/>
                </a:solidFill>
              </a:rPr>
              <a:t>originates from a </a:t>
            </a:r>
            <a:r>
              <a:rPr lang="en-GB" sz="2400" dirty="0" smtClean="0">
                <a:solidFill>
                  <a:schemeClr val="tx2"/>
                </a:solidFill>
              </a:rPr>
              <a:t>PB MS</a:t>
            </a:r>
            <a:endParaRPr lang="en-GB" sz="2400" dirty="0">
              <a:solidFill>
                <a:schemeClr val="tx2"/>
              </a:solidFill>
            </a:endParaRPr>
          </a:p>
          <a:p>
            <a:pPr algn="just">
              <a:lnSpc>
                <a:spcPct val="90000"/>
              </a:lnSpc>
              <a:buFont typeface="Wingdings" charset="2"/>
              <a:buChar char="§"/>
            </a:pPr>
            <a:endParaRPr lang="en-GB" sz="2400" dirty="0">
              <a:solidFill>
                <a:schemeClr val="tx2"/>
              </a:solidFill>
            </a:endParaRPr>
          </a:p>
          <a:p>
            <a:pPr marL="355600" indent="-355600" algn="just">
              <a:lnSpc>
                <a:spcPct val="90000"/>
              </a:lnSpc>
              <a:buClr>
                <a:schemeClr val="tx1"/>
              </a:buClr>
              <a:buFont typeface="Wingdings" charset="2"/>
              <a:buChar char="§"/>
            </a:pPr>
            <a:r>
              <a:rPr lang="en-GB" sz="2400" dirty="0">
                <a:solidFill>
                  <a:schemeClr val="tx2"/>
                </a:solidFill>
              </a:rPr>
              <a:t>If this is not the case, the </a:t>
            </a:r>
            <a:r>
              <a:rPr lang="en-GB" sz="2400" dirty="0" smtClean="0">
                <a:solidFill>
                  <a:schemeClr val="tx2"/>
                </a:solidFill>
              </a:rPr>
              <a:t>bid </a:t>
            </a:r>
            <a:r>
              <a:rPr lang="en-GB" sz="2400" dirty="0">
                <a:solidFill>
                  <a:schemeClr val="tx2"/>
                </a:solidFill>
              </a:rPr>
              <a:t>shall be treated as that of a firm offering goods from a </a:t>
            </a:r>
            <a:r>
              <a:rPr lang="en-GB" sz="2400" dirty="0" smtClean="0">
                <a:solidFill>
                  <a:schemeClr val="tx2"/>
                </a:solidFill>
              </a:rPr>
              <a:t>WB MS</a:t>
            </a:r>
            <a:endParaRPr lang="en-US" sz="2400" dirty="0">
              <a:solidFill>
                <a:schemeClr val="tx2"/>
              </a:solidFill>
            </a:endParaRPr>
          </a:p>
          <a:p>
            <a:pPr algn="just">
              <a:spcBef>
                <a:spcPts val="1500"/>
              </a:spcBef>
              <a:buFont typeface="Wingdings" charset="2"/>
              <a:buChar char="§"/>
            </a:pPr>
            <a:endParaRPr lang="en-US" sz="2600" dirty="0" smtClean="0"/>
          </a:p>
          <a:p>
            <a:pPr algn="just">
              <a:spcBef>
                <a:spcPts val="1500"/>
              </a:spcBef>
              <a:buFont typeface="Wingdings" charset="2"/>
              <a:buChar char="§"/>
            </a:pPr>
            <a:endParaRPr lang="en-US" sz="2600" dirty="0" smtClean="0"/>
          </a:p>
        </p:txBody>
      </p:sp>
      <p:pic>
        <p:nvPicPr>
          <p:cNvPr id="6" name="Picture 5" descr="iStock_000012215038XLarge.jpg"/>
          <p:cNvPicPr>
            <a:picLocks noChangeAspect="1"/>
          </p:cNvPicPr>
          <p:nvPr/>
        </p:nvPicPr>
        <p:blipFill>
          <a:blip r:embed="rId3" cstate="email">
            <a:alphaModFix amt="50000"/>
            <a:extLst>
              <a:ext uri="{28A0092B-C50C-407E-A947-70E740481C1C}">
                <a14:useLocalDpi xmlns:a14="http://schemas.microsoft.com/office/drawing/2010/main" val="0"/>
              </a:ext>
            </a:extLst>
          </a:blip>
          <a:stretch>
            <a:fillRect/>
          </a:stretch>
        </p:blipFill>
        <p:spPr>
          <a:xfrm>
            <a:off x="6778499" y="4110564"/>
            <a:ext cx="1905555" cy="1905000"/>
          </a:xfrm>
          <a:prstGeom prst="rect">
            <a:avLst/>
          </a:prstGeom>
        </p:spPr>
      </p:pic>
    </p:spTree>
    <p:extLst>
      <p:ext uri="{BB962C8B-B14F-4D97-AF65-F5344CB8AC3E}">
        <p14:creationId xmlns:p14="http://schemas.microsoft.com/office/powerpoint/2010/main" val="2022299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4" name="Straight Connector 33"/>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sp>
        <p:nvSpPr>
          <p:cNvPr id="5" name="Title 4"/>
          <p:cNvSpPr>
            <a:spLocks noGrp="1"/>
          </p:cNvSpPr>
          <p:nvPr>
            <p:ph type="title"/>
          </p:nvPr>
        </p:nvSpPr>
        <p:spPr>
          <a:xfrm>
            <a:off x="0" y="0"/>
            <a:ext cx="9144000" cy="1044000"/>
          </a:xfrm>
        </p:spPr>
        <p:txBody>
          <a:bodyPr>
            <a:normAutofit/>
          </a:bodyPr>
          <a:lstStyle/>
          <a:p>
            <a:pPr algn="ctr"/>
            <a:r>
              <a:rPr lang="en-US" sz="4400" dirty="0" smtClean="0"/>
              <a:t>Realignment rule (Scenario 1)</a:t>
            </a:r>
            <a:endParaRPr lang="en-US" sz="4400" dirty="0"/>
          </a:p>
        </p:txBody>
      </p:sp>
      <p:sp>
        <p:nvSpPr>
          <p:cNvPr id="13" name="Content Placeholder 2"/>
          <p:cNvSpPr>
            <a:spLocks noGrp="1"/>
          </p:cNvSpPr>
          <p:nvPr>
            <p:ph idx="1"/>
          </p:nvPr>
        </p:nvSpPr>
        <p:spPr>
          <a:xfrm>
            <a:off x="457200" y="1246866"/>
            <a:ext cx="8226854" cy="4453466"/>
          </a:xfrm>
        </p:spPr>
        <p:txBody>
          <a:bodyPr>
            <a:noAutofit/>
          </a:bodyPr>
          <a:lstStyle/>
          <a:p>
            <a:pPr marL="0" indent="0" algn="just">
              <a:buFont typeface="Wingdings" pitchFamily="2" charset="2"/>
              <a:buNone/>
            </a:pPr>
            <a:r>
              <a:rPr lang="en-GB" sz="2400" dirty="0" smtClean="0"/>
              <a:t>Lowest bid from a PB MS 	      </a:t>
            </a:r>
            <a:r>
              <a:rPr lang="en-GB" sz="2400" b="1" dirty="0" smtClean="0"/>
              <a:t>contract placed with it </a:t>
            </a:r>
            <a:endParaRPr lang="en-GB" sz="2400" b="1" dirty="0"/>
          </a:p>
          <a:p>
            <a:pPr marL="0" indent="0" algn="just">
              <a:spcBef>
                <a:spcPts val="1500"/>
              </a:spcBef>
              <a:buNone/>
            </a:pPr>
            <a:endParaRPr lang="en-US" sz="2600" dirty="0" smtClean="0"/>
          </a:p>
          <a:p>
            <a:pPr algn="just">
              <a:spcBef>
                <a:spcPts val="1500"/>
              </a:spcBef>
              <a:buFont typeface="Wingdings" charset="2"/>
              <a:buChar char="§"/>
            </a:pPr>
            <a:endParaRPr lang="en-US" sz="2600" dirty="0" smtClean="0"/>
          </a:p>
        </p:txBody>
      </p:sp>
      <p:cxnSp>
        <p:nvCxnSpPr>
          <p:cNvPr id="7" name="Straight Arrow Connector 6"/>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23" name="TextBox 22"/>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24" name="Rectangle 23"/>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5" name="Rectangle 24"/>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6" name="TextBox 35"/>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sp>
        <p:nvSpPr>
          <p:cNvPr id="37" name="Oval 36"/>
          <p:cNvSpPr/>
          <p:nvPr/>
        </p:nvSpPr>
        <p:spPr>
          <a:xfrm>
            <a:off x="4351881" y="4318001"/>
            <a:ext cx="1100666" cy="1083733"/>
          </a:xfrm>
          <a:prstGeom prst="ellipse">
            <a:avLst/>
          </a:prstGeom>
          <a:noFill/>
          <a:ln w="28575" cmpd="sng">
            <a:solidFill>
              <a:srgbClr val="0055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40" name="Straight Arrow Connector 39"/>
          <p:cNvCxnSpPr>
            <a:stCxn id="37" idx="6"/>
          </p:cNvCxnSpPr>
          <p:nvPr/>
        </p:nvCxnSpPr>
        <p:spPr>
          <a:xfrm>
            <a:off x="5452547" y="4859868"/>
            <a:ext cx="165945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7495642" y="5531055"/>
            <a:ext cx="1028246" cy="338554"/>
          </a:xfrm>
          <a:prstGeom prst="rect">
            <a:avLst/>
          </a:prstGeom>
          <a:noFill/>
        </p:spPr>
        <p:txBody>
          <a:bodyPr wrap="none" rtlCol="0">
            <a:spAutoFit/>
          </a:bodyPr>
          <a:lstStyle/>
          <a:p>
            <a:r>
              <a:rPr lang="en-GB" sz="1600" b="1" dirty="0" smtClean="0">
                <a:solidFill>
                  <a:prstClr val="black"/>
                </a:solidFill>
              </a:rPr>
              <a:t>Contract</a:t>
            </a:r>
            <a:endParaRPr lang="en-GB" sz="1600" b="1" dirty="0">
              <a:solidFill>
                <a:prstClr val="black"/>
              </a:solidFill>
            </a:endParaRPr>
          </a:p>
        </p:txBody>
      </p:sp>
      <p:sp>
        <p:nvSpPr>
          <p:cNvPr id="2" name="Right Arrow 1"/>
          <p:cNvSpPr/>
          <p:nvPr/>
        </p:nvSpPr>
        <p:spPr>
          <a:xfrm>
            <a:off x="4139952" y="1404594"/>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pic>
        <p:nvPicPr>
          <p:cNvPr id="6" name="Picture 5"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0" y="2622973"/>
            <a:ext cx="649166" cy="627869"/>
          </a:xfrm>
          <a:prstGeom prst="rect">
            <a:avLst/>
          </a:prstGeom>
        </p:spPr>
      </p:pic>
      <p:pic>
        <p:nvPicPr>
          <p:cNvPr id="8" name="Picture 7" descr="thumbnailgol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370403" y="4373387"/>
            <a:ext cx="1187352" cy="1157668"/>
          </a:xfrm>
          <a:prstGeom prst="rect">
            <a:avLst/>
          </a:prstGeom>
        </p:spPr>
      </p:pic>
      <p:pic>
        <p:nvPicPr>
          <p:cNvPr id="39" name="Picture 38"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0" y="3596331"/>
            <a:ext cx="649166" cy="627869"/>
          </a:xfrm>
          <a:prstGeom prst="rect">
            <a:avLst/>
          </a:prstGeom>
        </p:spPr>
      </p:pic>
      <p:pic>
        <p:nvPicPr>
          <p:cNvPr id="41" name="Picture 40"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0" y="4531168"/>
            <a:ext cx="649166" cy="627869"/>
          </a:xfrm>
          <a:prstGeom prst="rect">
            <a:avLst/>
          </a:prstGeom>
        </p:spPr>
      </p:pic>
      <p:pic>
        <p:nvPicPr>
          <p:cNvPr id="42" name="Picture 41" descr="thumbnailgreen.jpg"/>
          <p:cNvPicPr>
            <a:picLocks noChangeAspect="1"/>
          </p:cNvPicPr>
          <p:nvPr/>
        </p:nvPicPr>
        <p:blipFill>
          <a:blip r:embed="rId5" cstate="email">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1990905" y="3086635"/>
            <a:ext cx="649167" cy="627870"/>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1026" name="Picture 2"/>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957447" y="3985419"/>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343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4" name="Straight Connector 33"/>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2" name="Straight Connector 31"/>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sp>
        <p:nvSpPr>
          <p:cNvPr id="5" name="Title 4"/>
          <p:cNvSpPr>
            <a:spLocks noGrp="1"/>
          </p:cNvSpPr>
          <p:nvPr>
            <p:ph type="title"/>
          </p:nvPr>
        </p:nvSpPr>
        <p:spPr>
          <a:xfrm>
            <a:off x="1975" y="0"/>
            <a:ext cx="9144000" cy="1044000"/>
          </a:xfrm>
        </p:spPr>
        <p:txBody>
          <a:bodyPr>
            <a:normAutofit/>
          </a:bodyPr>
          <a:lstStyle/>
          <a:p>
            <a:pPr algn="ctr"/>
            <a:r>
              <a:rPr lang="en-US" sz="4400" dirty="0" smtClean="0"/>
              <a:t>Realignment rule (Scenario 2)</a:t>
            </a:r>
            <a:endParaRPr lang="en-US" sz="4400" dirty="0"/>
          </a:p>
        </p:txBody>
      </p:sp>
      <p:sp>
        <p:nvSpPr>
          <p:cNvPr id="13" name="Content Placeholder 2"/>
          <p:cNvSpPr>
            <a:spLocks noGrp="1"/>
          </p:cNvSpPr>
          <p:nvPr>
            <p:ph idx="1"/>
          </p:nvPr>
        </p:nvSpPr>
        <p:spPr>
          <a:xfrm>
            <a:off x="457200" y="1196752"/>
            <a:ext cx="7859216" cy="4503580"/>
          </a:xfrm>
        </p:spPr>
        <p:txBody>
          <a:bodyPr>
            <a:noAutofit/>
          </a:bodyPr>
          <a:lstStyle/>
          <a:p>
            <a:pPr marL="0" indent="0" algn="just">
              <a:buFont typeface="Wingdings" pitchFamily="2" charset="2"/>
              <a:buNone/>
            </a:pPr>
            <a:r>
              <a:rPr lang="en-GB" sz="2400" dirty="0" smtClean="0"/>
              <a:t>Lowest bid from a WB MS      </a:t>
            </a:r>
            <a:r>
              <a:rPr lang="en-GB" sz="2400" b="1" dirty="0" smtClean="0"/>
              <a:t>realignment rule applies if bid difference &lt;20%</a:t>
            </a:r>
            <a:endParaRPr lang="en-GB" sz="2000" b="1" dirty="0"/>
          </a:p>
          <a:p>
            <a:pPr marL="0" indent="0" algn="just">
              <a:spcBef>
                <a:spcPts val="1500"/>
              </a:spcBef>
              <a:buNone/>
            </a:pPr>
            <a:endParaRPr lang="en-US" sz="2600" dirty="0" smtClean="0"/>
          </a:p>
          <a:p>
            <a:pPr algn="just">
              <a:spcBef>
                <a:spcPts val="1500"/>
              </a:spcBef>
              <a:buFont typeface="Wingdings" charset="2"/>
              <a:buChar char="§"/>
            </a:pPr>
            <a:endParaRPr lang="en-US" sz="2600" dirty="0" smtClean="0"/>
          </a:p>
        </p:txBody>
      </p:sp>
      <p:cxnSp>
        <p:nvCxnSpPr>
          <p:cNvPr id="7" name="Straight Arrow Connector 6"/>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23" name="TextBox 22"/>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24" name="Rectangle 23"/>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5" name="Rectangle 24"/>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6" name="TextBox 35"/>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8" name="Straight Connector 7"/>
          <p:cNvCxnSpPr/>
          <p:nvPr/>
        </p:nvCxnSpPr>
        <p:spPr>
          <a:xfrm>
            <a:off x="1135792" y="525846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37" name="Picture 36"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3144" y="3793120"/>
            <a:ext cx="649166" cy="627869"/>
          </a:xfrm>
          <a:prstGeom prst="rect">
            <a:avLst/>
          </a:prstGeom>
        </p:spPr>
      </p:pic>
      <p:pic>
        <p:nvPicPr>
          <p:cNvPr id="41" name="Picture 40"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7451" y="4445608"/>
            <a:ext cx="649166" cy="627869"/>
          </a:xfrm>
          <a:prstGeom prst="rect">
            <a:avLst/>
          </a:prstGeom>
        </p:spPr>
      </p:pic>
      <p:pic>
        <p:nvPicPr>
          <p:cNvPr id="42" name="Picture 41"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33354" y="2895601"/>
            <a:ext cx="649166" cy="627869"/>
          </a:xfrm>
          <a:prstGeom prst="rect">
            <a:avLst/>
          </a:prstGeom>
        </p:spPr>
      </p:pic>
      <p:pic>
        <p:nvPicPr>
          <p:cNvPr id="27" name="Picture 26" descr="thumbnailgreen.jpg"/>
          <p:cNvPicPr>
            <a:picLocks noChangeAspect="1"/>
          </p:cNvPicPr>
          <p:nvPr/>
        </p:nvPicPr>
        <p:blipFill>
          <a:blip r:embed="rId4" cstate="email">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tretch>
            <a:fillRect/>
          </a:stretch>
        </p:blipFill>
        <p:spPr>
          <a:xfrm>
            <a:off x="2190653" y="4630598"/>
            <a:ext cx="649167" cy="627870"/>
          </a:xfrm>
          <a:prstGeom prst="rect">
            <a:avLst/>
          </a:prstGeom>
        </p:spPr>
        <p:style>
          <a:lnRef idx="2">
            <a:schemeClr val="dk1">
              <a:shade val="50000"/>
            </a:schemeClr>
          </a:lnRef>
          <a:fillRef idx="1">
            <a:schemeClr val="dk1"/>
          </a:fillRef>
          <a:effectRef idx="0">
            <a:schemeClr val="dk1"/>
          </a:effectRef>
          <a:fontRef idx="minor">
            <a:schemeClr val="lt1"/>
          </a:fontRef>
        </p:style>
      </p:pic>
      <p:sp>
        <p:nvSpPr>
          <p:cNvPr id="26" name="Right Arrow 25"/>
          <p:cNvSpPr/>
          <p:nvPr/>
        </p:nvSpPr>
        <p:spPr>
          <a:xfrm>
            <a:off x="4209293" y="1340768"/>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spTree>
    <p:extLst>
      <p:ext uri="{BB962C8B-B14F-4D97-AF65-F5344CB8AC3E}">
        <p14:creationId xmlns:p14="http://schemas.microsoft.com/office/powerpoint/2010/main" val="3987477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2073"/>
            <a:ext cx="9144000" cy="1044000"/>
          </a:xfrm>
        </p:spPr>
        <p:txBody>
          <a:bodyPr>
            <a:normAutofit/>
          </a:bodyPr>
          <a:lstStyle/>
          <a:p>
            <a:pPr algn="ctr"/>
            <a:r>
              <a:rPr lang="en-US" sz="4400" dirty="0" smtClean="0"/>
              <a:t>Realignment rule (Scenario 2)</a:t>
            </a:r>
            <a:endParaRPr lang="en-US" sz="4400" dirty="0"/>
          </a:p>
        </p:txBody>
      </p:sp>
      <p:sp>
        <p:nvSpPr>
          <p:cNvPr id="13" name="Content Placeholder 2"/>
          <p:cNvSpPr>
            <a:spLocks noGrp="1"/>
          </p:cNvSpPr>
          <p:nvPr>
            <p:ph idx="1"/>
          </p:nvPr>
        </p:nvSpPr>
        <p:spPr>
          <a:xfrm>
            <a:off x="457200" y="1246866"/>
            <a:ext cx="8226854" cy="4453466"/>
          </a:xfrm>
        </p:spPr>
        <p:txBody>
          <a:bodyPr>
            <a:noAutofit/>
          </a:bodyPr>
          <a:lstStyle/>
          <a:p>
            <a:pPr marL="0" lvl="1" indent="0" algn="just">
              <a:buNone/>
            </a:pPr>
            <a:r>
              <a:rPr lang="en-GB" sz="2400" dirty="0" smtClean="0"/>
              <a:t>Lowest bid from a WB MS</a:t>
            </a:r>
          </a:p>
          <a:p>
            <a:pPr marL="0" lvl="1" indent="0" algn="just">
              <a:buNone/>
            </a:pPr>
            <a:r>
              <a:rPr lang="en-GB" sz="2400" b="1" dirty="0" smtClean="0"/>
              <a:t>(</a:t>
            </a:r>
            <a:r>
              <a:rPr lang="en-GB" sz="2400" b="1" dirty="0"/>
              <a:t>a) 1st bidder from PB MS aligns </a:t>
            </a:r>
            <a:r>
              <a:rPr lang="en-GB" sz="2400" b="1" dirty="0" smtClean="0"/>
              <a:t> 	contract placed</a:t>
            </a:r>
            <a:endParaRPr lang="en-GB" sz="2400" b="1" dirty="0"/>
          </a:p>
          <a:p>
            <a:pPr marL="0" lvl="1" indent="0" algn="just">
              <a:buNone/>
            </a:pPr>
            <a:endParaRPr lang="en-GB" sz="2400" b="1" dirty="0"/>
          </a:p>
          <a:p>
            <a:pPr marL="0" indent="0">
              <a:spcBef>
                <a:spcPts val="1500"/>
              </a:spcBef>
              <a:buNone/>
            </a:pPr>
            <a:endParaRPr lang="en-US" sz="2600" dirty="0" smtClean="0"/>
          </a:p>
          <a:p>
            <a:pPr>
              <a:spcBef>
                <a:spcPts val="1500"/>
              </a:spcBef>
              <a:buFont typeface="Wingdings" charset="2"/>
              <a:buChar char="§"/>
            </a:pPr>
            <a:endParaRPr lang="en-US" sz="2600" dirty="0" smtClean="0"/>
          </a:p>
        </p:txBody>
      </p:sp>
      <p:sp>
        <p:nvSpPr>
          <p:cNvPr id="38" name="TextBox 37"/>
          <p:cNvSpPr txBox="1"/>
          <p:nvPr/>
        </p:nvSpPr>
        <p:spPr>
          <a:xfrm>
            <a:off x="9567333" y="3776133"/>
            <a:ext cx="184666" cy="369332"/>
          </a:xfrm>
          <a:prstGeom prst="rect">
            <a:avLst/>
          </a:prstGeom>
          <a:noFill/>
        </p:spPr>
        <p:txBody>
          <a:bodyPr wrap="none" rtlCol="0">
            <a:spAutoFit/>
          </a:bodyPr>
          <a:lstStyle/>
          <a:p>
            <a:endParaRPr lang="en-GB" dirty="0">
              <a:solidFill>
                <a:prstClr val="black"/>
              </a:solidFill>
            </a:endParaRPr>
          </a:p>
        </p:txBody>
      </p:sp>
      <p:cxnSp>
        <p:nvCxnSpPr>
          <p:cNvPr id="40" name="Straight Arrow Connector 39"/>
          <p:cNvCxnSpPr/>
          <p:nvPr/>
        </p:nvCxnSpPr>
        <p:spPr>
          <a:xfrm>
            <a:off x="5452547" y="5065017"/>
            <a:ext cx="165945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7144208" y="5629021"/>
            <a:ext cx="1028246" cy="338554"/>
          </a:xfrm>
          <a:prstGeom prst="rect">
            <a:avLst/>
          </a:prstGeom>
          <a:noFill/>
        </p:spPr>
        <p:txBody>
          <a:bodyPr wrap="none" rtlCol="0">
            <a:spAutoFit/>
          </a:bodyPr>
          <a:lstStyle/>
          <a:p>
            <a:r>
              <a:rPr lang="en-GB" sz="1600" b="1" dirty="0" smtClean="0">
                <a:solidFill>
                  <a:prstClr val="black"/>
                </a:solidFill>
              </a:rPr>
              <a:t>Contract</a:t>
            </a:r>
            <a:endParaRPr lang="en-GB" sz="1600" b="1" dirty="0">
              <a:solidFill>
                <a:prstClr val="black"/>
              </a:solidFill>
            </a:endParaRPr>
          </a:p>
        </p:txBody>
      </p:sp>
      <p:cxnSp>
        <p:nvCxnSpPr>
          <p:cNvPr id="64" name="Straight Connector 63"/>
          <p:cNvCxnSpPr/>
          <p:nvPr/>
        </p:nvCxnSpPr>
        <p:spPr>
          <a:xfrm>
            <a:off x="1118197" y="4402665"/>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5" name="Straight Connector 64"/>
          <p:cNvCxnSpPr/>
          <p:nvPr/>
        </p:nvCxnSpPr>
        <p:spPr>
          <a:xfrm>
            <a:off x="1118197" y="3911600"/>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6" name="Straight Connector 65"/>
          <p:cNvCxnSpPr/>
          <p:nvPr/>
        </p:nvCxnSpPr>
        <p:spPr>
          <a:xfrm>
            <a:off x="1118197" y="3403599"/>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7" name="Straight Connector 66"/>
          <p:cNvCxnSpPr/>
          <p:nvPr/>
        </p:nvCxnSpPr>
        <p:spPr>
          <a:xfrm>
            <a:off x="1135713" y="4944533"/>
            <a:ext cx="5112701"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68" name="Straight Arrow Connector 67"/>
          <p:cNvCxnSpPr/>
          <p:nvPr/>
        </p:nvCxnSpPr>
        <p:spPr>
          <a:xfrm flipV="1">
            <a:off x="1135713" y="2895601"/>
            <a:ext cx="0" cy="25230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Straight Connector 68"/>
          <p:cNvCxnSpPr/>
          <p:nvPr/>
        </p:nvCxnSpPr>
        <p:spPr>
          <a:xfrm>
            <a:off x="1135713" y="5418667"/>
            <a:ext cx="5112701" cy="0"/>
          </a:xfrm>
          <a:prstGeom prst="line">
            <a:avLst/>
          </a:prstGeom>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a:xfrm>
            <a:off x="3725348" y="5401734"/>
            <a:ext cx="0" cy="281665"/>
          </a:xfrm>
          <a:prstGeom prst="line">
            <a:avLst/>
          </a:prstGeom>
        </p:spPr>
        <p:style>
          <a:lnRef idx="2">
            <a:schemeClr val="dk1"/>
          </a:lnRef>
          <a:fillRef idx="0">
            <a:schemeClr val="dk1"/>
          </a:fillRef>
          <a:effectRef idx="1">
            <a:schemeClr val="dk1"/>
          </a:effectRef>
          <a:fontRef idx="minor">
            <a:schemeClr val="tx1"/>
          </a:fontRef>
        </p:style>
      </p:cxnSp>
      <p:sp>
        <p:nvSpPr>
          <p:cNvPr id="71" name="TextBox 70"/>
          <p:cNvSpPr txBox="1"/>
          <p:nvPr/>
        </p:nvSpPr>
        <p:spPr>
          <a:xfrm>
            <a:off x="4227508" y="5480256"/>
            <a:ext cx="2020906" cy="338554"/>
          </a:xfrm>
          <a:prstGeom prst="rect">
            <a:avLst/>
          </a:prstGeom>
          <a:noFill/>
        </p:spPr>
        <p:txBody>
          <a:bodyPr wrap="none" rtlCol="0">
            <a:spAutoFit/>
          </a:bodyPr>
          <a:lstStyle/>
          <a:p>
            <a:r>
              <a:rPr lang="en-GB" sz="1600" dirty="0" smtClean="0">
                <a:solidFill>
                  <a:prstClr val="black"/>
                </a:solidFill>
              </a:rPr>
              <a:t>Poorly balanced MS</a:t>
            </a:r>
            <a:endParaRPr lang="en-GB" sz="1600" dirty="0">
              <a:solidFill>
                <a:prstClr val="black"/>
              </a:solidFill>
            </a:endParaRPr>
          </a:p>
        </p:txBody>
      </p:sp>
      <p:sp>
        <p:nvSpPr>
          <p:cNvPr id="72" name="TextBox 71"/>
          <p:cNvSpPr txBox="1"/>
          <p:nvPr/>
        </p:nvSpPr>
        <p:spPr>
          <a:xfrm>
            <a:off x="1839992" y="5481800"/>
            <a:ext cx="1834557" cy="338554"/>
          </a:xfrm>
          <a:prstGeom prst="rect">
            <a:avLst/>
          </a:prstGeom>
          <a:noFill/>
        </p:spPr>
        <p:txBody>
          <a:bodyPr wrap="none" rtlCol="0">
            <a:spAutoFit/>
          </a:bodyPr>
          <a:lstStyle/>
          <a:p>
            <a:r>
              <a:rPr lang="en-GB" sz="1600" dirty="0" smtClean="0">
                <a:solidFill>
                  <a:prstClr val="black"/>
                </a:solidFill>
              </a:rPr>
              <a:t>Well balanced MS</a:t>
            </a:r>
            <a:endParaRPr lang="en-GB" sz="1600" dirty="0">
              <a:solidFill>
                <a:prstClr val="black"/>
              </a:solidFill>
            </a:endParaRPr>
          </a:p>
        </p:txBody>
      </p:sp>
      <p:sp>
        <p:nvSpPr>
          <p:cNvPr id="73" name="Rectangle 72"/>
          <p:cNvSpPr/>
          <p:nvPr/>
        </p:nvSpPr>
        <p:spPr>
          <a:xfrm>
            <a:off x="1642612" y="5571024"/>
            <a:ext cx="203200" cy="203200"/>
          </a:xfrm>
          <a:prstGeom prst="rect">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4" name="Rectangle 73"/>
          <p:cNvSpPr/>
          <p:nvPr/>
        </p:nvSpPr>
        <p:spPr>
          <a:xfrm>
            <a:off x="3996302" y="5571027"/>
            <a:ext cx="203200" cy="203200"/>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5" name="TextBox 74"/>
          <p:cNvSpPr txBox="1"/>
          <p:nvPr/>
        </p:nvSpPr>
        <p:spPr>
          <a:xfrm rot="16200000">
            <a:off x="191225" y="4036051"/>
            <a:ext cx="1248772" cy="369332"/>
          </a:xfrm>
          <a:prstGeom prst="rect">
            <a:avLst/>
          </a:prstGeom>
          <a:noFill/>
        </p:spPr>
        <p:txBody>
          <a:bodyPr wrap="none" rtlCol="0">
            <a:spAutoFit/>
          </a:bodyPr>
          <a:lstStyle/>
          <a:p>
            <a:r>
              <a:rPr lang="en-GB" b="1" dirty="0" smtClean="0">
                <a:solidFill>
                  <a:prstClr val="black"/>
                </a:solidFill>
              </a:rPr>
              <a:t>Bid (CHF)</a:t>
            </a:r>
            <a:endParaRPr lang="en-GB" b="1" dirty="0">
              <a:solidFill>
                <a:prstClr val="black"/>
              </a:solidFill>
            </a:endParaRPr>
          </a:p>
        </p:txBody>
      </p:sp>
      <p:cxnSp>
        <p:nvCxnSpPr>
          <p:cNvPr id="76" name="Straight Connector 75"/>
          <p:cNvCxnSpPr/>
          <p:nvPr/>
        </p:nvCxnSpPr>
        <p:spPr>
          <a:xfrm>
            <a:off x="1135713" y="5266308"/>
            <a:ext cx="5383635" cy="0"/>
          </a:xfrm>
          <a:prstGeom prst="line">
            <a:avLst/>
          </a:prstGeom>
          <a:ln>
            <a:solidFill>
              <a:srgbClr val="008000"/>
            </a:solidFill>
            <a:prstDash val="dash"/>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a:off x="1118197" y="3776132"/>
            <a:ext cx="5383635" cy="1"/>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78" name="Straight Arrow Connector 77"/>
          <p:cNvCxnSpPr/>
          <p:nvPr/>
        </p:nvCxnSpPr>
        <p:spPr>
          <a:xfrm flipV="1">
            <a:off x="1279205" y="3911600"/>
            <a:ext cx="0" cy="1280470"/>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302361" y="4420989"/>
            <a:ext cx="723275" cy="338554"/>
          </a:xfrm>
          <a:prstGeom prst="rect">
            <a:avLst/>
          </a:prstGeom>
          <a:noFill/>
        </p:spPr>
        <p:txBody>
          <a:bodyPr wrap="none" rtlCol="0">
            <a:spAutoFit/>
          </a:bodyPr>
          <a:lstStyle/>
          <a:p>
            <a:r>
              <a:rPr lang="en-GB" sz="1600" b="1" dirty="0" smtClean="0">
                <a:solidFill>
                  <a:prstClr val="black"/>
                </a:solidFill>
              </a:rPr>
              <a:t>&lt;20%</a:t>
            </a:r>
            <a:endParaRPr lang="en-GB" sz="1600" b="1" dirty="0">
              <a:solidFill>
                <a:prstClr val="black"/>
              </a:solidFill>
            </a:endParaRPr>
          </a:p>
        </p:txBody>
      </p:sp>
      <p:pic>
        <p:nvPicPr>
          <p:cNvPr id="80" name="Picture 79"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3144" y="3793120"/>
            <a:ext cx="649166" cy="627869"/>
          </a:xfrm>
          <a:prstGeom prst="rect">
            <a:avLst/>
          </a:prstGeom>
        </p:spPr>
      </p:pic>
      <p:pic>
        <p:nvPicPr>
          <p:cNvPr id="82" name="Picture 81" descr="thumbnailred.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47451" y="4445608"/>
            <a:ext cx="649166" cy="619409"/>
          </a:xfrm>
          <a:prstGeom prst="rect">
            <a:avLst/>
          </a:prstGeom>
        </p:spPr>
      </p:pic>
      <p:pic>
        <p:nvPicPr>
          <p:cNvPr id="83" name="Picture 82" descr="thumbnailred.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33354" y="2895601"/>
            <a:ext cx="649166" cy="627869"/>
          </a:xfrm>
          <a:prstGeom prst="rect">
            <a:avLst/>
          </a:prstGeom>
        </p:spPr>
      </p:pic>
      <p:pic>
        <p:nvPicPr>
          <p:cNvPr id="84" name="Picture 83" descr="thumbnailgold.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112000" y="4486183"/>
            <a:ext cx="1187352" cy="1157668"/>
          </a:xfrm>
          <a:prstGeom prst="rect">
            <a:avLst/>
          </a:prstGeom>
        </p:spPr>
      </p:pic>
      <p:sp>
        <p:nvSpPr>
          <p:cNvPr id="85" name="Oval 84"/>
          <p:cNvSpPr/>
          <p:nvPr/>
        </p:nvSpPr>
        <p:spPr>
          <a:xfrm>
            <a:off x="4351881" y="4473011"/>
            <a:ext cx="1100666" cy="1083733"/>
          </a:xfrm>
          <a:prstGeom prst="ellipse">
            <a:avLst/>
          </a:prstGeom>
          <a:noFill/>
          <a:ln w="28575" cmpd="sng">
            <a:solidFill>
              <a:srgbClr val="0055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pic>
        <p:nvPicPr>
          <p:cNvPr id="2050"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172737" y="4623158"/>
            <a:ext cx="682625"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Right Arrow 29"/>
          <p:cNvSpPr/>
          <p:nvPr/>
        </p:nvSpPr>
        <p:spPr>
          <a:xfrm>
            <a:off x="5364088" y="1844824"/>
            <a:ext cx="434715" cy="164892"/>
          </a:xfrm>
          <a:prstGeom prst="rightArrow">
            <a:avLst/>
          </a:prstGeom>
          <a:solidFill>
            <a:srgbClr val="00B0F0"/>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solidFill>
                <a:prstClr val="white"/>
              </a:solidFill>
            </a:endParaRPr>
          </a:p>
        </p:txBody>
      </p:sp>
    </p:spTree>
    <p:extLst>
      <p:ext uri="{BB962C8B-B14F-4D97-AF65-F5344CB8AC3E}">
        <p14:creationId xmlns:p14="http://schemas.microsoft.com/office/powerpoint/2010/main" val="353608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5E-6 2.96296E-6 L -0.00139 0.02777 " pathEditMode="relative" rAng="0" ptsTypes="AA">
                                      <p:cBhvr>
                                        <p:cTn id="6" dur="2000" fill="hold"/>
                                        <p:tgtEl>
                                          <p:spTgt spid="82"/>
                                        </p:tgtEl>
                                        <p:attrNameLst>
                                          <p:attrName>ppt_x</p:attrName>
                                          <p:attrName>ppt_y</p:attrName>
                                        </p:attrNameLst>
                                      </p:cBhvr>
                                      <p:rCtr x="-69" y="1389"/>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85" grpId="0" animBg="1"/>
    </p:bldLst>
  </p:timing>
</p:sld>
</file>

<file path=ppt/theme/theme1.xml><?xml version="1.0" encoding="utf-8"?>
<a:theme xmlns:a="http://schemas.openxmlformats.org/drawingml/2006/main" name="F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py of ThèmeCERN">
  <a:themeElements>
    <a:clrScheme name="Personnalisée 4">
      <a:dk1>
        <a:srgbClr val="0C377B"/>
      </a:dk1>
      <a:lt1>
        <a:srgbClr val="FFFFFF"/>
      </a:lt1>
      <a:dk2>
        <a:srgbClr val="0C377B"/>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e 4">
    <a:dk1>
      <a:srgbClr val="0C377B"/>
    </a:dk1>
    <a:lt1>
      <a:srgbClr val="FFFFFF"/>
    </a:lt1>
    <a:dk2>
      <a:srgbClr val="0C377B"/>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Personnalisée 4">
    <a:dk1>
      <a:srgbClr val="0C377B"/>
    </a:dk1>
    <a:lt1>
      <a:srgbClr val="FFFFFF"/>
    </a:lt1>
    <a:dk2>
      <a:srgbClr val="0C377B"/>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3.xml><?xml version="1.0" encoding="utf-8"?>
<a:themeOverride xmlns:a="http://schemas.openxmlformats.org/drawingml/2006/main">
  <a:clrScheme name="Personnalisée 4">
    <a:dk1>
      <a:srgbClr val="0C377B"/>
    </a:dk1>
    <a:lt1>
      <a:srgbClr val="FFFFFF"/>
    </a:lt1>
    <a:dk2>
      <a:srgbClr val="0C377B"/>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4.xml><?xml version="1.0" encoding="utf-8"?>
<a:themeOverride xmlns:a="http://schemas.openxmlformats.org/drawingml/2006/main">
  <a:clrScheme name="Personnalisée 4">
    <a:dk1>
      <a:srgbClr val="0C377B"/>
    </a:dk1>
    <a:lt1>
      <a:srgbClr val="FFFFFF"/>
    </a:lt1>
    <a:dk2>
      <a:srgbClr val="0C377B"/>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LCPolicyLabelClientValue xmlns="9fd20fce-10c3-4895-9379-bf274edb77a9">{_UIVersionString}</DLCPolicyLabelClientValue>
    <DLCPolicyLabelLock xmlns="9fd20fce-10c3-4895-9379-bf274edb77a9" xsi:nil="true"/>
    <DLCPolicyLabelValue xmlns="9fd20fce-10c3-4895-9379-bf274edb77a9">7.0</DLCPolicyLabelVal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B3A3EEA93F8849A710F6B7C27A55F9" ma:contentTypeVersion="7" ma:contentTypeDescription="Create a new document." ma:contentTypeScope="" ma:versionID="43ed0f911da1a0998405ef3b5f471a5a">
  <xsd:schema xmlns:xsd="http://www.w3.org/2001/XMLSchema" xmlns:xs="http://www.w3.org/2001/XMLSchema" xmlns:p="http://schemas.microsoft.com/office/2006/metadata/properties" xmlns:ns1="http://schemas.microsoft.com/sharepoint/v3" xmlns:ns2="9fd20fce-10c3-4895-9379-bf274edb77a9" targetNamespace="http://schemas.microsoft.com/office/2006/metadata/properties" ma:root="true" ma:fieldsID="fdd5ee2d69ed3a5608e79013dcfa2f1f" ns1:_="" ns2:_="">
    <xsd:import namespace="http://schemas.microsoft.com/sharepoint/v3"/>
    <xsd:import namespace="9fd20fce-10c3-4895-9379-bf274edb77a9"/>
    <xsd:element name="properties">
      <xsd:complexType>
        <xsd:sequence>
          <xsd:element name="documentManagement">
            <xsd:complexType>
              <xsd:all>
                <xsd:element ref="ns1:_dlc_Exempt" minOccurs="0"/>
                <xsd:element ref="ns2:DLCPolicyLabelValue" minOccurs="0"/>
                <xsd:element ref="ns2:DLCPolicyLabelClientValue" minOccurs="0"/>
                <xsd:element ref="ns2: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d20fce-10c3-4895-9379-bf274edb77a9" elementFormDefault="qualified">
    <xsd:import namespace="http://schemas.microsoft.com/office/2006/documentManagement/types"/>
    <xsd:import namespace="http://schemas.microsoft.com/office/infopath/2007/PartnerControls"/>
    <xsd:element name="DLCPolicyLabelValue" ma:index="9"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0"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1"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
  <p:Statement/>
  <p:PolicyItems>
    <p:PolicyItem featureId="Microsoft.Office.RecordsManagement.PolicyFeatures.PolicyLabel" staticId="0x010100580790A4771FEF48BE5B0A85F1A0BA57|801092262" UniqueId="2d9c88b3-e4b0-4726-8c84-a7a8aea494ec">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_UIVersionString</segment>
        </label>
      </p:CustomData>
    </p:PolicyItem>
  </p:PolicyItems>
</p:Policy>
</file>

<file path=customXml/itemProps1.xml><?xml version="1.0" encoding="utf-8"?>
<ds:datastoreItem xmlns:ds="http://schemas.openxmlformats.org/officeDocument/2006/customXml" ds:itemID="{F801746A-CB02-4CA0-8689-1E2EB3C9FA0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9fd20fce-10c3-4895-9379-bf274edb77a9"/>
    <ds:schemaRef ds:uri="http://www.w3.org/XML/1998/namespace"/>
    <ds:schemaRef ds:uri="http://purl.org/dc/dcmitype/"/>
  </ds:schemaRefs>
</ds:datastoreItem>
</file>

<file path=customXml/itemProps2.xml><?xml version="1.0" encoding="utf-8"?>
<ds:datastoreItem xmlns:ds="http://schemas.openxmlformats.org/officeDocument/2006/customXml" ds:itemID="{4F87E140-B6D8-463B-9830-FCCEDCB5D814}">
  <ds:schemaRefs>
    <ds:schemaRef ds:uri="http://schemas.microsoft.com/sharepoint/v3/contenttype/forms"/>
  </ds:schemaRefs>
</ds:datastoreItem>
</file>

<file path=customXml/itemProps3.xml><?xml version="1.0" encoding="utf-8"?>
<ds:datastoreItem xmlns:ds="http://schemas.openxmlformats.org/officeDocument/2006/customXml" ds:itemID="{148B0CCD-B707-49EA-8CD8-3B772E7C82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fd20fce-10c3-4895-9379-bf274edb77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872E48C-B2C3-4B0D-986F-9F0B59C5BF17}">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FP_Template</Template>
  <TotalTime>2518</TotalTime>
  <Words>841</Words>
  <Application>Microsoft Office PowerPoint</Application>
  <PresentationFormat>On-screen Show (4:3)</PresentationFormat>
  <Paragraphs>100</Paragraphs>
  <Slides>15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Cambria Math</vt:lpstr>
      <vt:lpstr>Times New Roman</vt:lpstr>
      <vt:lpstr>Wingdings</vt:lpstr>
      <vt:lpstr>FP_Template</vt:lpstr>
      <vt:lpstr>Copy of ThèmeCERN</vt:lpstr>
      <vt:lpstr>PowerPoint Presentation</vt:lpstr>
      <vt:lpstr>ALIGNMENT RULE PROCEDURE</vt:lpstr>
      <vt:lpstr>Selection &amp; Adjudication Criteria</vt:lpstr>
      <vt:lpstr>Country of Origin</vt:lpstr>
      <vt:lpstr>Return Coefficient</vt:lpstr>
      <vt:lpstr>Bids originating from several  Member States or submitted  by a combination of firms</vt:lpstr>
      <vt:lpstr>Realignment rule (Scenario 1)</vt:lpstr>
      <vt:lpstr>Realignment rule (Scenario 2)</vt:lpstr>
      <vt:lpstr>Realignment rule (Scenario 2)</vt:lpstr>
      <vt:lpstr>Realignment rule (Scenario 2)</vt:lpstr>
      <vt:lpstr>Realignment rule (Scenario 2)</vt:lpstr>
      <vt:lpstr>Realignment rule, in case of splitting (Scenario 3)</vt:lpstr>
      <vt:lpstr>Realignment rule, in case of splitting (Scenario 4)</vt:lpstr>
      <vt:lpstr>Realignment rule, in case of splitting (Scenario 5)</vt:lpstr>
      <vt:lpstr>PowerPoint Presentation</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Unnervik</dc:creator>
  <cp:lastModifiedBy>Almudena Solero</cp:lastModifiedBy>
  <cp:revision>232</cp:revision>
  <dcterms:created xsi:type="dcterms:W3CDTF">2011-03-08T16:47:58Z</dcterms:created>
  <dcterms:modified xsi:type="dcterms:W3CDTF">2020-02-25T12:47:29Z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0x0101007DB3A3EEA93F8849A710F6B7C27A55F9</vt:lpwstr>
  </property>
  <property fmtid="{D5CDD505-2E9C-101B-9397-08002B2CF9AE}" pid="3" name="xd_ProgID">
    <vt:lpwstr/>
  </property>
  <property fmtid="{D5CDD505-2E9C-101B-9397-08002B2CF9AE}" pid="4" name="_CopySource">
    <vt:lpwstr>https://espace.cern.ch/fp-procedures/procurement/group-templates/Services/Template Bidders conference Presentation BVFM.pptx</vt:lpwstr>
  </property>
  <property fmtid="{D5CDD505-2E9C-101B-9397-08002B2CF9AE}" pid="5" name="TemplateUrl">
    <vt:lpwstr/>
  </property>
</Properties>
</file>